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2"/>
  </p:notesMasterIdLst>
  <p:sldIdLst>
    <p:sldId id="326" r:id="rId2"/>
    <p:sldId id="339" r:id="rId3"/>
    <p:sldId id="355" r:id="rId4"/>
    <p:sldId id="323" r:id="rId5"/>
    <p:sldId id="313" r:id="rId6"/>
    <p:sldId id="327" r:id="rId7"/>
    <p:sldId id="345" r:id="rId8"/>
    <p:sldId id="304" r:id="rId9"/>
    <p:sldId id="289" r:id="rId10"/>
    <p:sldId id="328" r:id="rId11"/>
    <p:sldId id="329" r:id="rId12"/>
    <p:sldId id="310" r:id="rId13"/>
    <p:sldId id="316" r:id="rId14"/>
    <p:sldId id="315" r:id="rId15"/>
    <p:sldId id="319" r:id="rId16"/>
    <p:sldId id="291" r:id="rId17"/>
    <p:sldId id="324" r:id="rId18"/>
    <p:sldId id="333" r:id="rId19"/>
    <p:sldId id="314" r:id="rId20"/>
    <p:sldId id="346" r:id="rId21"/>
    <p:sldId id="347" r:id="rId22"/>
    <p:sldId id="348" r:id="rId23"/>
    <p:sldId id="343" r:id="rId24"/>
    <p:sldId id="354" r:id="rId25"/>
    <p:sldId id="349" r:id="rId26"/>
    <p:sldId id="344" r:id="rId27"/>
    <p:sldId id="317" r:id="rId28"/>
    <p:sldId id="356" r:id="rId29"/>
    <p:sldId id="280" r:id="rId30"/>
    <p:sldId id="312" r:id="rId31"/>
    <p:sldId id="331" r:id="rId32"/>
    <p:sldId id="308" r:id="rId33"/>
    <p:sldId id="321" r:id="rId34"/>
    <p:sldId id="336" r:id="rId35"/>
    <p:sldId id="335" r:id="rId36"/>
    <p:sldId id="337" r:id="rId37"/>
    <p:sldId id="340" r:id="rId38"/>
    <p:sldId id="325" r:id="rId39"/>
    <p:sldId id="332" r:id="rId40"/>
    <p:sldId id="341" r:id="rId41"/>
  </p:sldIdLst>
  <p:sldSz cx="12192000" cy="6858000"/>
  <p:notesSz cx="7104063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21" userDrawn="1">
          <p15:clr>
            <a:srgbClr val="A4A3A4"/>
          </p15:clr>
        </p15:guide>
        <p15:guide id="3" orient="horz" pos="4269" userDrawn="1">
          <p15:clr>
            <a:srgbClr val="A4A3A4"/>
          </p15:clr>
        </p15:guide>
        <p15:guide id="4" orient="horz" pos="3680" userDrawn="1">
          <p15:clr>
            <a:srgbClr val="A4A3A4"/>
          </p15:clr>
        </p15:guide>
        <p15:guide id="5" orient="horz" pos="3090" userDrawn="1">
          <p15:clr>
            <a:srgbClr val="A4A3A4"/>
          </p15:clr>
        </p15:guide>
        <p15:guide id="6" orient="horz" pos="2591" userDrawn="1">
          <p15:clr>
            <a:srgbClr val="A4A3A4"/>
          </p15:clr>
        </p15:guide>
        <p15:guide id="7" orient="horz" pos="640" userDrawn="1">
          <p15:clr>
            <a:srgbClr val="A4A3A4"/>
          </p15:clr>
        </p15:guide>
        <p15:guide id="8" pos="114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fan Wenske" initials="SW" lastIdx="1" clrIdx="0">
    <p:extLst>
      <p:ext uri="{19B8F6BF-5375-455C-9EA6-DF929625EA0E}">
        <p15:presenceInfo xmlns:p15="http://schemas.microsoft.com/office/powerpoint/2012/main" userId="S-1-5-21-2348296509-1348948624-1034115360-1164" providerId="AD"/>
      </p:ext>
    </p:extLst>
  </p:cmAuthor>
  <p:cmAuthor id="2" name="Rick Bothmann" initials="RB" lastIdx="1" clrIdx="1">
    <p:extLst>
      <p:ext uri="{19B8F6BF-5375-455C-9EA6-DF929625EA0E}">
        <p15:presenceInfo xmlns:p15="http://schemas.microsoft.com/office/powerpoint/2012/main" userId="S-1-5-21-2348296509-1348948624-1034115360-12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943C"/>
    <a:srgbClr val="FFC000"/>
    <a:srgbClr val="E2AC00"/>
    <a:srgbClr val="92D050"/>
    <a:srgbClr val="DED900"/>
    <a:srgbClr val="7F7F7F"/>
    <a:srgbClr val="F4EE00"/>
    <a:srgbClr val="D6DCE5"/>
    <a:srgbClr val="CCCC00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533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270" y="108"/>
      </p:cViewPr>
      <p:guideLst>
        <p:guide orient="horz" pos="1321"/>
        <p:guide orient="horz" pos="4269"/>
        <p:guide orient="horz" pos="3680"/>
        <p:guide orient="horz" pos="3090"/>
        <p:guide orient="horz" pos="2591"/>
        <p:guide orient="horz" pos="640"/>
        <p:guide pos="114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19860-5B4D-49DC-B184-5E1B7CAD41C9}" type="datetimeFigureOut">
              <a:rPr lang="de-DE" smtClean="0"/>
              <a:t>19.09.2024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C973B9-DE90-4DB8-8810-D26034E5F4D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6729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A63DEB-E525-497E-9F04-9176C464CC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07C2425-775A-4E35-8056-6ECFC3F13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F9BE282-AB84-4C81-9169-C89412244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8143A-289C-4ABC-8D85-6CC10B77163C}" type="datetime1">
              <a:rPr lang="de-DE" smtClean="0"/>
              <a:t>19.09.2024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E640570-2042-41C9-B61C-42BDC4B72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1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9243B5A-E21E-48D3-BD57-B41C98D92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A686B-AB03-44A4-B4F6-05C919D8B0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37026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3A59E8-3ED4-453E-9B35-C56421558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0ED4E63-A838-42D6-9801-AFA4A331D7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F6B1723-588B-4DC4-96AC-6B116BADD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9DA44-BB3B-43A7-B642-96D8185C5A8C}" type="datetime1">
              <a:rPr lang="de-DE" smtClean="0"/>
              <a:t>19.09.2024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AA0D9A1-D71F-43EC-BE39-980E6E729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DAB3CF9-41EA-40B6-966C-06E8E4974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A686B-AB03-44A4-B4F6-05C919D8B0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7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FD280398-3338-4F50-9B91-5704E96D5E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3E2D6CC-1B9C-4808-B70D-14B84E12FD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4C11C29-EA67-49A8-9064-A215424EE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66259-D429-402E-B060-D04438409DAC}" type="datetime1">
              <a:rPr lang="de-DE" smtClean="0"/>
              <a:t>19.09.2024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FA749F8-462E-4FF9-8F12-E3B8F1AA6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C85425B-57F5-41E7-B35F-04717247C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A686B-AB03-44A4-B4F6-05C919D8B0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4205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FF0216-B0BA-450C-A57D-B94E5B05C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C3C0E88-ED5D-4ECA-9E5F-9357120347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BD21566-3D01-4903-88E3-0FCFE9B25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B1546-2924-46EF-9CB0-27FC21FFB987}" type="datetime1">
              <a:rPr lang="de-DE" smtClean="0"/>
              <a:t>19.09.2024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5EB6FDE-EF98-4CE0-A7F4-F515FF245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E165557-66FF-4DBB-811A-DA63BD090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A686B-AB03-44A4-B4F6-05C919D8B0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32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93EF4B-28FF-4F81-8FCF-F52B1E7A5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C5F97E3-FA90-433B-BCA3-DEF35E6A16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1667855-733C-49D5-8BE7-9D3589288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3AC60-D861-4476-84B3-483FC4305FD7}" type="datetime1">
              <a:rPr lang="de-DE" smtClean="0"/>
              <a:t>19.09.2024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D01E7B1-2A0D-4931-AB9B-A8D67018E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A8225FD-5BF6-45E4-A642-FBD3CCCC7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A686B-AB03-44A4-B4F6-05C919D8B0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4424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52E35F-94FC-4BD8-AEE1-48EA2C6EA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83CE705-AD14-4F36-99E2-EBFA3AEA2A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D36ED01-33E5-49B4-93D0-0AEFEDC1E7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98501B1-FE65-4514-9D59-B90FD2E1F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BAD1E-DD78-4BBD-9207-A42573A19797}" type="datetime1">
              <a:rPr lang="de-DE" smtClean="0"/>
              <a:t>19.09.2024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86D2254-F1B6-4047-9CE0-D1D441B7D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D0AA48B-3388-4930-B868-CB6D4A8AB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A686B-AB03-44A4-B4F6-05C919D8B0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2649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97F26C-C9DA-4DB9-A9E4-52D505AC0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0D11378-63C2-4EA6-A860-16A76BBD86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E82EAC9-C05D-47A2-A696-8AC226FB96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1131BFD-5CC7-46A7-9F4E-41156F801E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2C52923-B5E5-4F8B-983B-354B496494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FADAB33-A1D5-4CDB-9353-D943845FF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73B50-0116-4015-BCC1-C5E1B1A75ABE}" type="datetime1">
              <a:rPr lang="de-DE" smtClean="0"/>
              <a:t>19.09.2024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844E668-4E16-4997-98D6-609ACE421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7E30669-C1C3-4DF2-83C5-7351B0008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A686B-AB03-44A4-B4F6-05C919D8B0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2849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B79907-1620-43BA-BC94-8A518F2DB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AB61EAB-8C29-4F12-BA63-149AB9D85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90886-0B37-43AC-A298-BB90957950D6}" type="datetime1">
              <a:rPr lang="de-DE" smtClean="0"/>
              <a:t>19.09.2024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0A4C086-7DD0-45BA-8565-9EB41430E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CBA2007-DAB2-4886-AAE5-440671812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A686B-AB03-44A4-B4F6-05C919D8B0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5431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38E4E4A-A1DF-4C6D-A3B2-3A40AC2E5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B6536-F716-46AF-BF52-FFEF55D34FB4}" type="datetime1">
              <a:rPr lang="de-DE" smtClean="0"/>
              <a:t>19.09.2024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79E09DF-230A-4B84-8170-38AFA5464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9D0E510-6A2A-4531-97C4-4E3F1D378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A686B-AB03-44A4-B4F6-05C919D8B0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0387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28830F-B6CA-4AAA-AD30-BAA6249B5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5584136-32DA-4D3D-922E-2DE9B47ED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1583FB1-598B-4646-89EF-9F08E73D4D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483103A-B1C6-434A-89E9-406EAB55B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07AF9-0124-4E1D-B97E-0715EC766FC8}" type="datetime1">
              <a:rPr lang="de-DE" smtClean="0"/>
              <a:t>19.09.2024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C5B4653-BED3-4E4D-A46D-F437CA808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2831CFB-F564-46BE-A905-C8332557B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A686B-AB03-44A4-B4F6-05C919D8B0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7742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39D797-12D5-4B2D-A1F9-EB460CBBE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39F8A58-D763-44C2-A2E8-DB7ADA72F8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45473DA-0DD0-4D9F-A805-BE549C1B50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D63F890-61C8-4BF9-B5D4-3ED1621B9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B5487-802F-4AE4-966B-33E705C9CEE0}" type="datetime1">
              <a:rPr lang="de-DE" smtClean="0"/>
              <a:t>19.09.2024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7C02FB9-9201-4F0D-84F4-4BDAF02ED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000D826-197C-42A5-8871-B571D8323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A686B-AB03-44A4-B4F6-05C919D8B0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492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2B2D9C3-1977-4462-929D-9984342E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9766804-9D2D-4A83-9DAA-73CD3E7D1C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1025447-AA20-4F2E-BF75-B0096C05B1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0ED93-5417-4310-86F9-4E8F4FD2B226}" type="datetime1">
              <a:rPr lang="de-DE" smtClean="0"/>
              <a:t>19.09.2024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4CC2F5C-F93C-4782-87CE-755364FBC3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D59B86E-F718-4407-BF73-314BDAEA1E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3A686B-AB03-44A4-B4F6-05C919D8B0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3814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3" Type="http://schemas.openxmlformats.org/officeDocument/2006/relationships/image" Target="../media/image3.sv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emf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1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.svg"/><Relationship Id="rId7" Type="http://schemas.openxmlformats.org/officeDocument/2006/relationships/image" Target="../media/image20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image" Target="../media/image22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hyperlink" Target="IPO-Drohne-22-10-11_mit%20Anschlussstelle.mp4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package" Target="../embeddings/Microsoft_Excel_Worksheet.xlsx"/><Relationship Id="rId7" Type="http://schemas.openxmlformats.org/officeDocument/2006/relationships/image" Target="../media/image3.sv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23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package" Target="../embeddings/Microsoft_Excel_Worksheet1.xlsx"/><Relationship Id="rId7" Type="http://schemas.openxmlformats.org/officeDocument/2006/relationships/image" Target="../media/image3.sv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25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package" Target="../embeddings/Microsoft_Excel_Worksheet2.xlsx"/><Relationship Id="rId7" Type="http://schemas.openxmlformats.org/officeDocument/2006/relationships/image" Target="../media/image3.sv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27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package" Target="../embeddings/Microsoft_Excel_Worksheet3.xlsx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png"/><Relationship Id="rId5" Type="http://schemas.openxmlformats.org/officeDocument/2006/relationships/image" Target="../media/image30.png"/><Relationship Id="rId10" Type="http://schemas.openxmlformats.org/officeDocument/2006/relationships/image" Target="../media/image3.svg"/><Relationship Id="rId4" Type="http://schemas.openxmlformats.org/officeDocument/2006/relationships/image" Target="../media/image29.emf"/><Relationship Id="rId9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package" Target="../embeddings/Microsoft_Excel_Worksheet4.xlsx"/><Relationship Id="rId7" Type="http://schemas.openxmlformats.org/officeDocument/2006/relationships/image" Target="../media/image3.sv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7" Type="http://schemas.openxmlformats.org/officeDocument/2006/relationships/image" Target="../media/image3.sv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B3A15AB7-DA54-449C-9A63-163777D0E675}"/>
              </a:ext>
            </a:extLst>
          </p:cNvPr>
          <p:cNvSpPr txBox="1"/>
          <p:nvPr/>
        </p:nvSpPr>
        <p:spPr>
          <a:xfrm>
            <a:off x="0" y="844709"/>
            <a:ext cx="12192000" cy="5355312"/>
          </a:xfrm>
          <a:prstGeom prst="rect">
            <a:avLst/>
          </a:prstGeom>
          <a:solidFill>
            <a:srgbClr val="7030A0">
              <a:alpha val="85000"/>
            </a:srgbClr>
          </a:solidFill>
        </p:spPr>
        <p:txBody>
          <a:bodyPr wrap="square" rtlCol="0">
            <a:spAutoFit/>
          </a:bodyPr>
          <a:lstStyle/>
          <a:p>
            <a:endParaRPr lang="de-DE" dirty="0">
              <a:solidFill>
                <a:srgbClr val="7030A0"/>
              </a:solidFill>
            </a:endParaRPr>
          </a:p>
          <a:p>
            <a:endParaRPr lang="de-DE" dirty="0">
              <a:solidFill>
                <a:srgbClr val="7030A0"/>
              </a:solidFill>
            </a:endParaRPr>
          </a:p>
          <a:p>
            <a:endParaRPr lang="de-DE" dirty="0">
              <a:solidFill>
                <a:srgbClr val="7030A0"/>
              </a:solidFill>
            </a:endParaRPr>
          </a:p>
          <a:p>
            <a:endParaRPr lang="de-DE" dirty="0">
              <a:solidFill>
                <a:srgbClr val="7030A0"/>
              </a:solidFill>
            </a:endParaRPr>
          </a:p>
          <a:p>
            <a:endParaRPr lang="de-DE" dirty="0">
              <a:solidFill>
                <a:srgbClr val="7030A0"/>
              </a:solidFill>
            </a:endParaRPr>
          </a:p>
          <a:p>
            <a:endParaRPr lang="de-DE" dirty="0">
              <a:solidFill>
                <a:srgbClr val="7030A0"/>
              </a:solidFill>
            </a:endParaRPr>
          </a:p>
          <a:p>
            <a:endParaRPr lang="de-DE" dirty="0">
              <a:solidFill>
                <a:srgbClr val="7030A0"/>
              </a:solidFill>
            </a:endParaRPr>
          </a:p>
          <a:p>
            <a:endParaRPr lang="de-DE" dirty="0">
              <a:solidFill>
                <a:srgbClr val="7030A0"/>
              </a:solidFill>
            </a:endParaRPr>
          </a:p>
          <a:p>
            <a:endParaRPr lang="de-DE" dirty="0">
              <a:solidFill>
                <a:srgbClr val="7030A0"/>
              </a:solidFill>
            </a:endParaRPr>
          </a:p>
          <a:p>
            <a:endParaRPr lang="de-DE" dirty="0">
              <a:solidFill>
                <a:srgbClr val="7030A0"/>
              </a:solidFill>
            </a:endParaRPr>
          </a:p>
          <a:p>
            <a:endParaRPr lang="de-DE" dirty="0">
              <a:solidFill>
                <a:srgbClr val="7030A0"/>
              </a:solidFill>
            </a:endParaRPr>
          </a:p>
          <a:p>
            <a:endParaRPr lang="de-DE" dirty="0">
              <a:solidFill>
                <a:srgbClr val="7030A0"/>
              </a:solidFill>
            </a:endParaRPr>
          </a:p>
          <a:p>
            <a:endParaRPr lang="de-DE" dirty="0">
              <a:solidFill>
                <a:srgbClr val="7030A0"/>
              </a:solidFill>
            </a:endParaRPr>
          </a:p>
          <a:p>
            <a:endParaRPr lang="de-DE" dirty="0">
              <a:solidFill>
                <a:srgbClr val="7030A0"/>
              </a:solidFill>
            </a:endParaRPr>
          </a:p>
          <a:p>
            <a:endParaRPr lang="de-DE" dirty="0">
              <a:solidFill>
                <a:srgbClr val="7030A0"/>
              </a:solidFill>
            </a:endParaRPr>
          </a:p>
          <a:p>
            <a:endParaRPr lang="de-DE" dirty="0">
              <a:solidFill>
                <a:srgbClr val="7030A0"/>
              </a:solidFill>
            </a:endParaRPr>
          </a:p>
          <a:p>
            <a:endParaRPr lang="de-DE" dirty="0">
              <a:solidFill>
                <a:srgbClr val="7030A0"/>
              </a:solidFill>
            </a:endParaRPr>
          </a:p>
          <a:p>
            <a:endParaRPr lang="de-DE" dirty="0">
              <a:solidFill>
                <a:srgbClr val="7030A0"/>
              </a:solidFill>
            </a:endParaRPr>
          </a:p>
          <a:p>
            <a:endParaRPr lang="de-DE" dirty="0">
              <a:solidFill>
                <a:srgbClr val="7030A0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95D3142-1EA7-45BD-8737-FA2797A02FFE}"/>
              </a:ext>
            </a:extLst>
          </p:cNvPr>
          <p:cNvSpPr txBox="1"/>
          <p:nvPr/>
        </p:nvSpPr>
        <p:spPr>
          <a:xfrm>
            <a:off x="180622" y="6054609"/>
            <a:ext cx="4447051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spc="40" dirty="0">
                <a:solidFill>
                  <a:schemeClr val="bg1"/>
                </a:solidFill>
                <a:latin typeface="Segoe UI Light" panose="020B0502040204020203" pitchFamily="34" charset="0"/>
                <a:ea typeface="Roboto Light" panose="02000000000000000000" pitchFamily="2" charset="0"/>
                <a:cs typeface="Segoe UI Light" panose="020B0502040204020203" pitchFamily="34" charset="0"/>
              </a:rPr>
              <a:t>Zweckverband IndustriePark Oberelbe</a:t>
            </a:r>
          </a:p>
          <a:p>
            <a:r>
              <a:rPr lang="de-DE" sz="1700" spc="40" dirty="0">
                <a:solidFill>
                  <a:schemeClr val="bg1"/>
                </a:solidFill>
                <a:latin typeface="Segoe UI Light" panose="020B0502040204020203" pitchFamily="34" charset="0"/>
                <a:ea typeface="Roboto Light" panose="02000000000000000000" pitchFamily="2" charset="0"/>
                <a:cs typeface="Segoe UI Light" panose="020B0502040204020203" pitchFamily="34" charset="0"/>
              </a:rPr>
              <a:t>Breite Straße 4 · 01796 Pirna · www.zv-ipo.de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DA155E2-A9CB-45C3-85B1-213F42A52A0C}"/>
              </a:ext>
            </a:extLst>
          </p:cNvPr>
          <p:cNvSpPr txBox="1"/>
          <p:nvPr/>
        </p:nvSpPr>
        <p:spPr>
          <a:xfrm>
            <a:off x="255864" y="1004887"/>
            <a:ext cx="11936135" cy="5328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3200" b="1" spc="20" dirty="0">
                <a:solidFill>
                  <a:schemeClr val="bg1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Informationsveranstaltung Jagdschloss Graupa, 18.09.2024</a:t>
            </a:r>
          </a:p>
          <a:p>
            <a:endParaRPr lang="de-DE" sz="100" b="1" spc="20" dirty="0">
              <a:solidFill>
                <a:schemeClr val="bg1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kumimoji="0" lang="de-DE" sz="2800" b="1" i="0" u="none" strike="noStrike" kern="1200" cap="none" spc="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Tagesordnung</a:t>
            </a:r>
          </a:p>
          <a:p>
            <a:endParaRPr lang="de-DE" sz="1000" b="1" spc="20" dirty="0">
              <a:solidFill>
                <a:schemeClr val="bg1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2400" b="1" spc="20" dirty="0">
                <a:solidFill>
                  <a:schemeClr val="bg1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I.   Begrüßung und Einführung – Herr Opitz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sz="2400" b="1" spc="20" dirty="0">
                <a:solidFill>
                  <a:schemeClr val="bg1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  	Drohnenflug zur Einstimmung</a:t>
            </a:r>
          </a:p>
          <a:p>
            <a:pPr>
              <a:lnSpc>
                <a:spcPct val="150000"/>
              </a:lnSpc>
            </a:pPr>
            <a:r>
              <a:rPr lang="de-DE" sz="2400" b="1" spc="20" dirty="0">
                <a:solidFill>
                  <a:schemeClr val="bg1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II.  Wirtschaftsförderung Sachsen – Herr Lippert</a:t>
            </a:r>
          </a:p>
          <a:p>
            <a:pPr>
              <a:lnSpc>
                <a:spcPct val="150000"/>
              </a:lnSpc>
            </a:pPr>
            <a:r>
              <a:rPr lang="de-DE" sz="2400" b="1" spc="20" dirty="0">
                <a:solidFill>
                  <a:schemeClr val="bg1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III. Rückblick, Einblick, Ausblick - Herr Opitz, Herr Flörke, Frau Schubert</a:t>
            </a:r>
          </a:p>
          <a:p>
            <a:pPr>
              <a:lnSpc>
                <a:spcPct val="150000"/>
              </a:lnSpc>
            </a:pPr>
            <a:r>
              <a:rPr lang="de-DE" sz="2400" b="1" spc="20" dirty="0">
                <a:solidFill>
                  <a:schemeClr val="bg1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IV. Fragestunde - Stadträte</a:t>
            </a:r>
          </a:p>
          <a:p>
            <a:pPr marL="342900" indent="-342900">
              <a:lnSpc>
                <a:spcPct val="130000"/>
              </a:lnSpc>
              <a:buFontTx/>
              <a:buChar char="-"/>
            </a:pPr>
            <a:endParaRPr lang="de-DE" sz="2000" spc="20" dirty="0">
              <a:solidFill>
                <a:schemeClr val="bg1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pPr marL="342900" indent="-342900">
              <a:lnSpc>
                <a:spcPct val="130000"/>
              </a:lnSpc>
              <a:buFontTx/>
              <a:buChar char="-"/>
            </a:pPr>
            <a:endParaRPr lang="de-DE" sz="2000" spc="20" dirty="0"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D34B9D6-DBC7-4261-B332-CC6F3ABFCAC8}"/>
              </a:ext>
            </a:extLst>
          </p:cNvPr>
          <p:cNvSpPr txBox="1"/>
          <p:nvPr/>
        </p:nvSpPr>
        <p:spPr>
          <a:xfrm>
            <a:off x="1" y="19948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spc="80" dirty="0">
                <a:solidFill>
                  <a:schemeClr val="bg1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IPO - IndustriePark Oberelbe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5F84D1B9-9E63-42B2-ABE3-B8FC178E0851}"/>
              </a:ext>
            </a:extLst>
          </p:cNvPr>
          <p:cNvSpPr/>
          <p:nvPr/>
        </p:nvSpPr>
        <p:spPr>
          <a:xfrm>
            <a:off x="0" y="5969722"/>
            <a:ext cx="12192000" cy="900000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04CFD148-A26F-4D3E-B418-4984C8FA6F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510" y="5999040"/>
            <a:ext cx="1794933" cy="772859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AEBC7564-D435-4B9D-9DE1-138B7DA0DEB3}"/>
              </a:ext>
            </a:extLst>
          </p:cNvPr>
          <p:cNvSpPr txBox="1"/>
          <p:nvPr/>
        </p:nvSpPr>
        <p:spPr>
          <a:xfrm>
            <a:off x="255864" y="6083045"/>
            <a:ext cx="4447051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spc="40" dirty="0">
                <a:solidFill>
                  <a:schemeClr val="bg1"/>
                </a:solidFill>
                <a:latin typeface="Segoe UI Light" panose="020B0502040204020203" pitchFamily="34" charset="0"/>
                <a:ea typeface="Roboto Light" panose="02000000000000000000" pitchFamily="2" charset="0"/>
                <a:cs typeface="Segoe UI Light" panose="020B0502040204020203" pitchFamily="34" charset="0"/>
              </a:rPr>
              <a:t>Zweckverband IndustriePark Oberelbe</a:t>
            </a:r>
          </a:p>
          <a:p>
            <a:r>
              <a:rPr lang="de-DE" sz="1700" spc="40" dirty="0">
                <a:solidFill>
                  <a:schemeClr val="bg1"/>
                </a:solidFill>
                <a:latin typeface="Segoe UI Light" panose="020B0502040204020203" pitchFamily="34" charset="0"/>
                <a:ea typeface="Roboto Light" panose="02000000000000000000" pitchFamily="2" charset="0"/>
                <a:cs typeface="Segoe UI Light" panose="020B0502040204020203" pitchFamily="34" charset="0"/>
              </a:rPr>
              <a:t>Breite Straße 4 · 01796 Pirna · www.zv-ipo.de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14B5AB09-7625-428E-9F82-8CCD1F0AAC0D}"/>
              </a:ext>
            </a:extLst>
          </p:cNvPr>
          <p:cNvSpPr/>
          <p:nvPr/>
        </p:nvSpPr>
        <p:spPr>
          <a:xfrm>
            <a:off x="0" y="0"/>
            <a:ext cx="12192000" cy="845820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5C355821-5663-4075-A97C-AF85AD5B3223}"/>
              </a:ext>
            </a:extLst>
          </p:cNvPr>
          <p:cNvSpPr txBox="1"/>
          <p:nvPr/>
        </p:nvSpPr>
        <p:spPr>
          <a:xfrm>
            <a:off x="0" y="198378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spc="80" dirty="0">
                <a:solidFill>
                  <a:schemeClr val="bg1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IPO - IndustriePark Oberelbe</a:t>
            </a:r>
          </a:p>
        </p:txBody>
      </p:sp>
      <p:pic>
        <p:nvPicPr>
          <p:cNvPr id="33" name="Grafik 32">
            <a:extLst>
              <a:ext uri="{FF2B5EF4-FFF2-40B4-BE49-F238E27FC236}">
                <a16:creationId xmlns:a16="http://schemas.microsoft.com/office/drawing/2014/main" id="{B1665318-7CAF-4E8D-8C81-35E4959436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7256" t="41422"/>
          <a:stretch/>
        </p:blipFill>
        <p:spPr>
          <a:xfrm>
            <a:off x="0" y="9286"/>
            <a:ext cx="1086024" cy="845168"/>
          </a:xfrm>
          <a:prstGeom prst="rect">
            <a:avLst/>
          </a:prstGeom>
        </p:spPr>
      </p:pic>
      <p:sp>
        <p:nvSpPr>
          <p:cNvPr id="34" name="Rechteck 33">
            <a:extLst>
              <a:ext uri="{FF2B5EF4-FFF2-40B4-BE49-F238E27FC236}">
                <a16:creationId xmlns:a16="http://schemas.microsoft.com/office/drawing/2014/main" id="{4F6DE19F-144D-4760-BFAD-EC012DD2C804}"/>
              </a:ext>
            </a:extLst>
          </p:cNvPr>
          <p:cNvSpPr/>
          <p:nvPr/>
        </p:nvSpPr>
        <p:spPr>
          <a:xfrm>
            <a:off x="0" y="9286"/>
            <a:ext cx="361244" cy="408403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25993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5F66C5D0-ADEE-442D-BBDB-8020D1C903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845820"/>
            <a:ext cx="12191999" cy="5123902"/>
          </a:xfrm>
          <a:prstGeom prst="rect">
            <a:avLst/>
          </a:prstGeom>
          <a:effectLst/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157F7564-3BC9-4153-B176-7F628164CCF3}"/>
              </a:ext>
            </a:extLst>
          </p:cNvPr>
          <p:cNvSpPr txBox="1"/>
          <p:nvPr/>
        </p:nvSpPr>
        <p:spPr>
          <a:xfrm>
            <a:off x="116541" y="916439"/>
            <a:ext cx="120647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endParaRPr lang="de-DE" sz="3200" spc="20" dirty="0">
              <a:solidFill>
                <a:schemeClr val="bg1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pPr lvl="5"/>
            <a:r>
              <a:rPr lang="de-DE" sz="3600" spc="20" dirty="0">
                <a:solidFill>
                  <a:schemeClr val="bg1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     </a:t>
            </a:r>
            <a:r>
              <a:rPr lang="de-DE" sz="2800" b="1" spc="20" dirty="0">
                <a:solidFill>
                  <a:schemeClr val="bg1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2.  Grundlagen – Herr Flörke</a:t>
            </a:r>
            <a:endParaRPr lang="de-DE" sz="3600" b="1" spc="20" dirty="0">
              <a:solidFill>
                <a:schemeClr val="bg1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endParaRPr lang="de-DE" sz="3600" spc="20" dirty="0">
              <a:solidFill>
                <a:schemeClr val="bg1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F3ECE817-2331-4BA6-8702-525476389167}"/>
              </a:ext>
            </a:extLst>
          </p:cNvPr>
          <p:cNvSpPr/>
          <p:nvPr/>
        </p:nvSpPr>
        <p:spPr>
          <a:xfrm>
            <a:off x="0" y="0"/>
            <a:ext cx="12192000" cy="845820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58CF835-CED0-4186-9459-E6E5E62D1F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7256" t="41422"/>
          <a:stretch/>
        </p:blipFill>
        <p:spPr>
          <a:xfrm>
            <a:off x="0" y="9286"/>
            <a:ext cx="1086024" cy="845168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9AF8DB60-82BA-4FB9-9D95-F8195D90198E}"/>
              </a:ext>
            </a:extLst>
          </p:cNvPr>
          <p:cNvSpPr/>
          <p:nvPr/>
        </p:nvSpPr>
        <p:spPr>
          <a:xfrm>
            <a:off x="0" y="9286"/>
            <a:ext cx="361244" cy="408403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CE8D6DB3-FB21-4B64-B575-3638327D19FE}"/>
              </a:ext>
            </a:extLst>
          </p:cNvPr>
          <p:cNvSpPr txBox="1"/>
          <p:nvPr/>
        </p:nvSpPr>
        <p:spPr>
          <a:xfrm>
            <a:off x="1" y="19948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spc="80" dirty="0">
                <a:solidFill>
                  <a:schemeClr val="bg1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IPO - IndustriePark Oberelbe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4A888286-9DE9-481F-894A-ADB9E8EA64DC}"/>
              </a:ext>
            </a:extLst>
          </p:cNvPr>
          <p:cNvSpPr/>
          <p:nvPr/>
        </p:nvSpPr>
        <p:spPr>
          <a:xfrm>
            <a:off x="0" y="5969722"/>
            <a:ext cx="12192000" cy="900000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Segoe UI Light" panose="020B0502040204020203" pitchFamily="34" charset="0"/>
                <a:cs typeface="Segoe UI Light" panose="020B0502040204020203" pitchFamily="34" charset="0"/>
              </a:rPr>
              <a:t>9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E2744B1F-A86F-427B-8275-3DEDE4571F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510" y="5999040"/>
            <a:ext cx="1794933" cy="772859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E3FE0D0C-C37D-4D5F-AAB2-2B6CA33E8F8D}"/>
              </a:ext>
            </a:extLst>
          </p:cNvPr>
          <p:cNvSpPr txBox="1"/>
          <p:nvPr/>
        </p:nvSpPr>
        <p:spPr>
          <a:xfrm>
            <a:off x="255864" y="6083045"/>
            <a:ext cx="4447051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spc="40" dirty="0">
                <a:solidFill>
                  <a:schemeClr val="bg1"/>
                </a:solidFill>
                <a:latin typeface="Segoe UI Light" panose="020B0502040204020203" pitchFamily="34" charset="0"/>
                <a:ea typeface="Roboto Light" panose="02000000000000000000" pitchFamily="2" charset="0"/>
                <a:cs typeface="Segoe UI Light" panose="020B0502040204020203" pitchFamily="34" charset="0"/>
              </a:rPr>
              <a:t>Zweckverband IndustriePark Oberelbe</a:t>
            </a:r>
          </a:p>
          <a:p>
            <a:r>
              <a:rPr lang="de-DE" sz="1700" spc="40" dirty="0">
                <a:solidFill>
                  <a:schemeClr val="bg1"/>
                </a:solidFill>
                <a:latin typeface="Segoe UI Light" panose="020B0502040204020203" pitchFamily="34" charset="0"/>
                <a:ea typeface="Roboto Light" panose="02000000000000000000" pitchFamily="2" charset="0"/>
                <a:cs typeface="Segoe UI Light" panose="020B0502040204020203" pitchFamily="34" charset="0"/>
              </a:rPr>
              <a:t>Breite Straße 4 · 01796 Pirna · www.zv-ipo.de</a:t>
            </a:r>
          </a:p>
        </p:txBody>
      </p:sp>
    </p:spTree>
    <p:extLst>
      <p:ext uri="{BB962C8B-B14F-4D97-AF65-F5344CB8AC3E}">
        <p14:creationId xmlns:p14="http://schemas.microsoft.com/office/powerpoint/2010/main" val="29724477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F3ECE817-2331-4BA6-8702-525476389167}"/>
              </a:ext>
            </a:extLst>
          </p:cNvPr>
          <p:cNvSpPr/>
          <p:nvPr/>
        </p:nvSpPr>
        <p:spPr>
          <a:xfrm>
            <a:off x="0" y="0"/>
            <a:ext cx="12192000" cy="845820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58CF835-CED0-4186-9459-E6E5E62D1F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7256" t="41422"/>
          <a:stretch/>
        </p:blipFill>
        <p:spPr>
          <a:xfrm>
            <a:off x="0" y="9286"/>
            <a:ext cx="1086024" cy="845168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9AF8DB60-82BA-4FB9-9D95-F8195D90198E}"/>
              </a:ext>
            </a:extLst>
          </p:cNvPr>
          <p:cNvSpPr/>
          <p:nvPr/>
        </p:nvSpPr>
        <p:spPr>
          <a:xfrm>
            <a:off x="0" y="9286"/>
            <a:ext cx="361244" cy="408403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DB6DF23-79AF-4A4F-82F2-71E0596B1D30}"/>
              </a:ext>
            </a:extLst>
          </p:cNvPr>
          <p:cNvSpPr txBox="1"/>
          <p:nvPr/>
        </p:nvSpPr>
        <p:spPr>
          <a:xfrm>
            <a:off x="1" y="19948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spc="80" dirty="0">
                <a:solidFill>
                  <a:schemeClr val="bg1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IPO - IndustriePark Oberelbe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DA155E2-A9CB-45C3-85B1-213F42A52A0C}"/>
              </a:ext>
            </a:extLst>
          </p:cNvPr>
          <p:cNvSpPr txBox="1"/>
          <p:nvPr/>
        </p:nvSpPr>
        <p:spPr>
          <a:xfrm>
            <a:off x="479137" y="1079082"/>
            <a:ext cx="10538052" cy="4657365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de-DE" sz="2400" b="1" spc="20" dirty="0">
                <a:solidFill>
                  <a:srgbClr val="C0000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    Zweckverband </a:t>
            </a:r>
            <a:r>
              <a:rPr lang="de-DE" sz="2400" b="1" spc="20" dirty="0" err="1">
                <a:solidFill>
                  <a:srgbClr val="C0000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IndustriePark</a:t>
            </a:r>
            <a:r>
              <a:rPr lang="de-DE" sz="2400" b="1" spc="20" dirty="0">
                <a:solidFill>
                  <a:srgbClr val="C0000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Oberelbe - Organisation</a:t>
            </a:r>
          </a:p>
          <a:p>
            <a:pPr>
              <a:lnSpc>
                <a:spcPct val="130000"/>
              </a:lnSpc>
            </a:pPr>
            <a:endParaRPr lang="de-DE" sz="1100" b="1" spc="20" dirty="0"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pPr marL="342900" indent="-34290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b="1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22.05.2018:  </a:t>
            </a:r>
            <a:r>
              <a:rPr lang="de-DE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Gründung des interkommunalen Zweckverbandes</a:t>
            </a:r>
          </a:p>
          <a:p>
            <a:pPr marL="342900" indent="-34290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b="1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Sitz:</a:t>
            </a:r>
            <a:r>
              <a:rPr lang="de-DE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Pirna, Breite Straße 4 (neben SEP, über Biomarkt) </a:t>
            </a:r>
          </a:p>
          <a:p>
            <a:pPr marL="342900" indent="-34290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b="1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Unterlagen / Kontakt: </a:t>
            </a:r>
            <a:r>
              <a:rPr lang="de-DE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www.zv-ipo.de / Sprechzeit dienstags 16:00-18:00 Uhr (n. </a:t>
            </a:r>
            <a:r>
              <a:rPr lang="de-DE" spc="2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Vereinbg</a:t>
            </a:r>
            <a:r>
              <a:rPr lang="de-DE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.)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de-DE" b="1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Struktur:</a:t>
            </a:r>
            <a:r>
              <a:rPr lang="de-DE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	      </a:t>
            </a:r>
            <a:r>
              <a:rPr lang="de-DE" u="sng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Umlage</a:t>
            </a:r>
            <a:r>
              <a:rPr lang="de-DE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    </a:t>
            </a:r>
            <a:r>
              <a:rPr lang="de-DE" u="sng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Stimmen</a:t>
            </a:r>
            <a:r>
              <a:rPr lang="de-DE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	</a:t>
            </a:r>
            <a:r>
              <a:rPr lang="de-DE" u="sng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Aufgaben</a:t>
            </a:r>
          </a:p>
          <a:p>
            <a:pPr>
              <a:lnSpc>
                <a:spcPct val="130000"/>
              </a:lnSpc>
            </a:pPr>
            <a:r>
              <a:rPr lang="de-DE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    1. Pirna:	        60 %            6	Bauleitplanung / stellv. Verbandsvorsitz</a:t>
            </a:r>
          </a:p>
          <a:p>
            <a:pPr>
              <a:lnSpc>
                <a:spcPct val="130000"/>
              </a:lnSpc>
            </a:pPr>
            <a:r>
              <a:rPr lang="de-DE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    2. Heidenau:	        20 %            3	Finanzverwaltung / Ratsarbeit / Verbandsvorsitz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e-DE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    3. Dohna:	        20 %            3	Regionalvertretung</a:t>
            </a:r>
            <a:r>
              <a:rPr kumimoji="0" lang="de-DE" b="0" i="0" u="none" strike="noStrike" kern="1200" cap="none" spc="2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/ stellv. Verbandsvorsitz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de-DE" b="1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Arbeitsgremien:</a:t>
            </a:r>
            <a:r>
              <a:rPr lang="de-DE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   - monatliche Spitzengespräche</a:t>
            </a:r>
          </a:p>
          <a:p>
            <a:pPr>
              <a:spcAft>
                <a:spcPts val="600"/>
              </a:spcAft>
            </a:pPr>
            <a:r>
              <a:rPr lang="de-DE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                                   - themenbezogene Arbeitsgruppen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de-DE" b="1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Projektsteuerung:   </a:t>
            </a:r>
            <a:r>
              <a:rPr lang="de-DE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SEP </a:t>
            </a:r>
            <a:r>
              <a:rPr lang="de-DE" b="1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- </a:t>
            </a:r>
            <a:r>
              <a:rPr lang="de-DE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Stadtentwicklungsgesellschaft Pirna mbH</a:t>
            </a:r>
            <a:endParaRPr lang="de-DE" sz="2000" spc="2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7D4B7FB-0AEC-4E00-8EF4-0838BEAD6405}"/>
              </a:ext>
            </a:extLst>
          </p:cNvPr>
          <p:cNvSpPr/>
          <p:nvPr/>
        </p:nvSpPr>
        <p:spPr>
          <a:xfrm>
            <a:off x="0" y="5969722"/>
            <a:ext cx="12192000" cy="900000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Segoe UI Light" panose="020B0502040204020203" pitchFamily="34" charset="0"/>
                <a:cs typeface="Segoe UI Light" panose="020B0502040204020203" pitchFamily="34" charset="0"/>
              </a:rPr>
              <a:t>10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82E179D4-8490-4D9B-A822-38A508DDD4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510" y="5999040"/>
            <a:ext cx="1794933" cy="772859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19A6BB2D-F880-485A-ACA5-05EDCCA986E6}"/>
              </a:ext>
            </a:extLst>
          </p:cNvPr>
          <p:cNvSpPr txBox="1"/>
          <p:nvPr/>
        </p:nvSpPr>
        <p:spPr>
          <a:xfrm>
            <a:off x="255864" y="6083045"/>
            <a:ext cx="4447051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spc="40" dirty="0">
                <a:solidFill>
                  <a:schemeClr val="bg1"/>
                </a:solidFill>
                <a:latin typeface="Segoe UI Light" panose="020B0502040204020203" pitchFamily="34" charset="0"/>
                <a:ea typeface="Roboto Light" panose="02000000000000000000" pitchFamily="2" charset="0"/>
                <a:cs typeface="Segoe UI Light" panose="020B0502040204020203" pitchFamily="34" charset="0"/>
              </a:rPr>
              <a:t>Zweckverband IndustriePark Oberelbe</a:t>
            </a:r>
          </a:p>
          <a:p>
            <a:r>
              <a:rPr lang="de-DE" sz="1700" spc="40" dirty="0">
                <a:solidFill>
                  <a:schemeClr val="bg1"/>
                </a:solidFill>
                <a:latin typeface="Segoe UI Light" panose="020B0502040204020203" pitchFamily="34" charset="0"/>
                <a:ea typeface="Roboto Light" panose="02000000000000000000" pitchFamily="2" charset="0"/>
                <a:cs typeface="Segoe UI Light" panose="020B0502040204020203" pitchFamily="34" charset="0"/>
              </a:rPr>
              <a:t>Breite Straße 4 · 01796 Pirna · www.zv-ipo.de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A638095-CFE9-40B3-B43C-016F3A567EB9}"/>
              </a:ext>
            </a:extLst>
          </p:cNvPr>
          <p:cNvSpPr txBox="1"/>
          <p:nvPr/>
        </p:nvSpPr>
        <p:spPr>
          <a:xfrm>
            <a:off x="-1" y="842654"/>
            <a:ext cx="492443" cy="51239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de-DE" sz="20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Grundlagen</a:t>
            </a:r>
          </a:p>
        </p:txBody>
      </p:sp>
    </p:spTree>
    <p:extLst>
      <p:ext uri="{BB962C8B-B14F-4D97-AF65-F5344CB8AC3E}">
        <p14:creationId xmlns:p14="http://schemas.microsoft.com/office/powerpoint/2010/main" val="8339173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feld 40">
            <a:extLst>
              <a:ext uri="{FF2B5EF4-FFF2-40B4-BE49-F238E27FC236}">
                <a16:creationId xmlns:a16="http://schemas.microsoft.com/office/drawing/2014/main" id="{6F2C9C02-EF01-4E8E-9815-B512670C2305}"/>
              </a:ext>
            </a:extLst>
          </p:cNvPr>
          <p:cNvSpPr txBox="1"/>
          <p:nvPr/>
        </p:nvSpPr>
        <p:spPr>
          <a:xfrm>
            <a:off x="8045554" y="1320452"/>
            <a:ext cx="4241139" cy="40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Lage, Begriffe und Gliederung</a:t>
            </a:r>
          </a:p>
          <a:p>
            <a:endParaRPr lang="de-DE" b="1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Aft>
                <a:spcPts val="600"/>
              </a:spcAft>
            </a:pPr>
            <a:r>
              <a:rPr lang="de-DE" sz="2000" b="1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b="1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Bebauungsplan Nr. 1</a:t>
            </a:r>
          </a:p>
          <a:p>
            <a:r>
              <a:rPr lang="de-DE" b="1" dirty="0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„Industriepark Oberelbe“</a:t>
            </a:r>
          </a:p>
          <a:p>
            <a:r>
              <a:rPr lang="de-DE" dirty="0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Geltungsbereich 270 ha</a:t>
            </a:r>
          </a:p>
          <a:p>
            <a:endParaRPr lang="de-DE" dirty="0">
              <a:solidFill>
                <a:schemeClr val="bg2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Aft>
                <a:spcPts val="600"/>
              </a:spcAft>
            </a:pPr>
            <a:r>
              <a:rPr lang="de-DE" sz="20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Bebauungsplan 1.1</a:t>
            </a:r>
          </a:p>
          <a:p>
            <a:r>
              <a:rPr lang="de-DE" b="1" dirty="0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„Technologiepark </a:t>
            </a:r>
            <a:r>
              <a:rPr lang="de-DE" b="1" dirty="0" err="1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Feistenberg</a:t>
            </a:r>
            <a:r>
              <a:rPr lang="de-DE" b="1" dirty="0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</a:t>
            </a:r>
          </a:p>
          <a:p>
            <a:r>
              <a:rPr lang="de-DE" dirty="0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Geltungsbereich 139 ha</a:t>
            </a:r>
          </a:p>
          <a:p>
            <a:endParaRPr lang="de-DE" dirty="0">
              <a:solidFill>
                <a:schemeClr val="bg2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Aft>
                <a:spcPts val="600"/>
              </a:spcAft>
            </a:pPr>
            <a:r>
              <a:rPr lang="de-DE" sz="2000" b="1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b="1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Bebauungsplan 1.2</a:t>
            </a:r>
          </a:p>
          <a:p>
            <a:r>
              <a:rPr lang="de-DE" b="1" dirty="0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„Gewerbepark Dohna / Heidenau“ </a:t>
            </a:r>
          </a:p>
          <a:p>
            <a:r>
              <a:rPr lang="de-DE" dirty="0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Geltungsbereich 131 ha</a:t>
            </a:r>
          </a:p>
        </p:txBody>
      </p:sp>
      <p:cxnSp>
        <p:nvCxnSpPr>
          <p:cNvPr id="44" name="Gerader Verbinder 43">
            <a:extLst>
              <a:ext uri="{FF2B5EF4-FFF2-40B4-BE49-F238E27FC236}">
                <a16:creationId xmlns:a16="http://schemas.microsoft.com/office/drawing/2014/main" id="{3989AA83-C04A-4A2E-A63C-0734472051AD}"/>
              </a:ext>
            </a:extLst>
          </p:cNvPr>
          <p:cNvCxnSpPr>
            <a:cxnSpLocks/>
          </p:cNvCxnSpPr>
          <p:nvPr/>
        </p:nvCxnSpPr>
        <p:spPr>
          <a:xfrm>
            <a:off x="7562850" y="2466253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fik 16">
            <a:extLst>
              <a:ext uri="{FF2B5EF4-FFF2-40B4-BE49-F238E27FC236}">
                <a16:creationId xmlns:a16="http://schemas.microsoft.com/office/drawing/2014/main" id="{75A954B5-1914-4283-A94A-339EF32561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13" t="28081" r="60472" b="16853"/>
          <a:stretch/>
        </p:blipFill>
        <p:spPr>
          <a:xfrm>
            <a:off x="191641" y="1188627"/>
            <a:ext cx="7790309" cy="44660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8" name="Freihandform: Form 17">
            <a:extLst>
              <a:ext uri="{FF2B5EF4-FFF2-40B4-BE49-F238E27FC236}">
                <a16:creationId xmlns:a16="http://schemas.microsoft.com/office/drawing/2014/main" id="{1E5A7924-236A-49FA-8003-0CC1C67B1E70}"/>
              </a:ext>
            </a:extLst>
          </p:cNvPr>
          <p:cNvSpPr/>
          <p:nvPr/>
        </p:nvSpPr>
        <p:spPr>
          <a:xfrm>
            <a:off x="385763" y="1808285"/>
            <a:ext cx="7300912" cy="3457575"/>
          </a:xfrm>
          <a:custGeom>
            <a:avLst/>
            <a:gdLst>
              <a:gd name="connsiteX0" fmla="*/ 1671637 w 7300912"/>
              <a:gd name="connsiteY0" fmla="*/ 3148013 h 3457575"/>
              <a:gd name="connsiteX1" fmla="*/ 2286000 w 7300912"/>
              <a:gd name="connsiteY1" fmla="*/ 2976563 h 3457575"/>
              <a:gd name="connsiteX2" fmla="*/ 3052762 w 7300912"/>
              <a:gd name="connsiteY2" fmla="*/ 2595563 h 3457575"/>
              <a:gd name="connsiteX3" fmla="*/ 3548062 w 7300912"/>
              <a:gd name="connsiteY3" fmla="*/ 2214563 h 3457575"/>
              <a:gd name="connsiteX4" fmla="*/ 4543425 w 7300912"/>
              <a:gd name="connsiteY4" fmla="*/ 1728788 h 3457575"/>
              <a:gd name="connsiteX5" fmla="*/ 5405437 w 7300912"/>
              <a:gd name="connsiteY5" fmla="*/ 1466850 h 3457575"/>
              <a:gd name="connsiteX6" fmla="*/ 5719762 w 7300912"/>
              <a:gd name="connsiteY6" fmla="*/ 1414463 h 3457575"/>
              <a:gd name="connsiteX7" fmla="*/ 6424612 w 7300912"/>
              <a:gd name="connsiteY7" fmla="*/ 1157288 h 3457575"/>
              <a:gd name="connsiteX8" fmla="*/ 7077075 w 7300912"/>
              <a:gd name="connsiteY8" fmla="*/ 871538 h 3457575"/>
              <a:gd name="connsiteX9" fmla="*/ 7300912 w 7300912"/>
              <a:gd name="connsiteY9" fmla="*/ 671513 h 3457575"/>
              <a:gd name="connsiteX10" fmla="*/ 7200900 w 7300912"/>
              <a:gd name="connsiteY10" fmla="*/ 647700 h 3457575"/>
              <a:gd name="connsiteX11" fmla="*/ 7239000 w 7300912"/>
              <a:gd name="connsiteY11" fmla="*/ 600075 h 3457575"/>
              <a:gd name="connsiteX12" fmla="*/ 6672262 w 7300912"/>
              <a:gd name="connsiteY12" fmla="*/ 352425 h 3457575"/>
              <a:gd name="connsiteX13" fmla="*/ 6753225 w 7300912"/>
              <a:gd name="connsiteY13" fmla="*/ 300038 h 3457575"/>
              <a:gd name="connsiteX14" fmla="*/ 6443662 w 7300912"/>
              <a:gd name="connsiteY14" fmla="*/ 223838 h 3457575"/>
              <a:gd name="connsiteX15" fmla="*/ 6186487 w 7300912"/>
              <a:gd name="connsiteY15" fmla="*/ 352425 h 3457575"/>
              <a:gd name="connsiteX16" fmla="*/ 6048375 w 7300912"/>
              <a:gd name="connsiteY16" fmla="*/ 352425 h 3457575"/>
              <a:gd name="connsiteX17" fmla="*/ 5862637 w 7300912"/>
              <a:gd name="connsiteY17" fmla="*/ 471488 h 3457575"/>
              <a:gd name="connsiteX18" fmla="*/ 5610225 w 7300912"/>
              <a:gd name="connsiteY18" fmla="*/ 285750 h 3457575"/>
              <a:gd name="connsiteX19" fmla="*/ 5329237 w 7300912"/>
              <a:gd name="connsiteY19" fmla="*/ 209550 h 3457575"/>
              <a:gd name="connsiteX20" fmla="*/ 5529262 w 7300912"/>
              <a:gd name="connsiteY20" fmla="*/ 61913 h 3457575"/>
              <a:gd name="connsiteX21" fmla="*/ 4872037 w 7300912"/>
              <a:gd name="connsiteY21" fmla="*/ 0 h 3457575"/>
              <a:gd name="connsiteX22" fmla="*/ 4438650 w 7300912"/>
              <a:gd name="connsiteY22" fmla="*/ 280988 h 3457575"/>
              <a:gd name="connsiteX23" fmla="*/ 4838700 w 7300912"/>
              <a:gd name="connsiteY23" fmla="*/ 338138 h 3457575"/>
              <a:gd name="connsiteX24" fmla="*/ 4562475 w 7300912"/>
              <a:gd name="connsiteY24" fmla="*/ 476250 h 3457575"/>
              <a:gd name="connsiteX25" fmla="*/ 4481512 w 7300912"/>
              <a:gd name="connsiteY25" fmla="*/ 690563 h 3457575"/>
              <a:gd name="connsiteX26" fmla="*/ 4676775 w 7300912"/>
              <a:gd name="connsiteY26" fmla="*/ 661988 h 3457575"/>
              <a:gd name="connsiteX27" fmla="*/ 4614862 w 7300912"/>
              <a:gd name="connsiteY27" fmla="*/ 828675 h 3457575"/>
              <a:gd name="connsiteX28" fmla="*/ 4505325 w 7300912"/>
              <a:gd name="connsiteY28" fmla="*/ 919163 h 3457575"/>
              <a:gd name="connsiteX29" fmla="*/ 4081462 w 7300912"/>
              <a:gd name="connsiteY29" fmla="*/ 876300 h 3457575"/>
              <a:gd name="connsiteX30" fmla="*/ 4186237 w 7300912"/>
              <a:gd name="connsiteY30" fmla="*/ 1195388 h 3457575"/>
              <a:gd name="connsiteX31" fmla="*/ 3343275 w 7300912"/>
              <a:gd name="connsiteY31" fmla="*/ 1647825 h 3457575"/>
              <a:gd name="connsiteX32" fmla="*/ 2871787 w 7300912"/>
              <a:gd name="connsiteY32" fmla="*/ 1747838 h 3457575"/>
              <a:gd name="connsiteX33" fmla="*/ 2790825 w 7300912"/>
              <a:gd name="connsiteY33" fmla="*/ 1895475 h 3457575"/>
              <a:gd name="connsiteX34" fmla="*/ 2643187 w 7300912"/>
              <a:gd name="connsiteY34" fmla="*/ 1890713 h 3457575"/>
              <a:gd name="connsiteX35" fmla="*/ 2628900 w 7300912"/>
              <a:gd name="connsiteY35" fmla="*/ 1943100 h 3457575"/>
              <a:gd name="connsiteX36" fmla="*/ 2281237 w 7300912"/>
              <a:gd name="connsiteY36" fmla="*/ 1924050 h 3457575"/>
              <a:gd name="connsiteX37" fmla="*/ 2190750 w 7300912"/>
              <a:gd name="connsiteY37" fmla="*/ 1871663 h 3457575"/>
              <a:gd name="connsiteX38" fmla="*/ 1495425 w 7300912"/>
              <a:gd name="connsiteY38" fmla="*/ 2286000 h 3457575"/>
              <a:gd name="connsiteX39" fmla="*/ 1062037 w 7300912"/>
              <a:gd name="connsiteY39" fmla="*/ 2428875 h 3457575"/>
              <a:gd name="connsiteX40" fmla="*/ 914400 w 7300912"/>
              <a:gd name="connsiteY40" fmla="*/ 2543175 h 3457575"/>
              <a:gd name="connsiteX41" fmla="*/ 638175 w 7300912"/>
              <a:gd name="connsiteY41" fmla="*/ 2581275 h 3457575"/>
              <a:gd name="connsiteX42" fmla="*/ 376237 w 7300912"/>
              <a:gd name="connsiteY42" fmla="*/ 2686050 h 3457575"/>
              <a:gd name="connsiteX43" fmla="*/ 100012 w 7300912"/>
              <a:gd name="connsiteY43" fmla="*/ 2933700 h 3457575"/>
              <a:gd name="connsiteX44" fmla="*/ 23812 w 7300912"/>
              <a:gd name="connsiteY44" fmla="*/ 3005138 h 3457575"/>
              <a:gd name="connsiteX45" fmla="*/ 0 w 7300912"/>
              <a:gd name="connsiteY45" fmla="*/ 3195638 h 3457575"/>
              <a:gd name="connsiteX46" fmla="*/ 47625 w 7300912"/>
              <a:gd name="connsiteY46" fmla="*/ 3457575 h 3457575"/>
              <a:gd name="connsiteX47" fmla="*/ 1047750 w 7300912"/>
              <a:gd name="connsiteY47" fmla="*/ 3448050 h 3457575"/>
              <a:gd name="connsiteX48" fmla="*/ 1671637 w 7300912"/>
              <a:gd name="connsiteY48" fmla="*/ 3148013 h 3457575"/>
              <a:gd name="connsiteX0" fmla="*/ 1671637 w 7300912"/>
              <a:gd name="connsiteY0" fmla="*/ 3148013 h 3457575"/>
              <a:gd name="connsiteX1" fmla="*/ 2286000 w 7300912"/>
              <a:gd name="connsiteY1" fmla="*/ 2976563 h 3457575"/>
              <a:gd name="connsiteX2" fmla="*/ 3052762 w 7300912"/>
              <a:gd name="connsiteY2" fmla="*/ 2595563 h 3457575"/>
              <a:gd name="connsiteX3" fmla="*/ 3548062 w 7300912"/>
              <a:gd name="connsiteY3" fmla="*/ 2214563 h 3457575"/>
              <a:gd name="connsiteX4" fmla="*/ 4543425 w 7300912"/>
              <a:gd name="connsiteY4" fmla="*/ 1728788 h 3457575"/>
              <a:gd name="connsiteX5" fmla="*/ 5405437 w 7300912"/>
              <a:gd name="connsiteY5" fmla="*/ 1466850 h 3457575"/>
              <a:gd name="connsiteX6" fmla="*/ 5719762 w 7300912"/>
              <a:gd name="connsiteY6" fmla="*/ 1414463 h 3457575"/>
              <a:gd name="connsiteX7" fmla="*/ 6424612 w 7300912"/>
              <a:gd name="connsiteY7" fmla="*/ 1157288 h 3457575"/>
              <a:gd name="connsiteX8" fmla="*/ 7077075 w 7300912"/>
              <a:gd name="connsiteY8" fmla="*/ 871538 h 3457575"/>
              <a:gd name="connsiteX9" fmla="*/ 7300912 w 7300912"/>
              <a:gd name="connsiteY9" fmla="*/ 671513 h 3457575"/>
              <a:gd name="connsiteX10" fmla="*/ 7200900 w 7300912"/>
              <a:gd name="connsiteY10" fmla="*/ 647700 h 3457575"/>
              <a:gd name="connsiteX11" fmla="*/ 7167562 w 7300912"/>
              <a:gd name="connsiteY11" fmla="*/ 633413 h 3457575"/>
              <a:gd name="connsiteX12" fmla="*/ 6672262 w 7300912"/>
              <a:gd name="connsiteY12" fmla="*/ 352425 h 3457575"/>
              <a:gd name="connsiteX13" fmla="*/ 6753225 w 7300912"/>
              <a:gd name="connsiteY13" fmla="*/ 300038 h 3457575"/>
              <a:gd name="connsiteX14" fmla="*/ 6443662 w 7300912"/>
              <a:gd name="connsiteY14" fmla="*/ 223838 h 3457575"/>
              <a:gd name="connsiteX15" fmla="*/ 6186487 w 7300912"/>
              <a:gd name="connsiteY15" fmla="*/ 352425 h 3457575"/>
              <a:gd name="connsiteX16" fmla="*/ 6048375 w 7300912"/>
              <a:gd name="connsiteY16" fmla="*/ 352425 h 3457575"/>
              <a:gd name="connsiteX17" fmla="*/ 5862637 w 7300912"/>
              <a:gd name="connsiteY17" fmla="*/ 471488 h 3457575"/>
              <a:gd name="connsiteX18" fmla="*/ 5610225 w 7300912"/>
              <a:gd name="connsiteY18" fmla="*/ 285750 h 3457575"/>
              <a:gd name="connsiteX19" fmla="*/ 5329237 w 7300912"/>
              <a:gd name="connsiteY19" fmla="*/ 209550 h 3457575"/>
              <a:gd name="connsiteX20" fmla="*/ 5529262 w 7300912"/>
              <a:gd name="connsiteY20" fmla="*/ 61913 h 3457575"/>
              <a:gd name="connsiteX21" fmla="*/ 4872037 w 7300912"/>
              <a:gd name="connsiteY21" fmla="*/ 0 h 3457575"/>
              <a:gd name="connsiteX22" fmla="*/ 4438650 w 7300912"/>
              <a:gd name="connsiteY22" fmla="*/ 280988 h 3457575"/>
              <a:gd name="connsiteX23" fmla="*/ 4838700 w 7300912"/>
              <a:gd name="connsiteY23" fmla="*/ 338138 h 3457575"/>
              <a:gd name="connsiteX24" fmla="*/ 4562475 w 7300912"/>
              <a:gd name="connsiteY24" fmla="*/ 476250 h 3457575"/>
              <a:gd name="connsiteX25" fmla="*/ 4481512 w 7300912"/>
              <a:gd name="connsiteY25" fmla="*/ 690563 h 3457575"/>
              <a:gd name="connsiteX26" fmla="*/ 4676775 w 7300912"/>
              <a:gd name="connsiteY26" fmla="*/ 661988 h 3457575"/>
              <a:gd name="connsiteX27" fmla="*/ 4614862 w 7300912"/>
              <a:gd name="connsiteY27" fmla="*/ 828675 h 3457575"/>
              <a:gd name="connsiteX28" fmla="*/ 4505325 w 7300912"/>
              <a:gd name="connsiteY28" fmla="*/ 919163 h 3457575"/>
              <a:gd name="connsiteX29" fmla="*/ 4081462 w 7300912"/>
              <a:gd name="connsiteY29" fmla="*/ 876300 h 3457575"/>
              <a:gd name="connsiteX30" fmla="*/ 4186237 w 7300912"/>
              <a:gd name="connsiteY30" fmla="*/ 1195388 h 3457575"/>
              <a:gd name="connsiteX31" fmla="*/ 3343275 w 7300912"/>
              <a:gd name="connsiteY31" fmla="*/ 1647825 h 3457575"/>
              <a:gd name="connsiteX32" fmla="*/ 2871787 w 7300912"/>
              <a:gd name="connsiteY32" fmla="*/ 1747838 h 3457575"/>
              <a:gd name="connsiteX33" fmla="*/ 2790825 w 7300912"/>
              <a:gd name="connsiteY33" fmla="*/ 1895475 h 3457575"/>
              <a:gd name="connsiteX34" fmla="*/ 2643187 w 7300912"/>
              <a:gd name="connsiteY34" fmla="*/ 1890713 h 3457575"/>
              <a:gd name="connsiteX35" fmla="*/ 2628900 w 7300912"/>
              <a:gd name="connsiteY35" fmla="*/ 1943100 h 3457575"/>
              <a:gd name="connsiteX36" fmla="*/ 2281237 w 7300912"/>
              <a:gd name="connsiteY36" fmla="*/ 1924050 h 3457575"/>
              <a:gd name="connsiteX37" fmla="*/ 2190750 w 7300912"/>
              <a:gd name="connsiteY37" fmla="*/ 1871663 h 3457575"/>
              <a:gd name="connsiteX38" fmla="*/ 1495425 w 7300912"/>
              <a:gd name="connsiteY38" fmla="*/ 2286000 h 3457575"/>
              <a:gd name="connsiteX39" fmla="*/ 1062037 w 7300912"/>
              <a:gd name="connsiteY39" fmla="*/ 2428875 h 3457575"/>
              <a:gd name="connsiteX40" fmla="*/ 914400 w 7300912"/>
              <a:gd name="connsiteY40" fmla="*/ 2543175 h 3457575"/>
              <a:gd name="connsiteX41" fmla="*/ 638175 w 7300912"/>
              <a:gd name="connsiteY41" fmla="*/ 2581275 h 3457575"/>
              <a:gd name="connsiteX42" fmla="*/ 376237 w 7300912"/>
              <a:gd name="connsiteY42" fmla="*/ 2686050 h 3457575"/>
              <a:gd name="connsiteX43" fmla="*/ 100012 w 7300912"/>
              <a:gd name="connsiteY43" fmla="*/ 2933700 h 3457575"/>
              <a:gd name="connsiteX44" fmla="*/ 23812 w 7300912"/>
              <a:gd name="connsiteY44" fmla="*/ 3005138 h 3457575"/>
              <a:gd name="connsiteX45" fmla="*/ 0 w 7300912"/>
              <a:gd name="connsiteY45" fmla="*/ 3195638 h 3457575"/>
              <a:gd name="connsiteX46" fmla="*/ 47625 w 7300912"/>
              <a:gd name="connsiteY46" fmla="*/ 3457575 h 3457575"/>
              <a:gd name="connsiteX47" fmla="*/ 1047750 w 7300912"/>
              <a:gd name="connsiteY47" fmla="*/ 3448050 h 3457575"/>
              <a:gd name="connsiteX48" fmla="*/ 1671637 w 7300912"/>
              <a:gd name="connsiteY48" fmla="*/ 3148013 h 3457575"/>
              <a:gd name="connsiteX0" fmla="*/ 1671637 w 7300912"/>
              <a:gd name="connsiteY0" fmla="*/ 3148013 h 3457575"/>
              <a:gd name="connsiteX1" fmla="*/ 2286000 w 7300912"/>
              <a:gd name="connsiteY1" fmla="*/ 2976563 h 3457575"/>
              <a:gd name="connsiteX2" fmla="*/ 3052762 w 7300912"/>
              <a:gd name="connsiteY2" fmla="*/ 2595563 h 3457575"/>
              <a:gd name="connsiteX3" fmla="*/ 3548062 w 7300912"/>
              <a:gd name="connsiteY3" fmla="*/ 2214563 h 3457575"/>
              <a:gd name="connsiteX4" fmla="*/ 4543425 w 7300912"/>
              <a:gd name="connsiteY4" fmla="*/ 1728788 h 3457575"/>
              <a:gd name="connsiteX5" fmla="*/ 5405437 w 7300912"/>
              <a:gd name="connsiteY5" fmla="*/ 1466850 h 3457575"/>
              <a:gd name="connsiteX6" fmla="*/ 5719762 w 7300912"/>
              <a:gd name="connsiteY6" fmla="*/ 1414463 h 3457575"/>
              <a:gd name="connsiteX7" fmla="*/ 6424612 w 7300912"/>
              <a:gd name="connsiteY7" fmla="*/ 1157288 h 3457575"/>
              <a:gd name="connsiteX8" fmla="*/ 7077075 w 7300912"/>
              <a:gd name="connsiteY8" fmla="*/ 871538 h 3457575"/>
              <a:gd name="connsiteX9" fmla="*/ 7300912 w 7300912"/>
              <a:gd name="connsiteY9" fmla="*/ 671513 h 3457575"/>
              <a:gd name="connsiteX10" fmla="*/ 7200900 w 7300912"/>
              <a:gd name="connsiteY10" fmla="*/ 647700 h 3457575"/>
              <a:gd name="connsiteX11" fmla="*/ 7167562 w 7300912"/>
              <a:gd name="connsiteY11" fmla="*/ 633413 h 3457575"/>
              <a:gd name="connsiteX12" fmla="*/ 6634162 w 7300912"/>
              <a:gd name="connsiteY12" fmla="*/ 376237 h 3457575"/>
              <a:gd name="connsiteX13" fmla="*/ 6753225 w 7300912"/>
              <a:gd name="connsiteY13" fmla="*/ 300038 h 3457575"/>
              <a:gd name="connsiteX14" fmla="*/ 6443662 w 7300912"/>
              <a:gd name="connsiteY14" fmla="*/ 223838 h 3457575"/>
              <a:gd name="connsiteX15" fmla="*/ 6186487 w 7300912"/>
              <a:gd name="connsiteY15" fmla="*/ 352425 h 3457575"/>
              <a:gd name="connsiteX16" fmla="*/ 6048375 w 7300912"/>
              <a:gd name="connsiteY16" fmla="*/ 352425 h 3457575"/>
              <a:gd name="connsiteX17" fmla="*/ 5862637 w 7300912"/>
              <a:gd name="connsiteY17" fmla="*/ 471488 h 3457575"/>
              <a:gd name="connsiteX18" fmla="*/ 5610225 w 7300912"/>
              <a:gd name="connsiteY18" fmla="*/ 285750 h 3457575"/>
              <a:gd name="connsiteX19" fmla="*/ 5329237 w 7300912"/>
              <a:gd name="connsiteY19" fmla="*/ 209550 h 3457575"/>
              <a:gd name="connsiteX20" fmla="*/ 5529262 w 7300912"/>
              <a:gd name="connsiteY20" fmla="*/ 61913 h 3457575"/>
              <a:gd name="connsiteX21" fmla="*/ 4872037 w 7300912"/>
              <a:gd name="connsiteY21" fmla="*/ 0 h 3457575"/>
              <a:gd name="connsiteX22" fmla="*/ 4438650 w 7300912"/>
              <a:gd name="connsiteY22" fmla="*/ 280988 h 3457575"/>
              <a:gd name="connsiteX23" fmla="*/ 4838700 w 7300912"/>
              <a:gd name="connsiteY23" fmla="*/ 338138 h 3457575"/>
              <a:gd name="connsiteX24" fmla="*/ 4562475 w 7300912"/>
              <a:gd name="connsiteY24" fmla="*/ 476250 h 3457575"/>
              <a:gd name="connsiteX25" fmla="*/ 4481512 w 7300912"/>
              <a:gd name="connsiteY25" fmla="*/ 690563 h 3457575"/>
              <a:gd name="connsiteX26" fmla="*/ 4676775 w 7300912"/>
              <a:gd name="connsiteY26" fmla="*/ 661988 h 3457575"/>
              <a:gd name="connsiteX27" fmla="*/ 4614862 w 7300912"/>
              <a:gd name="connsiteY27" fmla="*/ 828675 h 3457575"/>
              <a:gd name="connsiteX28" fmla="*/ 4505325 w 7300912"/>
              <a:gd name="connsiteY28" fmla="*/ 919163 h 3457575"/>
              <a:gd name="connsiteX29" fmla="*/ 4081462 w 7300912"/>
              <a:gd name="connsiteY29" fmla="*/ 876300 h 3457575"/>
              <a:gd name="connsiteX30" fmla="*/ 4186237 w 7300912"/>
              <a:gd name="connsiteY30" fmla="*/ 1195388 h 3457575"/>
              <a:gd name="connsiteX31" fmla="*/ 3343275 w 7300912"/>
              <a:gd name="connsiteY31" fmla="*/ 1647825 h 3457575"/>
              <a:gd name="connsiteX32" fmla="*/ 2871787 w 7300912"/>
              <a:gd name="connsiteY32" fmla="*/ 1747838 h 3457575"/>
              <a:gd name="connsiteX33" fmla="*/ 2790825 w 7300912"/>
              <a:gd name="connsiteY33" fmla="*/ 1895475 h 3457575"/>
              <a:gd name="connsiteX34" fmla="*/ 2643187 w 7300912"/>
              <a:gd name="connsiteY34" fmla="*/ 1890713 h 3457575"/>
              <a:gd name="connsiteX35" fmla="*/ 2628900 w 7300912"/>
              <a:gd name="connsiteY35" fmla="*/ 1943100 h 3457575"/>
              <a:gd name="connsiteX36" fmla="*/ 2281237 w 7300912"/>
              <a:gd name="connsiteY36" fmla="*/ 1924050 h 3457575"/>
              <a:gd name="connsiteX37" fmla="*/ 2190750 w 7300912"/>
              <a:gd name="connsiteY37" fmla="*/ 1871663 h 3457575"/>
              <a:gd name="connsiteX38" fmla="*/ 1495425 w 7300912"/>
              <a:gd name="connsiteY38" fmla="*/ 2286000 h 3457575"/>
              <a:gd name="connsiteX39" fmla="*/ 1062037 w 7300912"/>
              <a:gd name="connsiteY39" fmla="*/ 2428875 h 3457575"/>
              <a:gd name="connsiteX40" fmla="*/ 914400 w 7300912"/>
              <a:gd name="connsiteY40" fmla="*/ 2543175 h 3457575"/>
              <a:gd name="connsiteX41" fmla="*/ 638175 w 7300912"/>
              <a:gd name="connsiteY41" fmla="*/ 2581275 h 3457575"/>
              <a:gd name="connsiteX42" fmla="*/ 376237 w 7300912"/>
              <a:gd name="connsiteY42" fmla="*/ 2686050 h 3457575"/>
              <a:gd name="connsiteX43" fmla="*/ 100012 w 7300912"/>
              <a:gd name="connsiteY43" fmla="*/ 2933700 h 3457575"/>
              <a:gd name="connsiteX44" fmla="*/ 23812 w 7300912"/>
              <a:gd name="connsiteY44" fmla="*/ 3005138 h 3457575"/>
              <a:gd name="connsiteX45" fmla="*/ 0 w 7300912"/>
              <a:gd name="connsiteY45" fmla="*/ 3195638 h 3457575"/>
              <a:gd name="connsiteX46" fmla="*/ 47625 w 7300912"/>
              <a:gd name="connsiteY46" fmla="*/ 3457575 h 3457575"/>
              <a:gd name="connsiteX47" fmla="*/ 1047750 w 7300912"/>
              <a:gd name="connsiteY47" fmla="*/ 3448050 h 3457575"/>
              <a:gd name="connsiteX48" fmla="*/ 1671637 w 7300912"/>
              <a:gd name="connsiteY48" fmla="*/ 3148013 h 3457575"/>
              <a:gd name="connsiteX0" fmla="*/ 1671637 w 7300912"/>
              <a:gd name="connsiteY0" fmla="*/ 3148013 h 3457575"/>
              <a:gd name="connsiteX1" fmla="*/ 2286000 w 7300912"/>
              <a:gd name="connsiteY1" fmla="*/ 2976563 h 3457575"/>
              <a:gd name="connsiteX2" fmla="*/ 3052762 w 7300912"/>
              <a:gd name="connsiteY2" fmla="*/ 2595563 h 3457575"/>
              <a:gd name="connsiteX3" fmla="*/ 3548062 w 7300912"/>
              <a:gd name="connsiteY3" fmla="*/ 2214563 h 3457575"/>
              <a:gd name="connsiteX4" fmla="*/ 4543425 w 7300912"/>
              <a:gd name="connsiteY4" fmla="*/ 1728788 h 3457575"/>
              <a:gd name="connsiteX5" fmla="*/ 5405437 w 7300912"/>
              <a:gd name="connsiteY5" fmla="*/ 1466850 h 3457575"/>
              <a:gd name="connsiteX6" fmla="*/ 5719762 w 7300912"/>
              <a:gd name="connsiteY6" fmla="*/ 1414463 h 3457575"/>
              <a:gd name="connsiteX7" fmla="*/ 6424612 w 7300912"/>
              <a:gd name="connsiteY7" fmla="*/ 1157288 h 3457575"/>
              <a:gd name="connsiteX8" fmla="*/ 7077075 w 7300912"/>
              <a:gd name="connsiteY8" fmla="*/ 871538 h 3457575"/>
              <a:gd name="connsiteX9" fmla="*/ 7300912 w 7300912"/>
              <a:gd name="connsiteY9" fmla="*/ 671513 h 3457575"/>
              <a:gd name="connsiteX10" fmla="*/ 7224712 w 7300912"/>
              <a:gd name="connsiteY10" fmla="*/ 619125 h 3457575"/>
              <a:gd name="connsiteX11" fmla="*/ 7167562 w 7300912"/>
              <a:gd name="connsiteY11" fmla="*/ 633413 h 3457575"/>
              <a:gd name="connsiteX12" fmla="*/ 6634162 w 7300912"/>
              <a:gd name="connsiteY12" fmla="*/ 376237 h 3457575"/>
              <a:gd name="connsiteX13" fmla="*/ 6753225 w 7300912"/>
              <a:gd name="connsiteY13" fmla="*/ 300038 h 3457575"/>
              <a:gd name="connsiteX14" fmla="*/ 6443662 w 7300912"/>
              <a:gd name="connsiteY14" fmla="*/ 223838 h 3457575"/>
              <a:gd name="connsiteX15" fmla="*/ 6186487 w 7300912"/>
              <a:gd name="connsiteY15" fmla="*/ 352425 h 3457575"/>
              <a:gd name="connsiteX16" fmla="*/ 6048375 w 7300912"/>
              <a:gd name="connsiteY16" fmla="*/ 352425 h 3457575"/>
              <a:gd name="connsiteX17" fmla="*/ 5862637 w 7300912"/>
              <a:gd name="connsiteY17" fmla="*/ 471488 h 3457575"/>
              <a:gd name="connsiteX18" fmla="*/ 5610225 w 7300912"/>
              <a:gd name="connsiteY18" fmla="*/ 285750 h 3457575"/>
              <a:gd name="connsiteX19" fmla="*/ 5329237 w 7300912"/>
              <a:gd name="connsiteY19" fmla="*/ 209550 h 3457575"/>
              <a:gd name="connsiteX20" fmla="*/ 5529262 w 7300912"/>
              <a:gd name="connsiteY20" fmla="*/ 61913 h 3457575"/>
              <a:gd name="connsiteX21" fmla="*/ 4872037 w 7300912"/>
              <a:gd name="connsiteY21" fmla="*/ 0 h 3457575"/>
              <a:gd name="connsiteX22" fmla="*/ 4438650 w 7300912"/>
              <a:gd name="connsiteY22" fmla="*/ 280988 h 3457575"/>
              <a:gd name="connsiteX23" fmla="*/ 4838700 w 7300912"/>
              <a:gd name="connsiteY23" fmla="*/ 338138 h 3457575"/>
              <a:gd name="connsiteX24" fmla="*/ 4562475 w 7300912"/>
              <a:gd name="connsiteY24" fmla="*/ 476250 h 3457575"/>
              <a:gd name="connsiteX25" fmla="*/ 4481512 w 7300912"/>
              <a:gd name="connsiteY25" fmla="*/ 690563 h 3457575"/>
              <a:gd name="connsiteX26" fmla="*/ 4676775 w 7300912"/>
              <a:gd name="connsiteY26" fmla="*/ 661988 h 3457575"/>
              <a:gd name="connsiteX27" fmla="*/ 4614862 w 7300912"/>
              <a:gd name="connsiteY27" fmla="*/ 828675 h 3457575"/>
              <a:gd name="connsiteX28" fmla="*/ 4505325 w 7300912"/>
              <a:gd name="connsiteY28" fmla="*/ 919163 h 3457575"/>
              <a:gd name="connsiteX29" fmla="*/ 4081462 w 7300912"/>
              <a:gd name="connsiteY29" fmla="*/ 876300 h 3457575"/>
              <a:gd name="connsiteX30" fmla="*/ 4186237 w 7300912"/>
              <a:gd name="connsiteY30" fmla="*/ 1195388 h 3457575"/>
              <a:gd name="connsiteX31" fmla="*/ 3343275 w 7300912"/>
              <a:gd name="connsiteY31" fmla="*/ 1647825 h 3457575"/>
              <a:gd name="connsiteX32" fmla="*/ 2871787 w 7300912"/>
              <a:gd name="connsiteY32" fmla="*/ 1747838 h 3457575"/>
              <a:gd name="connsiteX33" fmla="*/ 2790825 w 7300912"/>
              <a:gd name="connsiteY33" fmla="*/ 1895475 h 3457575"/>
              <a:gd name="connsiteX34" fmla="*/ 2643187 w 7300912"/>
              <a:gd name="connsiteY34" fmla="*/ 1890713 h 3457575"/>
              <a:gd name="connsiteX35" fmla="*/ 2628900 w 7300912"/>
              <a:gd name="connsiteY35" fmla="*/ 1943100 h 3457575"/>
              <a:gd name="connsiteX36" fmla="*/ 2281237 w 7300912"/>
              <a:gd name="connsiteY36" fmla="*/ 1924050 h 3457575"/>
              <a:gd name="connsiteX37" fmla="*/ 2190750 w 7300912"/>
              <a:gd name="connsiteY37" fmla="*/ 1871663 h 3457575"/>
              <a:gd name="connsiteX38" fmla="*/ 1495425 w 7300912"/>
              <a:gd name="connsiteY38" fmla="*/ 2286000 h 3457575"/>
              <a:gd name="connsiteX39" fmla="*/ 1062037 w 7300912"/>
              <a:gd name="connsiteY39" fmla="*/ 2428875 h 3457575"/>
              <a:gd name="connsiteX40" fmla="*/ 914400 w 7300912"/>
              <a:gd name="connsiteY40" fmla="*/ 2543175 h 3457575"/>
              <a:gd name="connsiteX41" fmla="*/ 638175 w 7300912"/>
              <a:gd name="connsiteY41" fmla="*/ 2581275 h 3457575"/>
              <a:gd name="connsiteX42" fmla="*/ 376237 w 7300912"/>
              <a:gd name="connsiteY42" fmla="*/ 2686050 h 3457575"/>
              <a:gd name="connsiteX43" fmla="*/ 100012 w 7300912"/>
              <a:gd name="connsiteY43" fmla="*/ 2933700 h 3457575"/>
              <a:gd name="connsiteX44" fmla="*/ 23812 w 7300912"/>
              <a:gd name="connsiteY44" fmla="*/ 3005138 h 3457575"/>
              <a:gd name="connsiteX45" fmla="*/ 0 w 7300912"/>
              <a:gd name="connsiteY45" fmla="*/ 3195638 h 3457575"/>
              <a:gd name="connsiteX46" fmla="*/ 47625 w 7300912"/>
              <a:gd name="connsiteY46" fmla="*/ 3457575 h 3457575"/>
              <a:gd name="connsiteX47" fmla="*/ 1047750 w 7300912"/>
              <a:gd name="connsiteY47" fmla="*/ 3448050 h 3457575"/>
              <a:gd name="connsiteX48" fmla="*/ 1671637 w 7300912"/>
              <a:gd name="connsiteY48" fmla="*/ 3148013 h 3457575"/>
              <a:gd name="connsiteX0" fmla="*/ 1671637 w 7300912"/>
              <a:gd name="connsiteY0" fmla="*/ 3148013 h 3457575"/>
              <a:gd name="connsiteX1" fmla="*/ 2286000 w 7300912"/>
              <a:gd name="connsiteY1" fmla="*/ 2976563 h 3457575"/>
              <a:gd name="connsiteX2" fmla="*/ 3052762 w 7300912"/>
              <a:gd name="connsiteY2" fmla="*/ 2595563 h 3457575"/>
              <a:gd name="connsiteX3" fmla="*/ 3548062 w 7300912"/>
              <a:gd name="connsiteY3" fmla="*/ 2214563 h 3457575"/>
              <a:gd name="connsiteX4" fmla="*/ 4543425 w 7300912"/>
              <a:gd name="connsiteY4" fmla="*/ 1728788 h 3457575"/>
              <a:gd name="connsiteX5" fmla="*/ 5405437 w 7300912"/>
              <a:gd name="connsiteY5" fmla="*/ 1466850 h 3457575"/>
              <a:gd name="connsiteX6" fmla="*/ 5719762 w 7300912"/>
              <a:gd name="connsiteY6" fmla="*/ 1414463 h 3457575"/>
              <a:gd name="connsiteX7" fmla="*/ 6424612 w 7300912"/>
              <a:gd name="connsiteY7" fmla="*/ 1157288 h 3457575"/>
              <a:gd name="connsiteX8" fmla="*/ 7077075 w 7300912"/>
              <a:gd name="connsiteY8" fmla="*/ 871538 h 3457575"/>
              <a:gd name="connsiteX9" fmla="*/ 7300912 w 7300912"/>
              <a:gd name="connsiteY9" fmla="*/ 671513 h 3457575"/>
              <a:gd name="connsiteX10" fmla="*/ 7177087 w 7300912"/>
              <a:gd name="connsiteY10" fmla="*/ 666750 h 3457575"/>
              <a:gd name="connsiteX11" fmla="*/ 7167562 w 7300912"/>
              <a:gd name="connsiteY11" fmla="*/ 633413 h 3457575"/>
              <a:gd name="connsiteX12" fmla="*/ 6634162 w 7300912"/>
              <a:gd name="connsiteY12" fmla="*/ 376237 h 3457575"/>
              <a:gd name="connsiteX13" fmla="*/ 6753225 w 7300912"/>
              <a:gd name="connsiteY13" fmla="*/ 300038 h 3457575"/>
              <a:gd name="connsiteX14" fmla="*/ 6443662 w 7300912"/>
              <a:gd name="connsiteY14" fmla="*/ 223838 h 3457575"/>
              <a:gd name="connsiteX15" fmla="*/ 6186487 w 7300912"/>
              <a:gd name="connsiteY15" fmla="*/ 352425 h 3457575"/>
              <a:gd name="connsiteX16" fmla="*/ 6048375 w 7300912"/>
              <a:gd name="connsiteY16" fmla="*/ 352425 h 3457575"/>
              <a:gd name="connsiteX17" fmla="*/ 5862637 w 7300912"/>
              <a:gd name="connsiteY17" fmla="*/ 471488 h 3457575"/>
              <a:gd name="connsiteX18" fmla="*/ 5610225 w 7300912"/>
              <a:gd name="connsiteY18" fmla="*/ 285750 h 3457575"/>
              <a:gd name="connsiteX19" fmla="*/ 5329237 w 7300912"/>
              <a:gd name="connsiteY19" fmla="*/ 209550 h 3457575"/>
              <a:gd name="connsiteX20" fmla="*/ 5529262 w 7300912"/>
              <a:gd name="connsiteY20" fmla="*/ 61913 h 3457575"/>
              <a:gd name="connsiteX21" fmla="*/ 4872037 w 7300912"/>
              <a:gd name="connsiteY21" fmla="*/ 0 h 3457575"/>
              <a:gd name="connsiteX22" fmla="*/ 4438650 w 7300912"/>
              <a:gd name="connsiteY22" fmla="*/ 280988 h 3457575"/>
              <a:gd name="connsiteX23" fmla="*/ 4838700 w 7300912"/>
              <a:gd name="connsiteY23" fmla="*/ 338138 h 3457575"/>
              <a:gd name="connsiteX24" fmla="*/ 4562475 w 7300912"/>
              <a:gd name="connsiteY24" fmla="*/ 476250 h 3457575"/>
              <a:gd name="connsiteX25" fmla="*/ 4481512 w 7300912"/>
              <a:gd name="connsiteY25" fmla="*/ 690563 h 3457575"/>
              <a:gd name="connsiteX26" fmla="*/ 4676775 w 7300912"/>
              <a:gd name="connsiteY26" fmla="*/ 661988 h 3457575"/>
              <a:gd name="connsiteX27" fmla="*/ 4614862 w 7300912"/>
              <a:gd name="connsiteY27" fmla="*/ 828675 h 3457575"/>
              <a:gd name="connsiteX28" fmla="*/ 4505325 w 7300912"/>
              <a:gd name="connsiteY28" fmla="*/ 919163 h 3457575"/>
              <a:gd name="connsiteX29" fmla="*/ 4081462 w 7300912"/>
              <a:gd name="connsiteY29" fmla="*/ 876300 h 3457575"/>
              <a:gd name="connsiteX30" fmla="*/ 4186237 w 7300912"/>
              <a:gd name="connsiteY30" fmla="*/ 1195388 h 3457575"/>
              <a:gd name="connsiteX31" fmla="*/ 3343275 w 7300912"/>
              <a:gd name="connsiteY31" fmla="*/ 1647825 h 3457575"/>
              <a:gd name="connsiteX32" fmla="*/ 2871787 w 7300912"/>
              <a:gd name="connsiteY32" fmla="*/ 1747838 h 3457575"/>
              <a:gd name="connsiteX33" fmla="*/ 2790825 w 7300912"/>
              <a:gd name="connsiteY33" fmla="*/ 1895475 h 3457575"/>
              <a:gd name="connsiteX34" fmla="*/ 2643187 w 7300912"/>
              <a:gd name="connsiteY34" fmla="*/ 1890713 h 3457575"/>
              <a:gd name="connsiteX35" fmla="*/ 2628900 w 7300912"/>
              <a:gd name="connsiteY35" fmla="*/ 1943100 h 3457575"/>
              <a:gd name="connsiteX36" fmla="*/ 2281237 w 7300912"/>
              <a:gd name="connsiteY36" fmla="*/ 1924050 h 3457575"/>
              <a:gd name="connsiteX37" fmla="*/ 2190750 w 7300912"/>
              <a:gd name="connsiteY37" fmla="*/ 1871663 h 3457575"/>
              <a:gd name="connsiteX38" fmla="*/ 1495425 w 7300912"/>
              <a:gd name="connsiteY38" fmla="*/ 2286000 h 3457575"/>
              <a:gd name="connsiteX39" fmla="*/ 1062037 w 7300912"/>
              <a:gd name="connsiteY39" fmla="*/ 2428875 h 3457575"/>
              <a:gd name="connsiteX40" fmla="*/ 914400 w 7300912"/>
              <a:gd name="connsiteY40" fmla="*/ 2543175 h 3457575"/>
              <a:gd name="connsiteX41" fmla="*/ 638175 w 7300912"/>
              <a:gd name="connsiteY41" fmla="*/ 2581275 h 3457575"/>
              <a:gd name="connsiteX42" fmla="*/ 376237 w 7300912"/>
              <a:gd name="connsiteY42" fmla="*/ 2686050 h 3457575"/>
              <a:gd name="connsiteX43" fmla="*/ 100012 w 7300912"/>
              <a:gd name="connsiteY43" fmla="*/ 2933700 h 3457575"/>
              <a:gd name="connsiteX44" fmla="*/ 23812 w 7300912"/>
              <a:gd name="connsiteY44" fmla="*/ 3005138 h 3457575"/>
              <a:gd name="connsiteX45" fmla="*/ 0 w 7300912"/>
              <a:gd name="connsiteY45" fmla="*/ 3195638 h 3457575"/>
              <a:gd name="connsiteX46" fmla="*/ 47625 w 7300912"/>
              <a:gd name="connsiteY46" fmla="*/ 3457575 h 3457575"/>
              <a:gd name="connsiteX47" fmla="*/ 1047750 w 7300912"/>
              <a:gd name="connsiteY47" fmla="*/ 3448050 h 3457575"/>
              <a:gd name="connsiteX48" fmla="*/ 1671637 w 7300912"/>
              <a:gd name="connsiteY48" fmla="*/ 3148013 h 3457575"/>
              <a:gd name="connsiteX0" fmla="*/ 1671637 w 7300912"/>
              <a:gd name="connsiteY0" fmla="*/ 3148013 h 3457575"/>
              <a:gd name="connsiteX1" fmla="*/ 2286000 w 7300912"/>
              <a:gd name="connsiteY1" fmla="*/ 2976563 h 3457575"/>
              <a:gd name="connsiteX2" fmla="*/ 3052762 w 7300912"/>
              <a:gd name="connsiteY2" fmla="*/ 2595563 h 3457575"/>
              <a:gd name="connsiteX3" fmla="*/ 3548062 w 7300912"/>
              <a:gd name="connsiteY3" fmla="*/ 2214563 h 3457575"/>
              <a:gd name="connsiteX4" fmla="*/ 4543425 w 7300912"/>
              <a:gd name="connsiteY4" fmla="*/ 1728788 h 3457575"/>
              <a:gd name="connsiteX5" fmla="*/ 5405437 w 7300912"/>
              <a:gd name="connsiteY5" fmla="*/ 1466850 h 3457575"/>
              <a:gd name="connsiteX6" fmla="*/ 5719762 w 7300912"/>
              <a:gd name="connsiteY6" fmla="*/ 1414463 h 3457575"/>
              <a:gd name="connsiteX7" fmla="*/ 6424612 w 7300912"/>
              <a:gd name="connsiteY7" fmla="*/ 1157288 h 3457575"/>
              <a:gd name="connsiteX8" fmla="*/ 7077075 w 7300912"/>
              <a:gd name="connsiteY8" fmla="*/ 871538 h 3457575"/>
              <a:gd name="connsiteX9" fmla="*/ 7300912 w 7300912"/>
              <a:gd name="connsiteY9" fmla="*/ 671513 h 3457575"/>
              <a:gd name="connsiteX10" fmla="*/ 7177087 w 7300912"/>
              <a:gd name="connsiteY10" fmla="*/ 666750 h 3457575"/>
              <a:gd name="connsiteX11" fmla="*/ 7177087 w 7300912"/>
              <a:gd name="connsiteY11" fmla="*/ 595313 h 3457575"/>
              <a:gd name="connsiteX12" fmla="*/ 6634162 w 7300912"/>
              <a:gd name="connsiteY12" fmla="*/ 376237 h 3457575"/>
              <a:gd name="connsiteX13" fmla="*/ 6753225 w 7300912"/>
              <a:gd name="connsiteY13" fmla="*/ 300038 h 3457575"/>
              <a:gd name="connsiteX14" fmla="*/ 6443662 w 7300912"/>
              <a:gd name="connsiteY14" fmla="*/ 223838 h 3457575"/>
              <a:gd name="connsiteX15" fmla="*/ 6186487 w 7300912"/>
              <a:gd name="connsiteY15" fmla="*/ 352425 h 3457575"/>
              <a:gd name="connsiteX16" fmla="*/ 6048375 w 7300912"/>
              <a:gd name="connsiteY16" fmla="*/ 352425 h 3457575"/>
              <a:gd name="connsiteX17" fmla="*/ 5862637 w 7300912"/>
              <a:gd name="connsiteY17" fmla="*/ 471488 h 3457575"/>
              <a:gd name="connsiteX18" fmla="*/ 5610225 w 7300912"/>
              <a:gd name="connsiteY18" fmla="*/ 285750 h 3457575"/>
              <a:gd name="connsiteX19" fmla="*/ 5329237 w 7300912"/>
              <a:gd name="connsiteY19" fmla="*/ 209550 h 3457575"/>
              <a:gd name="connsiteX20" fmla="*/ 5529262 w 7300912"/>
              <a:gd name="connsiteY20" fmla="*/ 61913 h 3457575"/>
              <a:gd name="connsiteX21" fmla="*/ 4872037 w 7300912"/>
              <a:gd name="connsiteY21" fmla="*/ 0 h 3457575"/>
              <a:gd name="connsiteX22" fmla="*/ 4438650 w 7300912"/>
              <a:gd name="connsiteY22" fmla="*/ 280988 h 3457575"/>
              <a:gd name="connsiteX23" fmla="*/ 4838700 w 7300912"/>
              <a:gd name="connsiteY23" fmla="*/ 338138 h 3457575"/>
              <a:gd name="connsiteX24" fmla="*/ 4562475 w 7300912"/>
              <a:gd name="connsiteY24" fmla="*/ 476250 h 3457575"/>
              <a:gd name="connsiteX25" fmla="*/ 4481512 w 7300912"/>
              <a:gd name="connsiteY25" fmla="*/ 690563 h 3457575"/>
              <a:gd name="connsiteX26" fmla="*/ 4676775 w 7300912"/>
              <a:gd name="connsiteY26" fmla="*/ 661988 h 3457575"/>
              <a:gd name="connsiteX27" fmla="*/ 4614862 w 7300912"/>
              <a:gd name="connsiteY27" fmla="*/ 828675 h 3457575"/>
              <a:gd name="connsiteX28" fmla="*/ 4505325 w 7300912"/>
              <a:gd name="connsiteY28" fmla="*/ 919163 h 3457575"/>
              <a:gd name="connsiteX29" fmla="*/ 4081462 w 7300912"/>
              <a:gd name="connsiteY29" fmla="*/ 876300 h 3457575"/>
              <a:gd name="connsiteX30" fmla="*/ 4186237 w 7300912"/>
              <a:gd name="connsiteY30" fmla="*/ 1195388 h 3457575"/>
              <a:gd name="connsiteX31" fmla="*/ 3343275 w 7300912"/>
              <a:gd name="connsiteY31" fmla="*/ 1647825 h 3457575"/>
              <a:gd name="connsiteX32" fmla="*/ 2871787 w 7300912"/>
              <a:gd name="connsiteY32" fmla="*/ 1747838 h 3457575"/>
              <a:gd name="connsiteX33" fmla="*/ 2790825 w 7300912"/>
              <a:gd name="connsiteY33" fmla="*/ 1895475 h 3457575"/>
              <a:gd name="connsiteX34" fmla="*/ 2643187 w 7300912"/>
              <a:gd name="connsiteY34" fmla="*/ 1890713 h 3457575"/>
              <a:gd name="connsiteX35" fmla="*/ 2628900 w 7300912"/>
              <a:gd name="connsiteY35" fmla="*/ 1943100 h 3457575"/>
              <a:gd name="connsiteX36" fmla="*/ 2281237 w 7300912"/>
              <a:gd name="connsiteY36" fmla="*/ 1924050 h 3457575"/>
              <a:gd name="connsiteX37" fmla="*/ 2190750 w 7300912"/>
              <a:gd name="connsiteY37" fmla="*/ 1871663 h 3457575"/>
              <a:gd name="connsiteX38" fmla="*/ 1495425 w 7300912"/>
              <a:gd name="connsiteY38" fmla="*/ 2286000 h 3457575"/>
              <a:gd name="connsiteX39" fmla="*/ 1062037 w 7300912"/>
              <a:gd name="connsiteY39" fmla="*/ 2428875 h 3457575"/>
              <a:gd name="connsiteX40" fmla="*/ 914400 w 7300912"/>
              <a:gd name="connsiteY40" fmla="*/ 2543175 h 3457575"/>
              <a:gd name="connsiteX41" fmla="*/ 638175 w 7300912"/>
              <a:gd name="connsiteY41" fmla="*/ 2581275 h 3457575"/>
              <a:gd name="connsiteX42" fmla="*/ 376237 w 7300912"/>
              <a:gd name="connsiteY42" fmla="*/ 2686050 h 3457575"/>
              <a:gd name="connsiteX43" fmla="*/ 100012 w 7300912"/>
              <a:gd name="connsiteY43" fmla="*/ 2933700 h 3457575"/>
              <a:gd name="connsiteX44" fmla="*/ 23812 w 7300912"/>
              <a:gd name="connsiteY44" fmla="*/ 3005138 h 3457575"/>
              <a:gd name="connsiteX45" fmla="*/ 0 w 7300912"/>
              <a:gd name="connsiteY45" fmla="*/ 3195638 h 3457575"/>
              <a:gd name="connsiteX46" fmla="*/ 47625 w 7300912"/>
              <a:gd name="connsiteY46" fmla="*/ 3457575 h 3457575"/>
              <a:gd name="connsiteX47" fmla="*/ 1047750 w 7300912"/>
              <a:gd name="connsiteY47" fmla="*/ 3448050 h 3457575"/>
              <a:gd name="connsiteX48" fmla="*/ 1671637 w 7300912"/>
              <a:gd name="connsiteY48" fmla="*/ 3148013 h 3457575"/>
              <a:gd name="connsiteX0" fmla="*/ 1671637 w 7300912"/>
              <a:gd name="connsiteY0" fmla="*/ 3148013 h 3457575"/>
              <a:gd name="connsiteX1" fmla="*/ 2286000 w 7300912"/>
              <a:gd name="connsiteY1" fmla="*/ 2976563 h 3457575"/>
              <a:gd name="connsiteX2" fmla="*/ 3052762 w 7300912"/>
              <a:gd name="connsiteY2" fmla="*/ 2595563 h 3457575"/>
              <a:gd name="connsiteX3" fmla="*/ 3548062 w 7300912"/>
              <a:gd name="connsiteY3" fmla="*/ 2214563 h 3457575"/>
              <a:gd name="connsiteX4" fmla="*/ 4543425 w 7300912"/>
              <a:gd name="connsiteY4" fmla="*/ 1728788 h 3457575"/>
              <a:gd name="connsiteX5" fmla="*/ 5405437 w 7300912"/>
              <a:gd name="connsiteY5" fmla="*/ 1466850 h 3457575"/>
              <a:gd name="connsiteX6" fmla="*/ 5719762 w 7300912"/>
              <a:gd name="connsiteY6" fmla="*/ 1414463 h 3457575"/>
              <a:gd name="connsiteX7" fmla="*/ 6424612 w 7300912"/>
              <a:gd name="connsiteY7" fmla="*/ 1157288 h 3457575"/>
              <a:gd name="connsiteX8" fmla="*/ 7077075 w 7300912"/>
              <a:gd name="connsiteY8" fmla="*/ 871538 h 3457575"/>
              <a:gd name="connsiteX9" fmla="*/ 7300912 w 7300912"/>
              <a:gd name="connsiteY9" fmla="*/ 671513 h 3457575"/>
              <a:gd name="connsiteX10" fmla="*/ 7177087 w 7300912"/>
              <a:gd name="connsiteY10" fmla="*/ 666750 h 3457575"/>
              <a:gd name="connsiteX11" fmla="*/ 7177087 w 7300912"/>
              <a:gd name="connsiteY11" fmla="*/ 595313 h 3457575"/>
              <a:gd name="connsiteX12" fmla="*/ 6677025 w 7300912"/>
              <a:gd name="connsiteY12" fmla="*/ 371474 h 3457575"/>
              <a:gd name="connsiteX13" fmla="*/ 6753225 w 7300912"/>
              <a:gd name="connsiteY13" fmla="*/ 300038 h 3457575"/>
              <a:gd name="connsiteX14" fmla="*/ 6443662 w 7300912"/>
              <a:gd name="connsiteY14" fmla="*/ 223838 h 3457575"/>
              <a:gd name="connsiteX15" fmla="*/ 6186487 w 7300912"/>
              <a:gd name="connsiteY15" fmla="*/ 352425 h 3457575"/>
              <a:gd name="connsiteX16" fmla="*/ 6048375 w 7300912"/>
              <a:gd name="connsiteY16" fmla="*/ 352425 h 3457575"/>
              <a:gd name="connsiteX17" fmla="*/ 5862637 w 7300912"/>
              <a:gd name="connsiteY17" fmla="*/ 471488 h 3457575"/>
              <a:gd name="connsiteX18" fmla="*/ 5610225 w 7300912"/>
              <a:gd name="connsiteY18" fmla="*/ 285750 h 3457575"/>
              <a:gd name="connsiteX19" fmla="*/ 5329237 w 7300912"/>
              <a:gd name="connsiteY19" fmla="*/ 209550 h 3457575"/>
              <a:gd name="connsiteX20" fmla="*/ 5529262 w 7300912"/>
              <a:gd name="connsiteY20" fmla="*/ 61913 h 3457575"/>
              <a:gd name="connsiteX21" fmla="*/ 4872037 w 7300912"/>
              <a:gd name="connsiteY21" fmla="*/ 0 h 3457575"/>
              <a:gd name="connsiteX22" fmla="*/ 4438650 w 7300912"/>
              <a:gd name="connsiteY22" fmla="*/ 280988 h 3457575"/>
              <a:gd name="connsiteX23" fmla="*/ 4838700 w 7300912"/>
              <a:gd name="connsiteY23" fmla="*/ 338138 h 3457575"/>
              <a:gd name="connsiteX24" fmla="*/ 4562475 w 7300912"/>
              <a:gd name="connsiteY24" fmla="*/ 476250 h 3457575"/>
              <a:gd name="connsiteX25" fmla="*/ 4481512 w 7300912"/>
              <a:gd name="connsiteY25" fmla="*/ 690563 h 3457575"/>
              <a:gd name="connsiteX26" fmla="*/ 4676775 w 7300912"/>
              <a:gd name="connsiteY26" fmla="*/ 661988 h 3457575"/>
              <a:gd name="connsiteX27" fmla="*/ 4614862 w 7300912"/>
              <a:gd name="connsiteY27" fmla="*/ 828675 h 3457575"/>
              <a:gd name="connsiteX28" fmla="*/ 4505325 w 7300912"/>
              <a:gd name="connsiteY28" fmla="*/ 919163 h 3457575"/>
              <a:gd name="connsiteX29" fmla="*/ 4081462 w 7300912"/>
              <a:gd name="connsiteY29" fmla="*/ 876300 h 3457575"/>
              <a:gd name="connsiteX30" fmla="*/ 4186237 w 7300912"/>
              <a:gd name="connsiteY30" fmla="*/ 1195388 h 3457575"/>
              <a:gd name="connsiteX31" fmla="*/ 3343275 w 7300912"/>
              <a:gd name="connsiteY31" fmla="*/ 1647825 h 3457575"/>
              <a:gd name="connsiteX32" fmla="*/ 2871787 w 7300912"/>
              <a:gd name="connsiteY32" fmla="*/ 1747838 h 3457575"/>
              <a:gd name="connsiteX33" fmla="*/ 2790825 w 7300912"/>
              <a:gd name="connsiteY33" fmla="*/ 1895475 h 3457575"/>
              <a:gd name="connsiteX34" fmla="*/ 2643187 w 7300912"/>
              <a:gd name="connsiteY34" fmla="*/ 1890713 h 3457575"/>
              <a:gd name="connsiteX35" fmla="*/ 2628900 w 7300912"/>
              <a:gd name="connsiteY35" fmla="*/ 1943100 h 3457575"/>
              <a:gd name="connsiteX36" fmla="*/ 2281237 w 7300912"/>
              <a:gd name="connsiteY36" fmla="*/ 1924050 h 3457575"/>
              <a:gd name="connsiteX37" fmla="*/ 2190750 w 7300912"/>
              <a:gd name="connsiteY37" fmla="*/ 1871663 h 3457575"/>
              <a:gd name="connsiteX38" fmla="*/ 1495425 w 7300912"/>
              <a:gd name="connsiteY38" fmla="*/ 2286000 h 3457575"/>
              <a:gd name="connsiteX39" fmla="*/ 1062037 w 7300912"/>
              <a:gd name="connsiteY39" fmla="*/ 2428875 h 3457575"/>
              <a:gd name="connsiteX40" fmla="*/ 914400 w 7300912"/>
              <a:gd name="connsiteY40" fmla="*/ 2543175 h 3457575"/>
              <a:gd name="connsiteX41" fmla="*/ 638175 w 7300912"/>
              <a:gd name="connsiteY41" fmla="*/ 2581275 h 3457575"/>
              <a:gd name="connsiteX42" fmla="*/ 376237 w 7300912"/>
              <a:gd name="connsiteY42" fmla="*/ 2686050 h 3457575"/>
              <a:gd name="connsiteX43" fmla="*/ 100012 w 7300912"/>
              <a:gd name="connsiteY43" fmla="*/ 2933700 h 3457575"/>
              <a:gd name="connsiteX44" fmla="*/ 23812 w 7300912"/>
              <a:gd name="connsiteY44" fmla="*/ 3005138 h 3457575"/>
              <a:gd name="connsiteX45" fmla="*/ 0 w 7300912"/>
              <a:gd name="connsiteY45" fmla="*/ 3195638 h 3457575"/>
              <a:gd name="connsiteX46" fmla="*/ 47625 w 7300912"/>
              <a:gd name="connsiteY46" fmla="*/ 3457575 h 3457575"/>
              <a:gd name="connsiteX47" fmla="*/ 1047750 w 7300912"/>
              <a:gd name="connsiteY47" fmla="*/ 3448050 h 3457575"/>
              <a:gd name="connsiteX48" fmla="*/ 1671637 w 7300912"/>
              <a:gd name="connsiteY48" fmla="*/ 3148013 h 3457575"/>
              <a:gd name="connsiteX0" fmla="*/ 1671637 w 7300912"/>
              <a:gd name="connsiteY0" fmla="*/ 3148013 h 3457575"/>
              <a:gd name="connsiteX1" fmla="*/ 2286000 w 7300912"/>
              <a:gd name="connsiteY1" fmla="*/ 2976563 h 3457575"/>
              <a:gd name="connsiteX2" fmla="*/ 3052762 w 7300912"/>
              <a:gd name="connsiteY2" fmla="*/ 2595563 h 3457575"/>
              <a:gd name="connsiteX3" fmla="*/ 3548062 w 7300912"/>
              <a:gd name="connsiteY3" fmla="*/ 2214563 h 3457575"/>
              <a:gd name="connsiteX4" fmla="*/ 4543425 w 7300912"/>
              <a:gd name="connsiteY4" fmla="*/ 1728788 h 3457575"/>
              <a:gd name="connsiteX5" fmla="*/ 5405437 w 7300912"/>
              <a:gd name="connsiteY5" fmla="*/ 1466850 h 3457575"/>
              <a:gd name="connsiteX6" fmla="*/ 5719762 w 7300912"/>
              <a:gd name="connsiteY6" fmla="*/ 1414463 h 3457575"/>
              <a:gd name="connsiteX7" fmla="*/ 6424612 w 7300912"/>
              <a:gd name="connsiteY7" fmla="*/ 1157288 h 3457575"/>
              <a:gd name="connsiteX8" fmla="*/ 7077075 w 7300912"/>
              <a:gd name="connsiteY8" fmla="*/ 871538 h 3457575"/>
              <a:gd name="connsiteX9" fmla="*/ 7300912 w 7300912"/>
              <a:gd name="connsiteY9" fmla="*/ 671513 h 3457575"/>
              <a:gd name="connsiteX10" fmla="*/ 7177087 w 7300912"/>
              <a:gd name="connsiteY10" fmla="*/ 666750 h 3457575"/>
              <a:gd name="connsiteX11" fmla="*/ 7177087 w 7300912"/>
              <a:gd name="connsiteY11" fmla="*/ 595313 h 3457575"/>
              <a:gd name="connsiteX12" fmla="*/ 6624637 w 7300912"/>
              <a:gd name="connsiteY12" fmla="*/ 371474 h 3457575"/>
              <a:gd name="connsiteX13" fmla="*/ 6753225 w 7300912"/>
              <a:gd name="connsiteY13" fmla="*/ 300038 h 3457575"/>
              <a:gd name="connsiteX14" fmla="*/ 6443662 w 7300912"/>
              <a:gd name="connsiteY14" fmla="*/ 223838 h 3457575"/>
              <a:gd name="connsiteX15" fmla="*/ 6186487 w 7300912"/>
              <a:gd name="connsiteY15" fmla="*/ 352425 h 3457575"/>
              <a:gd name="connsiteX16" fmla="*/ 6048375 w 7300912"/>
              <a:gd name="connsiteY16" fmla="*/ 352425 h 3457575"/>
              <a:gd name="connsiteX17" fmla="*/ 5862637 w 7300912"/>
              <a:gd name="connsiteY17" fmla="*/ 471488 h 3457575"/>
              <a:gd name="connsiteX18" fmla="*/ 5610225 w 7300912"/>
              <a:gd name="connsiteY18" fmla="*/ 285750 h 3457575"/>
              <a:gd name="connsiteX19" fmla="*/ 5329237 w 7300912"/>
              <a:gd name="connsiteY19" fmla="*/ 209550 h 3457575"/>
              <a:gd name="connsiteX20" fmla="*/ 5529262 w 7300912"/>
              <a:gd name="connsiteY20" fmla="*/ 61913 h 3457575"/>
              <a:gd name="connsiteX21" fmla="*/ 4872037 w 7300912"/>
              <a:gd name="connsiteY21" fmla="*/ 0 h 3457575"/>
              <a:gd name="connsiteX22" fmla="*/ 4438650 w 7300912"/>
              <a:gd name="connsiteY22" fmla="*/ 280988 h 3457575"/>
              <a:gd name="connsiteX23" fmla="*/ 4838700 w 7300912"/>
              <a:gd name="connsiteY23" fmla="*/ 338138 h 3457575"/>
              <a:gd name="connsiteX24" fmla="*/ 4562475 w 7300912"/>
              <a:gd name="connsiteY24" fmla="*/ 476250 h 3457575"/>
              <a:gd name="connsiteX25" fmla="*/ 4481512 w 7300912"/>
              <a:gd name="connsiteY25" fmla="*/ 690563 h 3457575"/>
              <a:gd name="connsiteX26" fmla="*/ 4676775 w 7300912"/>
              <a:gd name="connsiteY26" fmla="*/ 661988 h 3457575"/>
              <a:gd name="connsiteX27" fmla="*/ 4614862 w 7300912"/>
              <a:gd name="connsiteY27" fmla="*/ 828675 h 3457575"/>
              <a:gd name="connsiteX28" fmla="*/ 4505325 w 7300912"/>
              <a:gd name="connsiteY28" fmla="*/ 919163 h 3457575"/>
              <a:gd name="connsiteX29" fmla="*/ 4081462 w 7300912"/>
              <a:gd name="connsiteY29" fmla="*/ 876300 h 3457575"/>
              <a:gd name="connsiteX30" fmla="*/ 4186237 w 7300912"/>
              <a:gd name="connsiteY30" fmla="*/ 1195388 h 3457575"/>
              <a:gd name="connsiteX31" fmla="*/ 3343275 w 7300912"/>
              <a:gd name="connsiteY31" fmla="*/ 1647825 h 3457575"/>
              <a:gd name="connsiteX32" fmla="*/ 2871787 w 7300912"/>
              <a:gd name="connsiteY32" fmla="*/ 1747838 h 3457575"/>
              <a:gd name="connsiteX33" fmla="*/ 2790825 w 7300912"/>
              <a:gd name="connsiteY33" fmla="*/ 1895475 h 3457575"/>
              <a:gd name="connsiteX34" fmla="*/ 2643187 w 7300912"/>
              <a:gd name="connsiteY34" fmla="*/ 1890713 h 3457575"/>
              <a:gd name="connsiteX35" fmla="*/ 2628900 w 7300912"/>
              <a:gd name="connsiteY35" fmla="*/ 1943100 h 3457575"/>
              <a:gd name="connsiteX36" fmla="*/ 2281237 w 7300912"/>
              <a:gd name="connsiteY36" fmla="*/ 1924050 h 3457575"/>
              <a:gd name="connsiteX37" fmla="*/ 2190750 w 7300912"/>
              <a:gd name="connsiteY37" fmla="*/ 1871663 h 3457575"/>
              <a:gd name="connsiteX38" fmla="*/ 1495425 w 7300912"/>
              <a:gd name="connsiteY38" fmla="*/ 2286000 h 3457575"/>
              <a:gd name="connsiteX39" fmla="*/ 1062037 w 7300912"/>
              <a:gd name="connsiteY39" fmla="*/ 2428875 h 3457575"/>
              <a:gd name="connsiteX40" fmla="*/ 914400 w 7300912"/>
              <a:gd name="connsiteY40" fmla="*/ 2543175 h 3457575"/>
              <a:gd name="connsiteX41" fmla="*/ 638175 w 7300912"/>
              <a:gd name="connsiteY41" fmla="*/ 2581275 h 3457575"/>
              <a:gd name="connsiteX42" fmla="*/ 376237 w 7300912"/>
              <a:gd name="connsiteY42" fmla="*/ 2686050 h 3457575"/>
              <a:gd name="connsiteX43" fmla="*/ 100012 w 7300912"/>
              <a:gd name="connsiteY43" fmla="*/ 2933700 h 3457575"/>
              <a:gd name="connsiteX44" fmla="*/ 23812 w 7300912"/>
              <a:gd name="connsiteY44" fmla="*/ 3005138 h 3457575"/>
              <a:gd name="connsiteX45" fmla="*/ 0 w 7300912"/>
              <a:gd name="connsiteY45" fmla="*/ 3195638 h 3457575"/>
              <a:gd name="connsiteX46" fmla="*/ 47625 w 7300912"/>
              <a:gd name="connsiteY46" fmla="*/ 3457575 h 3457575"/>
              <a:gd name="connsiteX47" fmla="*/ 1047750 w 7300912"/>
              <a:gd name="connsiteY47" fmla="*/ 3448050 h 3457575"/>
              <a:gd name="connsiteX48" fmla="*/ 1671637 w 7300912"/>
              <a:gd name="connsiteY48" fmla="*/ 3148013 h 3457575"/>
              <a:gd name="connsiteX0" fmla="*/ 1671637 w 7300912"/>
              <a:gd name="connsiteY0" fmla="*/ 3148013 h 3457575"/>
              <a:gd name="connsiteX1" fmla="*/ 2286000 w 7300912"/>
              <a:gd name="connsiteY1" fmla="*/ 2976563 h 3457575"/>
              <a:gd name="connsiteX2" fmla="*/ 3052762 w 7300912"/>
              <a:gd name="connsiteY2" fmla="*/ 2595563 h 3457575"/>
              <a:gd name="connsiteX3" fmla="*/ 3548062 w 7300912"/>
              <a:gd name="connsiteY3" fmla="*/ 2214563 h 3457575"/>
              <a:gd name="connsiteX4" fmla="*/ 4543425 w 7300912"/>
              <a:gd name="connsiteY4" fmla="*/ 1728788 h 3457575"/>
              <a:gd name="connsiteX5" fmla="*/ 5405437 w 7300912"/>
              <a:gd name="connsiteY5" fmla="*/ 1466850 h 3457575"/>
              <a:gd name="connsiteX6" fmla="*/ 5719762 w 7300912"/>
              <a:gd name="connsiteY6" fmla="*/ 1414463 h 3457575"/>
              <a:gd name="connsiteX7" fmla="*/ 6424612 w 7300912"/>
              <a:gd name="connsiteY7" fmla="*/ 1157288 h 3457575"/>
              <a:gd name="connsiteX8" fmla="*/ 7077075 w 7300912"/>
              <a:gd name="connsiteY8" fmla="*/ 871538 h 3457575"/>
              <a:gd name="connsiteX9" fmla="*/ 7300912 w 7300912"/>
              <a:gd name="connsiteY9" fmla="*/ 671513 h 3457575"/>
              <a:gd name="connsiteX10" fmla="*/ 7177087 w 7300912"/>
              <a:gd name="connsiteY10" fmla="*/ 666750 h 3457575"/>
              <a:gd name="connsiteX11" fmla="*/ 7177087 w 7300912"/>
              <a:gd name="connsiteY11" fmla="*/ 595313 h 3457575"/>
              <a:gd name="connsiteX12" fmla="*/ 6629399 w 7300912"/>
              <a:gd name="connsiteY12" fmla="*/ 357186 h 3457575"/>
              <a:gd name="connsiteX13" fmla="*/ 6753225 w 7300912"/>
              <a:gd name="connsiteY13" fmla="*/ 300038 h 3457575"/>
              <a:gd name="connsiteX14" fmla="*/ 6443662 w 7300912"/>
              <a:gd name="connsiteY14" fmla="*/ 223838 h 3457575"/>
              <a:gd name="connsiteX15" fmla="*/ 6186487 w 7300912"/>
              <a:gd name="connsiteY15" fmla="*/ 352425 h 3457575"/>
              <a:gd name="connsiteX16" fmla="*/ 6048375 w 7300912"/>
              <a:gd name="connsiteY16" fmla="*/ 352425 h 3457575"/>
              <a:gd name="connsiteX17" fmla="*/ 5862637 w 7300912"/>
              <a:gd name="connsiteY17" fmla="*/ 471488 h 3457575"/>
              <a:gd name="connsiteX18" fmla="*/ 5610225 w 7300912"/>
              <a:gd name="connsiteY18" fmla="*/ 285750 h 3457575"/>
              <a:gd name="connsiteX19" fmla="*/ 5329237 w 7300912"/>
              <a:gd name="connsiteY19" fmla="*/ 209550 h 3457575"/>
              <a:gd name="connsiteX20" fmla="*/ 5529262 w 7300912"/>
              <a:gd name="connsiteY20" fmla="*/ 61913 h 3457575"/>
              <a:gd name="connsiteX21" fmla="*/ 4872037 w 7300912"/>
              <a:gd name="connsiteY21" fmla="*/ 0 h 3457575"/>
              <a:gd name="connsiteX22" fmla="*/ 4438650 w 7300912"/>
              <a:gd name="connsiteY22" fmla="*/ 280988 h 3457575"/>
              <a:gd name="connsiteX23" fmla="*/ 4838700 w 7300912"/>
              <a:gd name="connsiteY23" fmla="*/ 338138 h 3457575"/>
              <a:gd name="connsiteX24" fmla="*/ 4562475 w 7300912"/>
              <a:gd name="connsiteY24" fmla="*/ 476250 h 3457575"/>
              <a:gd name="connsiteX25" fmla="*/ 4481512 w 7300912"/>
              <a:gd name="connsiteY25" fmla="*/ 690563 h 3457575"/>
              <a:gd name="connsiteX26" fmla="*/ 4676775 w 7300912"/>
              <a:gd name="connsiteY26" fmla="*/ 661988 h 3457575"/>
              <a:gd name="connsiteX27" fmla="*/ 4614862 w 7300912"/>
              <a:gd name="connsiteY27" fmla="*/ 828675 h 3457575"/>
              <a:gd name="connsiteX28" fmla="*/ 4505325 w 7300912"/>
              <a:gd name="connsiteY28" fmla="*/ 919163 h 3457575"/>
              <a:gd name="connsiteX29" fmla="*/ 4081462 w 7300912"/>
              <a:gd name="connsiteY29" fmla="*/ 876300 h 3457575"/>
              <a:gd name="connsiteX30" fmla="*/ 4186237 w 7300912"/>
              <a:gd name="connsiteY30" fmla="*/ 1195388 h 3457575"/>
              <a:gd name="connsiteX31" fmla="*/ 3343275 w 7300912"/>
              <a:gd name="connsiteY31" fmla="*/ 1647825 h 3457575"/>
              <a:gd name="connsiteX32" fmla="*/ 2871787 w 7300912"/>
              <a:gd name="connsiteY32" fmla="*/ 1747838 h 3457575"/>
              <a:gd name="connsiteX33" fmla="*/ 2790825 w 7300912"/>
              <a:gd name="connsiteY33" fmla="*/ 1895475 h 3457575"/>
              <a:gd name="connsiteX34" fmla="*/ 2643187 w 7300912"/>
              <a:gd name="connsiteY34" fmla="*/ 1890713 h 3457575"/>
              <a:gd name="connsiteX35" fmla="*/ 2628900 w 7300912"/>
              <a:gd name="connsiteY35" fmla="*/ 1943100 h 3457575"/>
              <a:gd name="connsiteX36" fmla="*/ 2281237 w 7300912"/>
              <a:gd name="connsiteY36" fmla="*/ 1924050 h 3457575"/>
              <a:gd name="connsiteX37" fmla="*/ 2190750 w 7300912"/>
              <a:gd name="connsiteY37" fmla="*/ 1871663 h 3457575"/>
              <a:gd name="connsiteX38" fmla="*/ 1495425 w 7300912"/>
              <a:gd name="connsiteY38" fmla="*/ 2286000 h 3457575"/>
              <a:gd name="connsiteX39" fmla="*/ 1062037 w 7300912"/>
              <a:gd name="connsiteY39" fmla="*/ 2428875 h 3457575"/>
              <a:gd name="connsiteX40" fmla="*/ 914400 w 7300912"/>
              <a:gd name="connsiteY40" fmla="*/ 2543175 h 3457575"/>
              <a:gd name="connsiteX41" fmla="*/ 638175 w 7300912"/>
              <a:gd name="connsiteY41" fmla="*/ 2581275 h 3457575"/>
              <a:gd name="connsiteX42" fmla="*/ 376237 w 7300912"/>
              <a:gd name="connsiteY42" fmla="*/ 2686050 h 3457575"/>
              <a:gd name="connsiteX43" fmla="*/ 100012 w 7300912"/>
              <a:gd name="connsiteY43" fmla="*/ 2933700 h 3457575"/>
              <a:gd name="connsiteX44" fmla="*/ 23812 w 7300912"/>
              <a:gd name="connsiteY44" fmla="*/ 3005138 h 3457575"/>
              <a:gd name="connsiteX45" fmla="*/ 0 w 7300912"/>
              <a:gd name="connsiteY45" fmla="*/ 3195638 h 3457575"/>
              <a:gd name="connsiteX46" fmla="*/ 47625 w 7300912"/>
              <a:gd name="connsiteY46" fmla="*/ 3457575 h 3457575"/>
              <a:gd name="connsiteX47" fmla="*/ 1047750 w 7300912"/>
              <a:gd name="connsiteY47" fmla="*/ 3448050 h 3457575"/>
              <a:gd name="connsiteX48" fmla="*/ 1671637 w 7300912"/>
              <a:gd name="connsiteY48" fmla="*/ 3148013 h 3457575"/>
              <a:gd name="connsiteX0" fmla="*/ 1671637 w 7300912"/>
              <a:gd name="connsiteY0" fmla="*/ 3148013 h 3457575"/>
              <a:gd name="connsiteX1" fmla="*/ 2286000 w 7300912"/>
              <a:gd name="connsiteY1" fmla="*/ 2976563 h 3457575"/>
              <a:gd name="connsiteX2" fmla="*/ 3052762 w 7300912"/>
              <a:gd name="connsiteY2" fmla="*/ 2595563 h 3457575"/>
              <a:gd name="connsiteX3" fmla="*/ 3548062 w 7300912"/>
              <a:gd name="connsiteY3" fmla="*/ 2214563 h 3457575"/>
              <a:gd name="connsiteX4" fmla="*/ 4543425 w 7300912"/>
              <a:gd name="connsiteY4" fmla="*/ 1728788 h 3457575"/>
              <a:gd name="connsiteX5" fmla="*/ 5405437 w 7300912"/>
              <a:gd name="connsiteY5" fmla="*/ 1466850 h 3457575"/>
              <a:gd name="connsiteX6" fmla="*/ 5719762 w 7300912"/>
              <a:gd name="connsiteY6" fmla="*/ 1414463 h 3457575"/>
              <a:gd name="connsiteX7" fmla="*/ 6424612 w 7300912"/>
              <a:gd name="connsiteY7" fmla="*/ 1157288 h 3457575"/>
              <a:gd name="connsiteX8" fmla="*/ 7077075 w 7300912"/>
              <a:gd name="connsiteY8" fmla="*/ 871538 h 3457575"/>
              <a:gd name="connsiteX9" fmla="*/ 7300912 w 7300912"/>
              <a:gd name="connsiteY9" fmla="*/ 671513 h 3457575"/>
              <a:gd name="connsiteX10" fmla="*/ 7177087 w 7300912"/>
              <a:gd name="connsiteY10" fmla="*/ 666750 h 3457575"/>
              <a:gd name="connsiteX11" fmla="*/ 7177087 w 7300912"/>
              <a:gd name="connsiteY11" fmla="*/ 595313 h 3457575"/>
              <a:gd name="connsiteX12" fmla="*/ 6629399 w 7300912"/>
              <a:gd name="connsiteY12" fmla="*/ 357186 h 3457575"/>
              <a:gd name="connsiteX13" fmla="*/ 6753225 w 7300912"/>
              <a:gd name="connsiteY13" fmla="*/ 300038 h 3457575"/>
              <a:gd name="connsiteX14" fmla="*/ 6443662 w 7300912"/>
              <a:gd name="connsiteY14" fmla="*/ 223838 h 3457575"/>
              <a:gd name="connsiteX15" fmla="*/ 6186487 w 7300912"/>
              <a:gd name="connsiteY15" fmla="*/ 352425 h 3457575"/>
              <a:gd name="connsiteX16" fmla="*/ 6048375 w 7300912"/>
              <a:gd name="connsiteY16" fmla="*/ 352425 h 3457575"/>
              <a:gd name="connsiteX17" fmla="*/ 5862637 w 7300912"/>
              <a:gd name="connsiteY17" fmla="*/ 471488 h 3457575"/>
              <a:gd name="connsiteX18" fmla="*/ 5610225 w 7300912"/>
              <a:gd name="connsiteY18" fmla="*/ 285750 h 3457575"/>
              <a:gd name="connsiteX19" fmla="*/ 5329237 w 7300912"/>
              <a:gd name="connsiteY19" fmla="*/ 209550 h 3457575"/>
              <a:gd name="connsiteX20" fmla="*/ 5529262 w 7300912"/>
              <a:gd name="connsiteY20" fmla="*/ 61913 h 3457575"/>
              <a:gd name="connsiteX21" fmla="*/ 4872037 w 7300912"/>
              <a:gd name="connsiteY21" fmla="*/ 0 h 3457575"/>
              <a:gd name="connsiteX22" fmla="*/ 4438650 w 7300912"/>
              <a:gd name="connsiteY22" fmla="*/ 280988 h 3457575"/>
              <a:gd name="connsiteX23" fmla="*/ 4829175 w 7300912"/>
              <a:gd name="connsiteY23" fmla="*/ 361951 h 3457575"/>
              <a:gd name="connsiteX24" fmla="*/ 4562475 w 7300912"/>
              <a:gd name="connsiteY24" fmla="*/ 476250 h 3457575"/>
              <a:gd name="connsiteX25" fmla="*/ 4481512 w 7300912"/>
              <a:gd name="connsiteY25" fmla="*/ 690563 h 3457575"/>
              <a:gd name="connsiteX26" fmla="*/ 4676775 w 7300912"/>
              <a:gd name="connsiteY26" fmla="*/ 661988 h 3457575"/>
              <a:gd name="connsiteX27" fmla="*/ 4614862 w 7300912"/>
              <a:gd name="connsiteY27" fmla="*/ 828675 h 3457575"/>
              <a:gd name="connsiteX28" fmla="*/ 4505325 w 7300912"/>
              <a:gd name="connsiteY28" fmla="*/ 919163 h 3457575"/>
              <a:gd name="connsiteX29" fmla="*/ 4081462 w 7300912"/>
              <a:gd name="connsiteY29" fmla="*/ 876300 h 3457575"/>
              <a:gd name="connsiteX30" fmla="*/ 4186237 w 7300912"/>
              <a:gd name="connsiteY30" fmla="*/ 1195388 h 3457575"/>
              <a:gd name="connsiteX31" fmla="*/ 3343275 w 7300912"/>
              <a:gd name="connsiteY31" fmla="*/ 1647825 h 3457575"/>
              <a:gd name="connsiteX32" fmla="*/ 2871787 w 7300912"/>
              <a:gd name="connsiteY32" fmla="*/ 1747838 h 3457575"/>
              <a:gd name="connsiteX33" fmla="*/ 2790825 w 7300912"/>
              <a:gd name="connsiteY33" fmla="*/ 1895475 h 3457575"/>
              <a:gd name="connsiteX34" fmla="*/ 2643187 w 7300912"/>
              <a:gd name="connsiteY34" fmla="*/ 1890713 h 3457575"/>
              <a:gd name="connsiteX35" fmla="*/ 2628900 w 7300912"/>
              <a:gd name="connsiteY35" fmla="*/ 1943100 h 3457575"/>
              <a:gd name="connsiteX36" fmla="*/ 2281237 w 7300912"/>
              <a:gd name="connsiteY36" fmla="*/ 1924050 h 3457575"/>
              <a:gd name="connsiteX37" fmla="*/ 2190750 w 7300912"/>
              <a:gd name="connsiteY37" fmla="*/ 1871663 h 3457575"/>
              <a:gd name="connsiteX38" fmla="*/ 1495425 w 7300912"/>
              <a:gd name="connsiteY38" fmla="*/ 2286000 h 3457575"/>
              <a:gd name="connsiteX39" fmla="*/ 1062037 w 7300912"/>
              <a:gd name="connsiteY39" fmla="*/ 2428875 h 3457575"/>
              <a:gd name="connsiteX40" fmla="*/ 914400 w 7300912"/>
              <a:gd name="connsiteY40" fmla="*/ 2543175 h 3457575"/>
              <a:gd name="connsiteX41" fmla="*/ 638175 w 7300912"/>
              <a:gd name="connsiteY41" fmla="*/ 2581275 h 3457575"/>
              <a:gd name="connsiteX42" fmla="*/ 376237 w 7300912"/>
              <a:gd name="connsiteY42" fmla="*/ 2686050 h 3457575"/>
              <a:gd name="connsiteX43" fmla="*/ 100012 w 7300912"/>
              <a:gd name="connsiteY43" fmla="*/ 2933700 h 3457575"/>
              <a:gd name="connsiteX44" fmla="*/ 23812 w 7300912"/>
              <a:gd name="connsiteY44" fmla="*/ 3005138 h 3457575"/>
              <a:gd name="connsiteX45" fmla="*/ 0 w 7300912"/>
              <a:gd name="connsiteY45" fmla="*/ 3195638 h 3457575"/>
              <a:gd name="connsiteX46" fmla="*/ 47625 w 7300912"/>
              <a:gd name="connsiteY46" fmla="*/ 3457575 h 3457575"/>
              <a:gd name="connsiteX47" fmla="*/ 1047750 w 7300912"/>
              <a:gd name="connsiteY47" fmla="*/ 3448050 h 3457575"/>
              <a:gd name="connsiteX48" fmla="*/ 1671637 w 7300912"/>
              <a:gd name="connsiteY48" fmla="*/ 3148013 h 3457575"/>
              <a:gd name="connsiteX0" fmla="*/ 1671637 w 7300912"/>
              <a:gd name="connsiteY0" fmla="*/ 3148013 h 3457575"/>
              <a:gd name="connsiteX1" fmla="*/ 2286000 w 7300912"/>
              <a:gd name="connsiteY1" fmla="*/ 2976563 h 3457575"/>
              <a:gd name="connsiteX2" fmla="*/ 3052762 w 7300912"/>
              <a:gd name="connsiteY2" fmla="*/ 2595563 h 3457575"/>
              <a:gd name="connsiteX3" fmla="*/ 3548062 w 7300912"/>
              <a:gd name="connsiteY3" fmla="*/ 2214563 h 3457575"/>
              <a:gd name="connsiteX4" fmla="*/ 4543425 w 7300912"/>
              <a:gd name="connsiteY4" fmla="*/ 1728788 h 3457575"/>
              <a:gd name="connsiteX5" fmla="*/ 5405437 w 7300912"/>
              <a:gd name="connsiteY5" fmla="*/ 1466850 h 3457575"/>
              <a:gd name="connsiteX6" fmla="*/ 5719762 w 7300912"/>
              <a:gd name="connsiteY6" fmla="*/ 1414463 h 3457575"/>
              <a:gd name="connsiteX7" fmla="*/ 6424612 w 7300912"/>
              <a:gd name="connsiteY7" fmla="*/ 1157288 h 3457575"/>
              <a:gd name="connsiteX8" fmla="*/ 7077075 w 7300912"/>
              <a:gd name="connsiteY8" fmla="*/ 871538 h 3457575"/>
              <a:gd name="connsiteX9" fmla="*/ 7300912 w 7300912"/>
              <a:gd name="connsiteY9" fmla="*/ 671513 h 3457575"/>
              <a:gd name="connsiteX10" fmla="*/ 7177087 w 7300912"/>
              <a:gd name="connsiteY10" fmla="*/ 666750 h 3457575"/>
              <a:gd name="connsiteX11" fmla="*/ 7177087 w 7300912"/>
              <a:gd name="connsiteY11" fmla="*/ 595313 h 3457575"/>
              <a:gd name="connsiteX12" fmla="*/ 6629399 w 7300912"/>
              <a:gd name="connsiteY12" fmla="*/ 357186 h 3457575"/>
              <a:gd name="connsiteX13" fmla="*/ 6753225 w 7300912"/>
              <a:gd name="connsiteY13" fmla="*/ 300038 h 3457575"/>
              <a:gd name="connsiteX14" fmla="*/ 6443662 w 7300912"/>
              <a:gd name="connsiteY14" fmla="*/ 223838 h 3457575"/>
              <a:gd name="connsiteX15" fmla="*/ 6186487 w 7300912"/>
              <a:gd name="connsiteY15" fmla="*/ 352425 h 3457575"/>
              <a:gd name="connsiteX16" fmla="*/ 6048375 w 7300912"/>
              <a:gd name="connsiteY16" fmla="*/ 352425 h 3457575"/>
              <a:gd name="connsiteX17" fmla="*/ 5862637 w 7300912"/>
              <a:gd name="connsiteY17" fmla="*/ 471488 h 3457575"/>
              <a:gd name="connsiteX18" fmla="*/ 5610225 w 7300912"/>
              <a:gd name="connsiteY18" fmla="*/ 285750 h 3457575"/>
              <a:gd name="connsiteX19" fmla="*/ 5329237 w 7300912"/>
              <a:gd name="connsiteY19" fmla="*/ 209550 h 3457575"/>
              <a:gd name="connsiteX20" fmla="*/ 5529262 w 7300912"/>
              <a:gd name="connsiteY20" fmla="*/ 61913 h 3457575"/>
              <a:gd name="connsiteX21" fmla="*/ 4872037 w 7300912"/>
              <a:gd name="connsiteY21" fmla="*/ 0 h 3457575"/>
              <a:gd name="connsiteX22" fmla="*/ 4438650 w 7300912"/>
              <a:gd name="connsiteY22" fmla="*/ 280988 h 3457575"/>
              <a:gd name="connsiteX23" fmla="*/ 4810125 w 7300912"/>
              <a:gd name="connsiteY23" fmla="*/ 352426 h 3457575"/>
              <a:gd name="connsiteX24" fmla="*/ 4562475 w 7300912"/>
              <a:gd name="connsiteY24" fmla="*/ 476250 h 3457575"/>
              <a:gd name="connsiteX25" fmla="*/ 4481512 w 7300912"/>
              <a:gd name="connsiteY25" fmla="*/ 690563 h 3457575"/>
              <a:gd name="connsiteX26" fmla="*/ 4676775 w 7300912"/>
              <a:gd name="connsiteY26" fmla="*/ 661988 h 3457575"/>
              <a:gd name="connsiteX27" fmla="*/ 4614862 w 7300912"/>
              <a:gd name="connsiteY27" fmla="*/ 828675 h 3457575"/>
              <a:gd name="connsiteX28" fmla="*/ 4505325 w 7300912"/>
              <a:gd name="connsiteY28" fmla="*/ 919163 h 3457575"/>
              <a:gd name="connsiteX29" fmla="*/ 4081462 w 7300912"/>
              <a:gd name="connsiteY29" fmla="*/ 876300 h 3457575"/>
              <a:gd name="connsiteX30" fmla="*/ 4186237 w 7300912"/>
              <a:gd name="connsiteY30" fmla="*/ 1195388 h 3457575"/>
              <a:gd name="connsiteX31" fmla="*/ 3343275 w 7300912"/>
              <a:gd name="connsiteY31" fmla="*/ 1647825 h 3457575"/>
              <a:gd name="connsiteX32" fmla="*/ 2871787 w 7300912"/>
              <a:gd name="connsiteY32" fmla="*/ 1747838 h 3457575"/>
              <a:gd name="connsiteX33" fmla="*/ 2790825 w 7300912"/>
              <a:gd name="connsiteY33" fmla="*/ 1895475 h 3457575"/>
              <a:gd name="connsiteX34" fmla="*/ 2643187 w 7300912"/>
              <a:gd name="connsiteY34" fmla="*/ 1890713 h 3457575"/>
              <a:gd name="connsiteX35" fmla="*/ 2628900 w 7300912"/>
              <a:gd name="connsiteY35" fmla="*/ 1943100 h 3457575"/>
              <a:gd name="connsiteX36" fmla="*/ 2281237 w 7300912"/>
              <a:gd name="connsiteY36" fmla="*/ 1924050 h 3457575"/>
              <a:gd name="connsiteX37" fmla="*/ 2190750 w 7300912"/>
              <a:gd name="connsiteY37" fmla="*/ 1871663 h 3457575"/>
              <a:gd name="connsiteX38" fmla="*/ 1495425 w 7300912"/>
              <a:gd name="connsiteY38" fmla="*/ 2286000 h 3457575"/>
              <a:gd name="connsiteX39" fmla="*/ 1062037 w 7300912"/>
              <a:gd name="connsiteY39" fmla="*/ 2428875 h 3457575"/>
              <a:gd name="connsiteX40" fmla="*/ 914400 w 7300912"/>
              <a:gd name="connsiteY40" fmla="*/ 2543175 h 3457575"/>
              <a:gd name="connsiteX41" fmla="*/ 638175 w 7300912"/>
              <a:gd name="connsiteY41" fmla="*/ 2581275 h 3457575"/>
              <a:gd name="connsiteX42" fmla="*/ 376237 w 7300912"/>
              <a:gd name="connsiteY42" fmla="*/ 2686050 h 3457575"/>
              <a:gd name="connsiteX43" fmla="*/ 100012 w 7300912"/>
              <a:gd name="connsiteY43" fmla="*/ 2933700 h 3457575"/>
              <a:gd name="connsiteX44" fmla="*/ 23812 w 7300912"/>
              <a:gd name="connsiteY44" fmla="*/ 3005138 h 3457575"/>
              <a:gd name="connsiteX45" fmla="*/ 0 w 7300912"/>
              <a:gd name="connsiteY45" fmla="*/ 3195638 h 3457575"/>
              <a:gd name="connsiteX46" fmla="*/ 47625 w 7300912"/>
              <a:gd name="connsiteY46" fmla="*/ 3457575 h 3457575"/>
              <a:gd name="connsiteX47" fmla="*/ 1047750 w 7300912"/>
              <a:gd name="connsiteY47" fmla="*/ 3448050 h 3457575"/>
              <a:gd name="connsiteX48" fmla="*/ 1671637 w 7300912"/>
              <a:gd name="connsiteY48" fmla="*/ 3148013 h 3457575"/>
              <a:gd name="connsiteX0" fmla="*/ 1671637 w 7300912"/>
              <a:gd name="connsiteY0" fmla="*/ 3148013 h 3457575"/>
              <a:gd name="connsiteX1" fmla="*/ 2286000 w 7300912"/>
              <a:gd name="connsiteY1" fmla="*/ 2976563 h 3457575"/>
              <a:gd name="connsiteX2" fmla="*/ 3052762 w 7300912"/>
              <a:gd name="connsiteY2" fmla="*/ 2595563 h 3457575"/>
              <a:gd name="connsiteX3" fmla="*/ 3548062 w 7300912"/>
              <a:gd name="connsiteY3" fmla="*/ 2214563 h 3457575"/>
              <a:gd name="connsiteX4" fmla="*/ 4543425 w 7300912"/>
              <a:gd name="connsiteY4" fmla="*/ 1728788 h 3457575"/>
              <a:gd name="connsiteX5" fmla="*/ 5405437 w 7300912"/>
              <a:gd name="connsiteY5" fmla="*/ 1466850 h 3457575"/>
              <a:gd name="connsiteX6" fmla="*/ 5719762 w 7300912"/>
              <a:gd name="connsiteY6" fmla="*/ 1414463 h 3457575"/>
              <a:gd name="connsiteX7" fmla="*/ 6424612 w 7300912"/>
              <a:gd name="connsiteY7" fmla="*/ 1157288 h 3457575"/>
              <a:gd name="connsiteX8" fmla="*/ 7077075 w 7300912"/>
              <a:gd name="connsiteY8" fmla="*/ 871538 h 3457575"/>
              <a:gd name="connsiteX9" fmla="*/ 7300912 w 7300912"/>
              <a:gd name="connsiteY9" fmla="*/ 671513 h 3457575"/>
              <a:gd name="connsiteX10" fmla="*/ 7177087 w 7300912"/>
              <a:gd name="connsiteY10" fmla="*/ 666750 h 3457575"/>
              <a:gd name="connsiteX11" fmla="*/ 7177087 w 7300912"/>
              <a:gd name="connsiteY11" fmla="*/ 595313 h 3457575"/>
              <a:gd name="connsiteX12" fmla="*/ 6629399 w 7300912"/>
              <a:gd name="connsiteY12" fmla="*/ 357186 h 3457575"/>
              <a:gd name="connsiteX13" fmla="*/ 6753225 w 7300912"/>
              <a:gd name="connsiteY13" fmla="*/ 300038 h 3457575"/>
              <a:gd name="connsiteX14" fmla="*/ 6443662 w 7300912"/>
              <a:gd name="connsiteY14" fmla="*/ 223838 h 3457575"/>
              <a:gd name="connsiteX15" fmla="*/ 6186487 w 7300912"/>
              <a:gd name="connsiteY15" fmla="*/ 352425 h 3457575"/>
              <a:gd name="connsiteX16" fmla="*/ 6048375 w 7300912"/>
              <a:gd name="connsiteY16" fmla="*/ 352425 h 3457575"/>
              <a:gd name="connsiteX17" fmla="*/ 5862637 w 7300912"/>
              <a:gd name="connsiteY17" fmla="*/ 471488 h 3457575"/>
              <a:gd name="connsiteX18" fmla="*/ 5610225 w 7300912"/>
              <a:gd name="connsiteY18" fmla="*/ 285750 h 3457575"/>
              <a:gd name="connsiteX19" fmla="*/ 5329237 w 7300912"/>
              <a:gd name="connsiteY19" fmla="*/ 209550 h 3457575"/>
              <a:gd name="connsiteX20" fmla="*/ 5529262 w 7300912"/>
              <a:gd name="connsiteY20" fmla="*/ 61913 h 3457575"/>
              <a:gd name="connsiteX21" fmla="*/ 4872037 w 7300912"/>
              <a:gd name="connsiteY21" fmla="*/ 0 h 3457575"/>
              <a:gd name="connsiteX22" fmla="*/ 4438650 w 7300912"/>
              <a:gd name="connsiteY22" fmla="*/ 280988 h 3457575"/>
              <a:gd name="connsiteX23" fmla="*/ 4805362 w 7300912"/>
              <a:gd name="connsiteY23" fmla="*/ 366714 h 3457575"/>
              <a:gd name="connsiteX24" fmla="*/ 4562475 w 7300912"/>
              <a:gd name="connsiteY24" fmla="*/ 476250 h 3457575"/>
              <a:gd name="connsiteX25" fmla="*/ 4481512 w 7300912"/>
              <a:gd name="connsiteY25" fmla="*/ 690563 h 3457575"/>
              <a:gd name="connsiteX26" fmla="*/ 4676775 w 7300912"/>
              <a:gd name="connsiteY26" fmla="*/ 661988 h 3457575"/>
              <a:gd name="connsiteX27" fmla="*/ 4614862 w 7300912"/>
              <a:gd name="connsiteY27" fmla="*/ 828675 h 3457575"/>
              <a:gd name="connsiteX28" fmla="*/ 4505325 w 7300912"/>
              <a:gd name="connsiteY28" fmla="*/ 919163 h 3457575"/>
              <a:gd name="connsiteX29" fmla="*/ 4081462 w 7300912"/>
              <a:gd name="connsiteY29" fmla="*/ 876300 h 3457575"/>
              <a:gd name="connsiteX30" fmla="*/ 4186237 w 7300912"/>
              <a:gd name="connsiteY30" fmla="*/ 1195388 h 3457575"/>
              <a:gd name="connsiteX31" fmla="*/ 3343275 w 7300912"/>
              <a:gd name="connsiteY31" fmla="*/ 1647825 h 3457575"/>
              <a:gd name="connsiteX32" fmla="*/ 2871787 w 7300912"/>
              <a:gd name="connsiteY32" fmla="*/ 1747838 h 3457575"/>
              <a:gd name="connsiteX33" fmla="*/ 2790825 w 7300912"/>
              <a:gd name="connsiteY33" fmla="*/ 1895475 h 3457575"/>
              <a:gd name="connsiteX34" fmla="*/ 2643187 w 7300912"/>
              <a:gd name="connsiteY34" fmla="*/ 1890713 h 3457575"/>
              <a:gd name="connsiteX35" fmla="*/ 2628900 w 7300912"/>
              <a:gd name="connsiteY35" fmla="*/ 1943100 h 3457575"/>
              <a:gd name="connsiteX36" fmla="*/ 2281237 w 7300912"/>
              <a:gd name="connsiteY36" fmla="*/ 1924050 h 3457575"/>
              <a:gd name="connsiteX37" fmla="*/ 2190750 w 7300912"/>
              <a:gd name="connsiteY37" fmla="*/ 1871663 h 3457575"/>
              <a:gd name="connsiteX38" fmla="*/ 1495425 w 7300912"/>
              <a:gd name="connsiteY38" fmla="*/ 2286000 h 3457575"/>
              <a:gd name="connsiteX39" fmla="*/ 1062037 w 7300912"/>
              <a:gd name="connsiteY39" fmla="*/ 2428875 h 3457575"/>
              <a:gd name="connsiteX40" fmla="*/ 914400 w 7300912"/>
              <a:gd name="connsiteY40" fmla="*/ 2543175 h 3457575"/>
              <a:gd name="connsiteX41" fmla="*/ 638175 w 7300912"/>
              <a:gd name="connsiteY41" fmla="*/ 2581275 h 3457575"/>
              <a:gd name="connsiteX42" fmla="*/ 376237 w 7300912"/>
              <a:gd name="connsiteY42" fmla="*/ 2686050 h 3457575"/>
              <a:gd name="connsiteX43" fmla="*/ 100012 w 7300912"/>
              <a:gd name="connsiteY43" fmla="*/ 2933700 h 3457575"/>
              <a:gd name="connsiteX44" fmla="*/ 23812 w 7300912"/>
              <a:gd name="connsiteY44" fmla="*/ 3005138 h 3457575"/>
              <a:gd name="connsiteX45" fmla="*/ 0 w 7300912"/>
              <a:gd name="connsiteY45" fmla="*/ 3195638 h 3457575"/>
              <a:gd name="connsiteX46" fmla="*/ 47625 w 7300912"/>
              <a:gd name="connsiteY46" fmla="*/ 3457575 h 3457575"/>
              <a:gd name="connsiteX47" fmla="*/ 1047750 w 7300912"/>
              <a:gd name="connsiteY47" fmla="*/ 3448050 h 3457575"/>
              <a:gd name="connsiteX48" fmla="*/ 1671637 w 7300912"/>
              <a:gd name="connsiteY48" fmla="*/ 3148013 h 3457575"/>
              <a:gd name="connsiteX0" fmla="*/ 1671637 w 7300912"/>
              <a:gd name="connsiteY0" fmla="*/ 3148013 h 3457575"/>
              <a:gd name="connsiteX1" fmla="*/ 2286000 w 7300912"/>
              <a:gd name="connsiteY1" fmla="*/ 2976563 h 3457575"/>
              <a:gd name="connsiteX2" fmla="*/ 3052762 w 7300912"/>
              <a:gd name="connsiteY2" fmla="*/ 2595563 h 3457575"/>
              <a:gd name="connsiteX3" fmla="*/ 3548062 w 7300912"/>
              <a:gd name="connsiteY3" fmla="*/ 2214563 h 3457575"/>
              <a:gd name="connsiteX4" fmla="*/ 4543425 w 7300912"/>
              <a:gd name="connsiteY4" fmla="*/ 1728788 h 3457575"/>
              <a:gd name="connsiteX5" fmla="*/ 5405437 w 7300912"/>
              <a:gd name="connsiteY5" fmla="*/ 1466850 h 3457575"/>
              <a:gd name="connsiteX6" fmla="*/ 5719762 w 7300912"/>
              <a:gd name="connsiteY6" fmla="*/ 1414463 h 3457575"/>
              <a:gd name="connsiteX7" fmla="*/ 6424612 w 7300912"/>
              <a:gd name="connsiteY7" fmla="*/ 1157288 h 3457575"/>
              <a:gd name="connsiteX8" fmla="*/ 7077075 w 7300912"/>
              <a:gd name="connsiteY8" fmla="*/ 871538 h 3457575"/>
              <a:gd name="connsiteX9" fmla="*/ 7300912 w 7300912"/>
              <a:gd name="connsiteY9" fmla="*/ 671513 h 3457575"/>
              <a:gd name="connsiteX10" fmla="*/ 7177087 w 7300912"/>
              <a:gd name="connsiteY10" fmla="*/ 666750 h 3457575"/>
              <a:gd name="connsiteX11" fmla="*/ 7177087 w 7300912"/>
              <a:gd name="connsiteY11" fmla="*/ 595313 h 3457575"/>
              <a:gd name="connsiteX12" fmla="*/ 6629399 w 7300912"/>
              <a:gd name="connsiteY12" fmla="*/ 357186 h 3457575"/>
              <a:gd name="connsiteX13" fmla="*/ 6753225 w 7300912"/>
              <a:gd name="connsiteY13" fmla="*/ 300038 h 3457575"/>
              <a:gd name="connsiteX14" fmla="*/ 6443662 w 7300912"/>
              <a:gd name="connsiteY14" fmla="*/ 223838 h 3457575"/>
              <a:gd name="connsiteX15" fmla="*/ 6186487 w 7300912"/>
              <a:gd name="connsiteY15" fmla="*/ 352425 h 3457575"/>
              <a:gd name="connsiteX16" fmla="*/ 6048375 w 7300912"/>
              <a:gd name="connsiteY16" fmla="*/ 352425 h 3457575"/>
              <a:gd name="connsiteX17" fmla="*/ 5862637 w 7300912"/>
              <a:gd name="connsiteY17" fmla="*/ 471488 h 3457575"/>
              <a:gd name="connsiteX18" fmla="*/ 5610225 w 7300912"/>
              <a:gd name="connsiteY18" fmla="*/ 285750 h 3457575"/>
              <a:gd name="connsiteX19" fmla="*/ 5329237 w 7300912"/>
              <a:gd name="connsiteY19" fmla="*/ 209550 h 3457575"/>
              <a:gd name="connsiteX20" fmla="*/ 5529262 w 7300912"/>
              <a:gd name="connsiteY20" fmla="*/ 61913 h 3457575"/>
              <a:gd name="connsiteX21" fmla="*/ 4872037 w 7300912"/>
              <a:gd name="connsiteY21" fmla="*/ 0 h 3457575"/>
              <a:gd name="connsiteX22" fmla="*/ 4438650 w 7300912"/>
              <a:gd name="connsiteY22" fmla="*/ 280988 h 3457575"/>
              <a:gd name="connsiteX23" fmla="*/ 4805362 w 7300912"/>
              <a:gd name="connsiteY23" fmla="*/ 342901 h 3457575"/>
              <a:gd name="connsiteX24" fmla="*/ 4562475 w 7300912"/>
              <a:gd name="connsiteY24" fmla="*/ 476250 h 3457575"/>
              <a:gd name="connsiteX25" fmla="*/ 4481512 w 7300912"/>
              <a:gd name="connsiteY25" fmla="*/ 690563 h 3457575"/>
              <a:gd name="connsiteX26" fmla="*/ 4676775 w 7300912"/>
              <a:gd name="connsiteY26" fmla="*/ 661988 h 3457575"/>
              <a:gd name="connsiteX27" fmla="*/ 4614862 w 7300912"/>
              <a:gd name="connsiteY27" fmla="*/ 828675 h 3457575"/>
              <a:gd name="connsiteX28" fmla="*/ 4505325 w 7300912"/>
              <a:gd name="connsiteY28" fmla="*/ 919163 h 3457575"/>
              <a:gd name="connsiteX29" fmla="*/ 4081462 w 7300912"/>
              <a:gd name="connsiteY29" fmla="*/ 876300 h 3457575"/>
              <a:gd name="connsiteX30" fmla="*/ 4186237 w 7300912"/>
              <a:gd name="connsiteY30" fmla="*/ 1195388 h 3457575"/>
              <a:gd name="connsiteX31" fmla="*/ 3343275 w 7300912"/>
              <a:gd name="connsiteY31" fmla="*/ 1647825 h 3457575"/>
              <a:gd name="connsiteX32" fmla="*/ 2871787 w 7300912"/>
              <a:gd name="connsiteY32" fmla="*/ 1747838 h 3457575"/>
              <a:gd name="connsiteX33" fmla="*/ 2790825 w 7300912"/>
              <a:gd name="connsiteY33" fmla="*/ 1895475 h 3457575"/>
              <a:gd name="connsiteX34" fmla="*/ 2643187 w 7300912"/>
              <a:gd name="connsiteY34" fmla="*/ 1890713 h 3457575"/>
              <a:gd name="connsiteX35" fmla="*/ 2628900 w 7300912"/>
              <a:gd name="connsiteY35" fmla="*/ 1943100 h 3457575"/>
              <a:gd name="connsiteX36" fmla="*/ 2281237 w 7300912"/>
              <a:gd name="connsiteY36" fmla="*/ 1924050 h 3457575"/>
              <a:gd name="connsiteX37" fmla="*/ 2190750 w 7300912"/>
              <a:gd name="connsiteY37" fmla="*/ 1871663 h 3457575"/>
              <a:gd name="connsiteX38" fmla="*/ 1495425 w 7300912"/>
              <a:gd name="connsiteY38" fmla="*/ 2286000 h 3457575"/>
              <a:gd name="connsiteX39" fmla="*/ 1062037 w 7300912"/>
              <a:gd name="connsiteY39" fmla="*/ 2428875 h 3457575"/>
              <a:gd name="connsiteX40" fmla="*/ 914400 w 7300912"/>
              <a:gd name="connsiteY40" fmla="*/ 2543175 h 3457575"/>
              <a:gd name="connsiteX41" fmla="*/ 638175 w 7300912"/>
              <a:gd name="connsiteY41" fmla="*/ 2581275 h 3457575"/>
              <a:gd name="connsiteX42" fmla="*/ 376237 w 7300912"/>
              <a:gd name="connsiteY42" fmla="*/ 2686050 h 3457575"/>
              <a:gd name="connsiteX43" fmla="*/ 100012 w 7300912"/>
              <a:gd name="connsiteY43" fmla="*/ 2933700 h 3457575"/>
              <a:gd name="connsiteX44" fmla="*/ 23812 w 7300912"/>
              <a:gd name="connsiteY44" fmla="*/ 3005138 h 3457575"/>
              <a:gd name="connsiteX45" fmla="*/ 0 w 7300912"/>
              <a:gd name="connsiteY45" fmla="*/ 3195638 h 3457575"/>
              <a:gd name="connsiteX46" fmla="*/ 47625 w 7300912"/>
              <a:gd name="connsiteY46" fmla="*/ 3457575 h 3457575"/>
              <a:gd name="connsiteX47" fmla="*/ 1047750 w 7300912"/>
              <a:gd name="connsiteY47" fmla="*/ 3448050 h 3457575"/>
              <a:gd name="connsiteX48" fmla="*/ 1671637 w 7300912"/>
              <a:gd name="connsiteY48" fmla="*/ 3148013 h 3457575"/>
              <a:gd name="connsiteX0" fmla="*/ 1671637 w 7300912"/>
              <a:gd name="connsiteY0" fmla="*/ 3148013 h 3457575"/>
              <a:gd name="connsiteX1" fmla="*/ 2286000 w 7300912"/>
              <a:gd name="connsiteY1" fmla="*/ 2976563 h 3457575"/>
              <a:gd name="connsiteX2" fmla="*/ 3052762 w 7300912"/>
              <a:gd name="connsiteY2" fmla="*/ 2595563 h 3457575"/>
              <a:gd name="connsiteX3" fmla="*/ 3548062 w 7300912"/>
              <a:gd name="connsiteY3" fmla="*/ 2214563 h 3457575"/>
              <a:gd name="connsiteX4" fmla="*/ 4543425 w 7300912"/>
              <a:gd name="connsiteY4" fmla="*/ 1728788 h 3457575"/>
              <a:gd name="connsiteX5" fmla="*/ 5405437 w 7300912"/>
              <a:gd name="connsiteY5" fmla="*/ 1466850 h 3457575"/>
              <a:gd name="connsiteX6" fmla="*/ 5719762 w 7300912"/>
              <a:gd name="connsiteY6" fmla="*/ 1414463 h 3457575"/>
              <a:gd name="connsiteX7" fmla="*/ 6424612 w 7300912"/>
              <a:gd name="connsiteY7" fmla="*/ 1157288 h 3457575"/>
              <a:gd name="connsiteX8" fmla="*/ 7077075 w 7300912"/>
              <a:gd name="connsiteY8" fmla="*/ 871538 h 3457575"/>
              <a:gd name="connsiteX9" fmla="*/ 7300912 w 7300912"/>
              <a:gd name="connsiteY9" fmla="*/ 671513 h 3457575"/>
              <a:gd name="connsiteX10" fmla="*/ 7177087 w 7300912"/>
              <a:gd name="connsiteY10" fmla="*/ 666750 h 3457575"/>
              <a:gd name="connsiteX11" fmla="*/ 7177087 w 7300912"/>
              <a:gd name="connsiteY11" fmla="*/ 595313 h 3457575"/>
              <a:gd name="connsiteX12" fmla="*/ 6629399 w 7300912"/>
              <a:gd name="connsiteY12" fmla="*/ 357186 h 3457575"/>
              <a:gd name="connsiteX13" fmla="*/ 6753225 w 7300912"/>
              <a:gd name="connsiteY13" fmla="*/ 300038 h 3457575"/>
              <a:gd name="connsiteX14" fmla="*/ 6443662 w 7300912"/>
              <a:gd name="connsiteY14" fmla="*/ 223838 h 3457575"/>
              <a:gd name="connsiteX15" fmla="*/ 6186487 w 7300912"/>
              <a:gd name="connsiteY15" fmla="*/ 352425 h 3457575"/>
              <a:gd name="connsiteX16" fmla="*/ 6048375 w 7300912"/>
              <a:gd name="connsiteY16" fmla="*/ 352425 h 3457575"/>
              <a:gd name="connsiteX17" fmla="*/ 5862637 w 7300912"/>
              <a:gd name="connsiteY17" fmla="*/ 471488 h 3457575"/>
              <a:gd name="connsiteX18" fmla="*/ 5610225 w 7300912"/>
              <a:gd name="connsiteY18" fmla="*/ 285750 h 3457575"/>
              <a:gd name="connsiteX19" fmla="*/ 5329237 w 7300912"/>
              <a:gd name="connsiteY19" fmla="*/ 209550 h 3457575"/>
              <a:gd name="connsiteX20" fmla="*/ 5529262 w 7300912"/>
              <a:gd name="connsiteY20" fmla="*/ 61913 h 3457575"/>
              <a:gd name="connsiteX21" fmla="*/ 4872037 w 7300912"/>
              <a:gd name="connsiteY21" fmla="*/ 0 h 3457575"/>
              <a:gd name="connsiteX22" fmla="*/ 4438650 w 7300912"/>
              <a:gd name="connsiteY22" fmla="*/ 280988 h 3457575"/>
              <a:gd name="connsiteX23" fmla="*/ 4838700 w 7300912"/>
              <a:gd name="connsiteY23" fmla="*/ 366713 h 3457575"/>
              <a:gd name="connsiteX24" fmla="*/ 4562475 w 7300912"/>
              <a:gd name="connsiteY24" fmla="*/ 476250 h 3457575"/>
              <a:gd name="connsiteX25" fmla="*/ 4481512 w 7300912"/>
              <a:gd name="connsiteY25" fmla="*/ 690563 h 3457575"/>
              <a:gd name="connsiteX26" fmla="*/ 4676775 w 7300912"/>
              <a:gd name="connsiteY26" fmla="*/ 661988 h 3457575"/>
              <a:gd name="connsiteX27" fmla="*/ 4614862 w 7300912"/>
              <a:gd name="connsiteY27" fmla="*/ 828675 h 3457575"/>
              <a:gd name="connsiteX28" fmla="*/ 4505325 w 7300912"/>
              <a:gd name="connsiteY28" fmla="*/ 919163 h 3457575"/>
              <a:gd name="connsiteX29" fmla="*/ 4081462 w 7300912"/>
              <a:gd name="connsiteY29" fmla="*/ 876300 h 3457575"/>
              <a:gd name="connsiteX30" fmla="*/ 4186237 w 7300912"/>
              <a:gd name="connsiteY30" fmla="*/ 1195388 h 3457575"/>
              <a:gd name="connsiteX31" fmla="*/ 3343275 w 7300912"/>
              <a:gd name="connsiteY31" fmla="*/ 1647825 h 3457575"/>
              <a:gd name="connsiteX32" fmla="*/ 2871787 w 7300912"/>
              <a:gd name="connsiteY32" fmla="*/ 1747838 h 3457575"/>
              <a:gd name="connsiteX33" fmla="*/ 2790825 w 7300912"/>
              <a:gd name="connsiteY33" fmla="*/ 1895475 h 3457575"/>
              <a:gd name="connsiteX34" fmla="*/ 2643187 w 7300912"/>
              <a:gd name="connsiteY34" fmla="*/ 1890713 h 3457575"/>
              <a:gd name="connsiteX35" fmla="*/ 2628900 w 7300912"/>
              <a:gd name="connsiteY35" fmla="*/ 1943100 h 3457575"/>
              <a:gd name="connsiteX36" fmla="*/ 2281237 w 7300912"/>
              <a:gd name="connsiteY36" fmla="*/ 1924050 h 3457575"/>
              <a:gd name="connsiteX37" fmla="*/ 2190750 w 7300912"/>
              <a:gd name="connsiteY37" fmla="*/ 1871663 h 3457575"/>
              <a:gd name="connsiteX38" fmla="*/ 1495425 w 7300912"/>
              <a:gd name="connsiteY38" fmla="*/ 2286000 h 3457575"/>
              <a:gd name="connsiteX39" fmla="*/ 1062037 w 7300912"/>
              <a:gd name="connsiteY39" fmla="*/ 2428875 h 3457575"/>
              <a:gd name="connsiteX40" fmla="*/ 914400 w 7300912"/>
              <a:gd name="connsiteY40" fmla="*/ 2543175 h 3457575"/>
              <a:gd name="connsiteX41" fmla="*/ 638175 w 7300912"/>
              <a:gd name="connsiteY41" fmla="*/ 2581275 h 3457575"/>
              <a:gd name="connsiteX42" fmla="*/ 376237 w 7300912"/>
              <a:gd name="connsiteY42" fmla="*/ 2686050 h 3457575"/>
              <a:gd name="connsiteX43" fmla="*/ 100012 w 7300912"/>
              <a:gd name="connsiteY43" fmla="*/ 2933700 h 3457575"/>
              <a:gd name="connsiteX44" fmla="*/ 23812 w 7300912"/>
              <a:gd name="connsiteY44" fmla="*/ 3005138 h 3457575"/>
              <a:gd name="connsiteX45" fmla="*/ 0 w 7300912"/>
              <a:gd name="connsiteY45" fmla="*/ 3195638 h 3457575"/>
              <a:gd name="connsiteX46" fmla="*/ 47625 w 7300912"/>
              <a:gd name="connsiteY46" fmla="*/ 3457575 h 3457575"/>
              <a:gd name="connsiteX47" fmla="*/ 1047750 w 7300912"/>
              <a:gd name="connsiteY47" fmla="*/ 3448050 h 3457575"/>
              <a:gd name="connsiteX48" fmla="*/ 1671637 w 7300912"/>
              <a:gd name="connsiteY48" fmla="*/ 3148013 h 3457575"/>
              <a:gd name="connsiteX0" fmla="*/ 1671637 w 7300912"/>
              <a:gd name="connsiteY0" fmla="*/ 3148013 h 3457575"/>
              <a:gd name="connsiteX1" fmla="*/ 2286000 w 7300912"/>
              <a:gd name="connsiteY1" fmla="*/ 2976563 h 3457575"/>
              <a:gd name="connsiteX2" fmla="*/ 3052762 w 7300912"/>
              <a:gd name="connsiteY2" fmla="*/ 2595563 h 3457575"/>
              <a:gd name="connsiteX3" fmla="*/ 3548062 w 7300912"/>
              <a:gd name="connsiteY3" fmla="*/ 2214563 h 3457575"/>
              <a:gd name="connsiteX4" fmla="*/ 4543425 w 7300912"/>
              <a:gd name="connsiteY4" fmla="*/ 1728788 h 3457575"/>
              <a:gd name="connsiteX5" fmla="*/ 5405437 w 7300912"/>
              <a:gd name="connsiteY5" fmla="*/ 1466850 h 3457575"/>
              <a:gd name="connsiteX6" fmla="*/ 5719762 w 7300912"/>
              <a:gd name="connsiteY6" fmla="*/ 1414463 h 3457575"/>
              <a:gd name="connsiteX7" fmla="*/ 6424612 w 7300912"/>
              <a:gd name="connsiteY7" fmla="*/ 1157288 h 3457575"/>
              <a:gd name="connsiteX8" fmla="*/ 7077075 w 7300912"/>
              <a:gd name="connsiteY8" fmla="*/ 871538 h 3457575"/>
              <a:gd name="connsiteX9" fmla="*/ 7300912 w 7300912"/>
              <a:gd name="connsiteY9" fmla="*/ 671513 h 3457575"/>
              <a:gd name="connsiteX10" fmla="*/ 7177087 w 7300912"/>
              <a:gd name="connsiteY10" fmla="*/ 666750 h 3457575"/>
              <a:gd name="connsiteX11" fmla="*/ 7177087 w 7300912"/>
              <a:gd name="connsiteY11" fmla="*/ 595313 h 3457575"/>
              <a:gd name="connsiteX12" fmla="*/ 6629399 w 7300912"/>
              <a:gd name="connsiteY12" fmla="*/ 357186 h 3457575"/>
              <a:gd name="connsiteX13" fmla="*/ 6753225 w 7300912"/>
              <a:gd name="connsiteY13" fmla="*/ 300038 h 3457575"/>
              <a:gd name="connsiteX14" fmla="*/ 6443662 w 7300912"/>
              <a:gd name="connsiteY14" fmla="*/ 223838 h 3457575"/>
              <a:gd name="connsiteX15" fmla="*/ 6186487 w 7300912"/>
              <a:gd name="connsiteY15" fmla="*/ 352425 h 3457575"/>
              <a:gd name="connsiteX16" fmla="*/ 6048375 w 7300912"/>
              <a:gd name="connsiteY16" fmla="*/ 352425 h 3457575"/>
              <a:gd name="connsiteX17" fmla="*/ 5862637 w 7300912"/>
              <a:gd name="connsiteY17" fmla="*/ 471488 h 3457575"/>
              <a:gd name="connsiteX18" fmla="*/ 5610225 w 7300912"/>
              <a:gd name="connsiteY18" fmla="*/ 285750 h 3457575"/>
              <a:gd name="connsiteX19" fmla="*/ 5329237 w 7300912"/>
              <a:gd name="connsiteY19" fmla="*/ 209550 h 3457575"/>
              <a:gd name="connsiteX20" fmla="*/ 5529262 w 7300912"/>
              <a:gd name="connsiteY20" fmla="*/ 61913 h 3457575"/>
              <a:gd name="connsiteX21" fmla="*/ 4872037 w 7300912"/>
              <a:gd name="connsiteY21" fmla="*/ 0 h 3457575"/>
              <a:gd name="connsiteX22" fmla="*/ 4438650 w 7300912"/>
              <a:gd name="connsiteY22" fmla="*/ 280988 h 3457575"/>
              <a:gd name="connsiteX23" fmla="*/ 4833937 w 7300912"/>
              <a:gd name="connsiteY23" fmla="*/ 333376 h 3457575"/>
              <a:gd name="connsiteX24" fmla="*/ 4562475 w 7300912"/>
              <a:gd name="connsiteY24" fmla="*/ 476250 h 3457575"/>
              <a:gd name="connsiteX25" fmla="*/ 4481512 w 7300912"/>
              <a:gd name="connsiteY25" fmla="*/ 690563 h 3457575"/>
              <a:gd name="connsiteX26" fmla="*/ 4676775 w 7300912"/>
              <a:gd name="connsiteY26" fmla="*/ 661988 h 3457575"/>
              <a:gd name="connsiteX27" fmla="*/ 4614862 w 7300912"/>
              <a:gd name="connsiteY27" fmla="*/ 828675 h 3457575"/>
              <a:gd name="connsiteX28" fmla="*/ 4505325 w 7300912"/>
              <a:gd name="connsiteY28" fmla="*/ 919163 h 3457575"/>
              <a:gd name="connsiteX29" fmla="*/ 4081462 w 7300912"/>
              <a:gd name="connsiteY29" fmla="*/ 876300 h 3457575"/>
              <a:gd name="connsiteX30" fmla="*/ 4186237 w 7300912"/>
              <a:gd name="connsiteY30" fmla="*/ 1195388 h 3457575"/>
              <a:gd name="connsiteX31" fmla="*/ 3343275 w 7300912"/>
              <a:gd name="connsiteY31" fmla="*/ 1647825 h 3457575"/>
              <a:gd name="connsiteX32" fmla="*/ 2871787 w 7300912"/>
              <a:gd name="connsiteY32" fmla="*/ 1747838 h 3457575"/>
              <a:gd name="connsiteX33" fmla="*/ 2790825 w 7300912"/>
              <a:gd name="connsiteY33" fmla="*/ 1895475 h 3457575"/>
              <a:gd name="connsiteX34" fmla="*/ 2643187 w 7300912"/>
              <a:gd name="connsiteY34" fmla="*/ 1890713 h 3457575"/>
              <a:gd name="connsiteX35" fmla="*/ 2628900 w 7300912"/>
              <a:gd name="connsiteY35" fmla="*/ 1943100 h 3457575"/>
              <a:gd name="connsiteX36" fmla="*/ 2281237 w 7300912"/>
              <a:gd name="connsiteY36" fmla="*/ 1924050 h 3457575"/>
              <a:gd name="connsiteX37" fmla="*/ 2190750 w 7300912"/>
              <a:gd name="connsiteY37" fmla="*/ 1871663 h 3457575"/>
              <a:gd name="connsiteX38" fmla="*/ 1495425 w 7300912"/>
              <a:gd name="connsiteY38" fmla="*/ 2286000 h 3457575"/>
              <a:gd name="connsiteX39" fmla="*/ 1062037 w 7300912"/>
              <a:gd name="connsiteY39" fmla="*/ 2428875 h 3457575"/>
              <a:gd name="connsiteX40" fmla="*/ 914400 w 7300912"/>
              <a:gd name="connsiteY40" fmla="*/ 2543175 h 3457575"/>
              <a:gd name="connsiteX41" fmla="*/ 638175 w 7300912"/>
              <a:gd name="connsiteY41" fmla="*/ 2581275 h 3457575"/>
              <a:gd name="connsiteX42" fmla="*/ 376237 w 7300912"/>
              <a:gd name="connsiteY42" fmla="*/ 2686050 h 3457575"/>
              <a:gd name="connsiteX43" fmla="*/ 100012 w 7300912"/>
              <a:gd name="connsiteY43" fmla="*/ 2933700 h 3457575"/>
              <a:gd name="connsiteX44" fmla="*/ 23812 w 7300912"/>
              <a:gd name="connsiteY44" fmla="*/ 3005138 h 3457575"/>
              <a:gd name="connsiteX45" fmla="*/ 0 w 7300912"/>
              <a:gd name="connsiteY45" fmla="*/ 3195638 h 3457575"/>
              <a:gd name="connsiteX46" fmla="*/ 47625 w 7300912"/>
              <a:gd name="connsiteY46" fmla="*/ 3457575 h 3457575"/>
              <a:gd name="connsiteX47" fmla="*/ 1047750 w 7300912"/>
              <a:gd name="connsiteY47" fmla="*/ 3448050 h 3457575"/>
              <a:gd name="connsiteX48" fmla="*/ 1671637 w 7300912"/>
              <a:gd name="connsiteY48" fmla="*/ 3148013 h 3457575"/>
              <a:gd name="connsiteX0" fmla="*/ 1671637 w 7300912"/>
              <a:gd name="connsiteY0" fmla="*/ 3148013 h 3457575"/>
              <a:gd name="connsiteX1" fmla="*/ 2286000 w 7300912"/>
              <a:gd name="connsiteY1" fmla="*/ 2976563 h 3457575"/>
              <a:gd name="connsiteX2" fmla="*/ 3052762 w 7300912"/>
              <a:gd name="connsiteY2" fmla="*/ 2595563 h 3457575"/>
              <a:gd name="connsiteX3" fmla="*/ 3548062 w 7300912"/>
              <a:gd name="connsiteY3" fmla="*/ 2214563 h 3457575"/>
              <a:gd name="connsiteX4" fmla="*/ 4543425 w 7300912"/>
              <a:gd name="connsiteY4" fmla="*/ 1728788 h 3457575"/>
              <a:gd name="connsiteX5" fmla="*/ 5405437 w 7300912"/>
              <a:gd name="connsiteY5" fmla="*/ 1466850 h 3457575"/>
              <a:gd name="connsiteX6" fmla="*/ 5719762 w 7300912"/>
              <a:gd name="connsiteY6" fmla="*/ 1414463 h 3457575"/>
              <a:gd name="connsiteX7" fmla="*/ 6424612 w 7300912"/>
              <a:gd name="connsiteY7" fmla="*/ 1157288 h 3457575"/>
              <a:gd name="connsiteX8" fmla="*/ 7077075 w 7300912"/>
              <a:gd name="connsiteY8" fmla="*/ 871538 h 3457575"/>
              <a:gd name="connsiteX9" fmla="*/ 7300912 w 7300912"/>
              <a:gd name="connsiteY9" fmla="*/ 671513 h 3457575"/>
              <a:gd name="connsiteX10" fmla="*/ 7177087 w 7300912"/>
              <a:gd name="connsiteY10" fmla="*/ 666750 h 3457575"/>
              <a:gd name="connsiteX11" fmla="*/ 7177087 w 7300912"/>
              <a:gd name="connsiteY11" fmla="*/ 595313 h 3457575"/>
              <a:gd name="connsiteX12" fmla="*/ 6629399 w 7300912"/>
              <a:gd name="connsiteY12" fmla="*/ 357186 h 3457575"/>
              <a:gd name="connsiteX13" fmla="*/ 6753225 w 7300912"/>
              <a:gd name="connsiteY13" fmla="*/ 300038 h 3457575"/>
              <a:gd name="connsiteX14" fmla="*/ 6443662 w 7300912"/>
              <a:gd name="connsiteY14" fmla="*/ 223838 h 3457575"/>
              <a:gd name="connsiteX15" fmla="*/ 6186487 w 7300912"/>
              <a:gd name="connsiteY15" fmla="*/ 352425 h 3457575"/>
              <a:gd name="connsiteX16" fmla="*/ 6048375 w 7300912"/>
              <a:gd name="connsiteY16" fmla="*/ 352425 h 3457575"/>
              <a:gd name="connsiteX17" fmla="*/ 5862637 w 7300912"/>
              <a:gd name="connsiteY17" fmla="*/ 471488 h 3457575"/>
              <a:gd name="connsiteX18" fmla="*/ 5610225 w 7300912"/>
              <a:gd name="connsiteY18" fmla="*/ 285750 h 3457575"/>
              <a:gd name="connsiteX19" fmla="*/ 5329237 w 7300912"/>
              <a:gd name="connsiteY19" fmla="*/ 209550 h 3457575"/>
              <a:gd name="connsiteX20" fmla="*/ 5529262 w 7300912"/>
              <a:gd name="connsiteY20" fmla="*/ 61913 h 3457575"/>
              <a:gd name="connsiteX21" fmla="*/ 4872037 w 7300912"/>
              <a:gd name="connsiteY21" fmla="*/ 0 h 3457575"/>
              <a:gd name="connsiteX22" fmla="*/ 4438650 w 7300912"/>
              <a:gd name="connsiteY22" fmla="*/ 280988 h 3457575"/>
              <a:gd name="connsiteX23" fmla="*/ 4833937 w 7300912"/>
              <a:gd name="connsiteY23" fmla="*/ 347664 h 3457575"/>
              <a:gd name="connsiteX24" fmla="*/ 4562475 w 7300912"/>
              <a:gd name="connsiteY24" fmla="*/ 476250 h 3457575"/>
              <a:gd name="connsiteX25" fmla="*/ 4481512 w 7300912"/>
              <a:gd name="connsiteY25" fmla="*/ 690563 h 3457575"/>
              <a:gd name="connsiteX26" fmla="*/ 4676775 w 7300912"/>
              <a:gd name="connsiteY26" fmla="*/ 661988 h 3457575"/>
              <a:gd name="connsiteX27" fmla="*/ 4614862 w 7300912"/>
              <a:gd name="connsiteY27" fmla="*/ 828675 h 3457575"/>
              <a:gd name="connsiteX28" fmla="*/ 4505325 w 7300912"/>
              <a:gd name="connsiteY28" fmla="*/ 919163 h 3457575"/>
              <a:gd name="connsiteX29" fmla="*/ 4081462 w 7300912"/>
              <a:gd name="connsiteY29" fmla="*/ 876300 h 3457575"/>
              <a:gd name="connsiteX30" fmla="*/ 4186237 w 7300912"/>
              <a:gd name="connsiteY30" fmla="*/ 1195388 h 3457575"/>
              <a:gd name="connsiteX31" fmla="*/ 3343275 w 7300912"/>
              <a:gd name="connsiteY31" fmla="*/ 1647825 h 3457575"/>
              <a:gd name="connsiteX32" fmla="*/ 2871787 w 7300912"/>
              <a:gd name="connsiteY32" fmla="*/ 1747838 h 3457575"/>
              <a:gd name="connsiteX33" fmla="*/ 2790825 w 7300912"/>
              <a:gd name="connsiteY33" fmla="*/ 1895475 h 3457575"/>
              <a:gd name="connsiteX34" fmla="*/ 2643187 w 7300912"/>
              <a:gd name="connsiteY34" fmla="*/ 1890713 h 3457575"/>
              <a:gd name="connsiteX35" fmla="*/ 2628900 w 7300912"/>
              <a:gd name="connsiteY35" fmla="*/ 1943100 h 3457575"/>
              <a:gd name="connsiteX36" fmla="*/ 2281237 w 7300912"/>
              <a:gd name="connsiteY36" fmla="*/ 1924050 h 3457575"/>
              <a:gd name="connsiteX37" fmla="*/ 2190750 w 7300912"/>
              <a:gd name="connsiteY37" fmla="*/ 1871663 h 3457575"/>
              <a:gd name="connsiteX38" fmla="*/ 1495425 w 7300912"/>
              <a:gd name="connsiteY38" fmla="*/ 2286000 h 3457575"/>
              <a:gd name="connsiteX39" fmla="*/ 1062037 w 7300912"/>
              <a:gd name="connsiteY39" fmla="*/ 2428875 h 3457575"/>
              <a:gd name="connsiteX40" fmla="*/ 914400 w 7300912"/>
              <a:gd name="connsiteY40" fmla="*/ 2543175 h 3457575"/>
              <a:gd name="connsiteX41" fmla="*/ 638175 w 7300912"/>
              <a:gd name="connsiteY41" fmla="*/ 2581275 h 3457575"/>
              <a:gd name="connsiteX42" fmla="*/ 376237 w 7300912"/>
              <a:gd name="connsiteY42" fmla="*/ 2686050 h 3457575"/>
              <a:gd name="connsiteX43" fmla="*/ 100012 w 7300912"/>
              <a:gd name="connsiteY43" fmla="*/ 2933700 h 3457575"/>
              <a:gd name="connsiteX44" fmla="*/ 23812 w 7300912"/>
              <a:gd name="connsiteY44" fmla="*/ 3005138 h 3457575"/>
              <a:gd name="connsiteX45" fmla="*/ 0 w 7300912"/>
              <a:gd name="connsiteY45" fmla="*/ 3195638 h 3457575"/>
              <a:gd name="connsiteX46" fmla="*/ 47625 w 7300912"/>
              <a:gd name="connsiteY46" fmla="*/ 3457575 h 3457575"/>
              <a:gd name="connsiteX47" fmla="*/ 1047750 w 7300912"/>
              <a:gd name="connsiteY47" fmla="*/ 3448050 h 3457575"/>
              <a:gd name="connsiteX48" fmla="*/ 1671637 w 7300912"/>
              <a:gd name="connsiteY48" fmla="*/ 3148013 h 3457575"/>
              <a:gd name="connsiteX0" fmla="*/ 1671637 w 7300912"/>
              <a:gd name="connsiteY0" fmla="*/ 3148013 h 3457575"/>
              <a:gd name="connsiteX1" fmla="*/ 2286000 w 7300912"/>
              <a:gd name="connsiteY1" fmla="*/ 2976563 h 3457575"/>
              <a:gd name="connsiteX2" fmla="*/ 3052762 w 7300912"/>
              <a:gd name="connsiteY2" fmla="*/ 2595563 h 3457575"/>
              <a:gd name="connsiteX3" fmla="*/ 3548062 w 7300912"/>
              <a:gd name="connsiteY3" fmla="*/ 2214563 h 3457575"/>
              <a:gd name="connsiteX4" fmla="*/ 4543425 w 7300912"/>
              <a:gd name="connsiteY4" fmla="*/ 1728788 h 3457575"/>
              <a:gd name="connsiteX5" fmla="*/ 5405437 w 7300912"/>
              <a:gd name="connsiteY5" fmla="*/ 1466850 h 3457575"/>
              <a:gd name="connsiteX6" fmla="*/ 5734050 w 7300912"/>
              <a:gd name="connsiteY6" fmla="*/ 1438276 h 3457575"/>
              <a:gd name="connsiteX7" fmla="*/ 6424612 w 7300912"/>
              <a:gd name="connsiteY7" fmla="*/ 1157288 h 3457575"/>
              <a:gd name="connsiteX8" fmla="*/ 7077075 w 7300912"/>
              <a:gd name="connsiteY8" fmla="*/ 871538 h 3457575"/>
              <a:gd name="connsiteX9" fmla="*/ 7300912 w 7300912"/>
              <a:gd name="connsiteY9" fmla="*/ 671513 h 3457575"/>
              <a:gd name="connsiteX10" fmla="*/ 7177087 w 7300912"/>
              <a:gd name="connsiteY10" fmla="*/ 666750 h 3457575"/>
              <a:gd name="connsiteX11" fmla="*/ 7177087 w 7300912"/>
              <a:gd name="connsiteY11" fmla="*/ 595313 h 3457575"/>
              <a:gd name="connsiteX12" fmla="*/ 6629399 w 7300912"/>
              <a:gd name="connsiteY12" fmla="*/ 357186 h 3457575"/>
              <a:gd name="connsiteX13" fmla="*/ 6753225 w 7300912"/>
              <a:gd name="connsiteY13" fmla="*/ 300038 h 3457575"/>
              <a:gd name="connsiteX14" fmla="*/ 6443662 w 7300912"/>
              <a:gd name="connsiteY14" fmla="*/ 223838 h 3457575"/>
              <a:gd name="connsiteX15" fmla="*/ 6186487 w 7300912"/>
              <a:gd name="connsiteY15" fmla="*/ 352425 h 3457575"/>
              <a:gd name="connsiteX16" fmla="*/ 6048375 w 7300912"/>
              <a:gd name="connsiteY16" fmla="*/ 352425 h 3457575"/>
              <a:gd name="connsiteX17" fmla="*/ 5862637 w 7300912"/>
              <a:gd name="connsiteY17" fmla="*/ 471488 h 3457575"/>
              <a:gd name="connsiteX18" fmla="*/ 5610225 w 7300912"/>
              <a:gd name="connsiteY18" fmla="*/ 285750 h 3457575"/>
              <a:gd name="connsiteX19" fmla="*/ 5329237 w 7300912"/>
              <a:gd name="connsiteY19" fmla="*/ 209550 h 3457575"/>
              <a:gd name="connsiteX20" fmla="*/ 5529262 w 7300912"/>
              <a:gd name="connsiteY20" fmla="*/ 61913 h 3457575"/>
              <a:gd name="connsiteX21" fmla="*/ 4872037 w 7300912"/>
              <a:gd name="connsiteY21" fmla="*/ 0 h 3457575"/>
              <a:gd name="connsiteX22" fmla="*/ 4438650 w 7300912"/>
              <a:gd name="connsiteY22" fmla="*/ 280988 h 3457575"/>
              <a:gd name="connsiteX23" fmla="*/ 4833937 w 7300912"/>
              <a:gd name="connsiteY23" fmla="*/ 347664 h 3457575"/>
              <a:gd name="connsiteX24" fmla="*/ 4562475 w 7300912"/>
              <a:gd name="connsiteY24" fmla="*/ 476250 h 3457575"/>
              <a:gd name="connsiteX25" fmla="*/ 4481512 w 7300912"/>
              <a:gd name="connsiteY25" fmla="*/ 690563 h 3457575"/>
              <a:gd name="connsiteX26" fmla="*/ 4676775 w 7300912"/>
              <a:gd name="connsiteY26" fmla="*/ 661988 h 3457575"/>
              <a:gd name="connsiteX27" fmla="*/ 4614862 w 7300912"/>
              <a:gd name="connsiteY27" fmla="*/ 828675 h 3457575"/>
              <a:gd name="connsiteX28" fmla="*/ 4505325 w 7300912"/>
              <a:gd name="connsiteY28" fmla="*/ 919163 h 3457575"/>
              <a:gd name="connsiteX29" fmla="*/ 4081462 w 7300912"/>
              <a:gd name="connsiteY29" fmla="*/ 876300 h 3457575"/>
              <a:gd name="connsiteX30" fmla="*/ 4186237 w 7300912"/>
              <a:gd name="connsiteY30" fmla="*/ 1195388 h 3457575"/>
              <a:gd name="connsiteX31" fmla="*/ 3343275 w 7300912"/>
              <a:gd name="connsiteY31" fmla="*/ 1647825 h 3457575"/>
              <a:gd name="connsiteX32" fmla="*/ 2871787 w 7300912"/>
              <a:gd name="connsiteY32" fmla="*/ 1747838 h 3457575"/>
              <a:gd name="connsiteX33" fmla="*/ 2790825 w 7300912"/>
              <a:gd name="connsiteY33" fmla="*/ 1895475 h 3457575"/>
              <a:gd name="connsiteX34" fmla="*/ 2643187 w 7300912"/>
              <a:gd name="connsiteY34" fmla="*/ 1890713 h 3457575"/>
              <a:gd name="connsiteX35" fmla="*/ 2628900 w 7300912"/>
              <a:gd name="connsiteY35" fmla="*/ 1943100 h 3457575"/>
              <a:gd name="connsiteX36" fmla="*/ 2281237 w 7300912"/>
              <a:gd name="connsiteY36" fmla="*/ 1924050 h 3457575"/>
              <a:gd name="connsiteX37" fmla="*/ 2190750 w 7300912"/>
              <a:gd name="connsiteY37" fmla="*/ 1871663 h 3457575"/>
              <a:gd name="connsiteX38" fmla="*/ 1495425 w 7300912"/>
              <a:gd name="connsiteY38" fmla="*/ 2286000 h 3457575"/>
              <a:gd name="connsiteX39" fmla="*/ 1062037 w 7300912"/>
              <a:gd name="connsiteY39" fmla="*/ 2428875 h 3457575"/>
              <a:gd name="connsiteX40" fmla="*/ 914400 w 7300912"/>
              <a:gd name="connsiteY40" fmla="*/ 2543175 h 3457575"/>
              <a:gd name="connsiteX41" fmla="*/ 638175 w 7300912"/>
              <a:gd name="connsiteY41" fmla="*/ 2581275 h 3457575"/>
              <a:gd name="connsiteX42" fmla="*/ 376237 w 7300912"/>
              <a:gd name="connsiteY42" fmla="*/ 2686050 h 3457575"/>
              <a:gd name="connsiteX43" fmla="*/ 100012 w 7300912"/>
              <a:gd name="connsiteY43" fmla="*/ 2933700 h 3457575"/>
              <a:gd name="connsiteX44" fmla="*/ 23812 w 7300912"/>
              <a:gd name="connsiteY44" fmla="*/ 3005138 h 3457575"/>
              <a:gd name="connsiteX45" fmla="*/ 0 w 7300912"/>
              <a:gd name="connsiteY45" fmla="*/ 3195638 h 3457575"/>
              <a:gd name="connsiteX46" fmla="*/ 47625 w 7300912"/>
              <a:gd name="connsiteY46" fmla="*/ 3457575 h 3457575"/>
              <a:gd name="connsiteX47" fmla="*/ 1047750 w 7300912"/>
              <a:gd name="connsiteY47" fmla="*/ 3448050 h 3457575"/>
              <a:gd name="connsiteX48" fmla="*/ 1671637 w 7300912"/>
              <a:gd name="connsiteY48" fmla="*/ 3148013 h 3457575"/>
              <a:gd name="connsiteX0" fmla="*/ 1671637 w 7300912"/>
              <a:gd name="connsiteY0" fmla="*/ 3148013 h 3457575"/>
              <a:gd name="connsiteX1" fmla="*/ 2286000 w 7300912"/>
              <a:gd name="connsiteY1" fmla="*/ 2976563 h 3457575"/>
              <a:gd name="connsiteX2" fmla="*/ 3052762 w 7300912"/>
              <a:gd name="connsiteY2" fmla="*/ 2595563 h 3457575"/>
              <a:gd name="connsiteX3" fmla="*/ 3548062 w 7300912"/>
              <a:gd name="connsiteY3" fmla="*/ 2214563 h 3457575"/>
              <a:gd name="connsiteX4" fmla="*/ 4543425 w 7300912"/>
              <a:gd name="connsiteY4" fmla="*/ 1728788 h 3457575"/>
              <a:gd name="connsiteX5" fmla="*/ 5405437 w 7300912"/>
              <a:gd name="connsiteY5" fmla="*/ 1466850 h 3457575"/>
              <a:gd name="connsiteX6" fmla="*/ 5734050 w 7300912"/>
              <a:gd name="connsiteY6" fmla="*/ 1438276 h 3457575"/>
              <a:gd name="connsiteX7" fmla="*/ 6443662 w 7300912"/>
              <a:gd name="connsiteY7" fmla="*/ 1176338 h 3457575"/>
              <a:gd name="connsiteX8" fmla="*/ 7077075 w 7300912"/>
              <a:gd name="connsiteY8" fmla="*/ 871538 h 3457575"/>
              <a:gd name="connsiteX9" fmla="*/ 7300912 w 7300912"/>
              <a:gd name="connsiteY9" fmla="*/ 671513 h 3457575"/>
              <a:gd name="connsiteX10" fmla="*/ 7177087 w 7300912"/>
              <a:gd name="connsiteY10" fmla="*/ 666750 h 3457575"/>
              <a:gd name="connsiteX11" fmla="*/ 7177087 w 7300912"/>
              <a:gd name="connsiteY11" fmla="*/ 595313 h 3457575"/>
              <a:gd name="connsiteX12" fmla="*/ 6629399 w 7300912"/>
              <a:gd name="connsiteY12" fmla="*/ 357186 h 3457575"/>
              <a:gd name="connsiteX13" fmla="*/ 6753225 w 7300912"/>
              <a:gd name="connsiteY13" fmla="*/ 300038 h 3457575"/>
              <a:gd name="connsiteX14" fmla="*/ 6443662 w 7300912"/>
              <a:gd name="connsiteY14" fmla="*/ 223838 h 3457575"/>
              <a:gd name="connsiteX15" fmla="*/ 6186487 w 7300912"/>
              <a:gd name="connsiteY15" fmla="*/ 352425 h 3457575"/>
              <a:gd name="connsiteX16" fmla="*/ 6048375 w 7300912"/>
              <a:gd name="connsiteY16" fmla="*/ 352425 h 3457575"/>
              <a:gd name="connsiteX17" fmla="*/ 5862637 w 7300912"/>
              <a:gd name="connsiteY17" fmla="*/ 471488 h 3457575"/>
              <a:gd name="connsiteX18" fmla="*/ 5610225 w 7300912"/>
              <a:gd name="connsiteY18" fmla="*/ 285750 h 3457575"/>
              <a:gd name="connsiteX19" fmla="*/ 5329237 w 7300912"/>
              <a:gd name="connsiteY19" fmla="*/ 209550 h 3457575"/>
              <a:gd name="connsiteX20" fmla="*/ 5529262 w 7300912"/>
              <a:gd name="connsiteY20" fmla="*/ 61913 h 3457575"/>
              <a:gd name="connsiteX21" fmla="*/ 4872037 w 7300912"/>
              <a:gd name="connsiteY21" fmla="*/ 0 h 3457575"/>
              <a:gd name="connsiteX22" fmla="*/ 4438650 w 7300912"/>
              <a:gd name="connsiteY22" fmla="*/ 280988 h 3457575"/>
              <a:gd name="connsiteX23" fmla="*/ 4833937 w 7300912"/>
              <a:gd name="connsiteY23" fmla="*/ 347664 h 3457575"/>
              <a:gd name="connsiteX24" fmla="*/ 4562475 w 7300912"/>
              <a:gd name="connsiteY24" fmla="*/ 476250 h 3457575"/>
              <a:gd name="connsiteX25" fmla="*/ 4481512 w 7300912"/>
              <a:gd name="connsiteY25" fmla="*/ 690563 h 3457575"/>
              <a:gd name="connsiteX26" fmla="*/ 4676775 w 7300912"/>
              <a:gd name="connsiteY26" fmla="*/ 661988 h 3457575"/>
              <a:gd name="connsiteX27" fmla="*/ 4614862 w 7300912"/>
              <a:gd name="connsiteY27" fmla="*/ 828675 h 3457575"/>
              <a:gd name="connsiteX28" fmla="*/ 4505325 w 7300912"/>
              <a:gd name="connsiteY28" fmla="*/ 919163 h 3457575"/>
              <a:gd name="connsiteX29" fmla="*/ 4081462 w 7300912"/>
              <a:gd name="connsiteY29" fmla="*/ 876300 h 3457575"/>
              <a:gd name="connsiteX30" fmla="*/ 4186237 w 7300912"/>
              <a:gd name="connsiteY30" fmla="*/ 1195388 h 3457575"/>
              <a:gd name="connsiteX31" fmla="*/ 3343275 w 7300912"/>
              <a:gd name="connsiteY31" fmla="*/ 1647825 h 3457575"/>
              <a:gd name="connsiteX32" fmla="*/ 2871787 w 7300912"/>
              <a:gd name="connsiteY32" fmla="*/ 1747838 h 3457575"/>
              <a:gd name="connsiteX33" fmla="*/ 2790825 w 7300912"/>
              <a:gd name="connsiteY33" fmla="*/ 1895475 h 3457575"/>
              <a:gd name="connsiteX34" fmla="*/ 2643187 w 7300912"/>
              <a:gd name="connsiteY34" fmla="*/ 1890713 h 3457575"/>
              <a:gd name="connsiteX35" fmla="*/ 2628900 w 7300912"/>
              <a:gd name="connsiteY35" fmla="*/ 1943100 h 3457575"/>
              <a:gd name="connsiteX36" fmla="*/ 2281237 w 7300912"/>
              <a:gd name="connsiteY36" fmla="*/ 1924050 h 3457575"/>
              <a:gd name="connsiteX37" fmla="*/ 2190750 w 7300912"/>
              <a:gd name="connsiteY37" fmla="*/ 1871663 h 3457575"/>
              <a:gd name="connsiteX38" fmla="*/ 1495425 w 7300912"/>
              <a:gd name="connsiteY38" fmla="*/ 2286000 h 3457575"/>
              <a:gd name="connsiteX39" fmla="*/ 1062037 w 7300912"/>
              <a:gd name="connsiteY39" fmla="*/ 2428875 h 3457575"/>
              <a:gd name="connsiteX40" fmla="*/ 914400 w 7300912"/>
              <a:gd name="connsiteY40" fmla="*/ 2543175 h 3457575"/>
              <a:gd name="connsiteX41" fmla="*/ 638175 w 7300912"/>
              <a:gd name="connsiteY41" fmla="*/ 2581275 h 3457575"/>
              <a:gd name="connsiteX42" fmla="*/ 376237 w 7300912"/>
              <a:gd name="connsiteY42" fmla="*/ 2686050 h 3457575"/>
              <a:gd name="connsiteX43" fmla="*/ 100012 w 7300912"/>
              <a:gd name="connsiteY43" fmla="*/ 2933700 h 3457575"/>
              <a:gd name="connsiteX44" fmla="*/ 23812 w 7300912"/>
              <a:gd name="connsiteY44" fmla="*/ 3005138 h 3457575"/>
              <a:gd name="connsiteX45" fmla="*/ 0 w 7300912"/>
              <a:gd name="connsiteY45" fmla="*/ 3195638 h 3457575"/>
              <a:gd name="connsiteX46" fmla="*/ 47625 w 7300912"/>
              <a:gd name="connsiteY46" fmla="*/ 3457575 h 3457575"/>
              <a:gd name="connsiteX47" fmla="*/ 1047750 w 7300912"/>
              <a:gd name="connsiteY47" fmla="*/ 3448050 h 3457575"/>
              <a:gd name="connsiteX48" fmla="*/ 1671637 w 7300912"/>
              <a:gd name="connsiteY48" fmla="*/ 3148013 h 3457575"/>
              <a:gd name="connsiteX0" fmla="*/ 1671637 w 7300912"/>
              <a:gd name="connsiteY0" fmla="*/ 3148013 h 3457575"/>
              <a:gd name="connsiteX1" fmla="*/ 2286000 w 7300912"/>
              <a:gd name="connsiteY1" fmla="*/ 2976563 h 3457575"/>
              <a:gd name="connsiteX2" fmla="*/ 3052762 w 7300912"/>
              <a:gd name="connsiteY2" fmla="*/ 2595563 h 3457575"/>
              <a:gd name="connsiteX3" fmla="*/ 3548062 w 7300912"/>
              <a:gd name="connsiteY3" fmla="*/ 2214563 h 3457575"/>
              <a:gd name="connsiteX4" fmla="*/ 4543425 w 7300912"/>
              <a:gd name="connsiteY4" fmla="*/ 1728788 h 3457575"/>
              <a:gd name="connsiteX5" fmla="*/ 5405437 w 7300912"/>
              <a:gd name="connsiteY5" fmla="*/ 1466850 h 3457575"/>
              <a:gd name="connsiteX6" fmla="*/ 5734050 w 7300912"/>
              <a:gd name="connsiteY6" fmla="*/ 1438276 h 3457575"/>
              <a:gd name="connsiteX7" fmla="*/ 6443662 w 7300912"/>
              <a:gd name="connsiteY7" fmla="*/ 1176338 h 3457575"/>
              <a:gd name="connsiteX8" fmla="*/ 7100888 w 7300912"/>
              <a:gd name="connsiteY8" fmla="*/ 895351 h 3457575"/>
              <a:gd name="connsiteX9" fmla="*/ 7300912 w 7300912"/>
              <a:gd name="connsiteY9" fmla="*/ 671513 h 3457575"/>
              <a:gd name="connsiteX10" fmla="*/ 7177087 w 7300912"/>
              <a:gd name="connsiteY10" fmla="*/ 666750 h 3457575"/>
              <a:gd name="connsiteX11" fmla="*/ 7177087 w 7300912"/>
              <a:gd name="connsiteY11" fmla="*/ 595313 h 3457575"/>
              <a:gd name="connsiteX12" fmla="*/ 6629399 w 7300912"/>
              <a:gd name="connsiteY12" fmla="*/ 357186 h 3457575"/>
              <a:gd name="connsiteX13" fmla="*/ 6753225 w 7300912"/>
              <a:gd name="connsiteY13" fmla="*/ 300038 h 3457575"/>
              <a:gd name="connsiteX14" fmla="*/ 6443662 w 7300912"/>
              <a:gd name="connsiteY14" fmla="*/ 223838 h 3457575"/>
              <a:gd name="connsiteX15" fmla="*/ 6186487 w 7300912"/>
              <a:gd name="connsiteY15" fmla="*/ 352425 h 3457575"/>
              <a:gd name="connsiteX16" fmla="*/ 6048375 w 7300912"/>
              <a:gd name="connsiteY16" fmla="*/ 352425 h 3457575"/>
              <a:gd name="connsiteX17" fmla="*/ 5862637 w 7300912"/>
              <a:gd name="connsiteY17" fmla="*/ 471488 h 3457575"/>
              <a:gd name="connsiteX18" fmla="*/ 5610225 w 7300912"/>
              <a:gd name="connsiteY18" fmla="*/ 285750 h 3457575"/>
              <a:gd name="connsiteX19" fmla="*/ 5329237 w 7300912"/>
              <a:gd name="connsiteY19" fmla="*/ 209550 h 3457575"/>
              <a:gd name="connsiteX20" fmla="*/ 5529262 w 7300912"/>
              <a:gd name="connsiteY20" fmla="*/ 61913 h 3457575"/>
              <a:gd name="connsiteX21" fmla="*/ 4872037 w 7300912"/>
              <a:gd name="connsiteY21" fmla="*/ 0 h 3457575"/>
              <a:gd name="connsiteX22" fmla="*/ 4438650 w 7300912"/>
              <a:gd name="connsiteY22" fmla="*/ 280988 h 3457575"/>
              <a:gd name="connsiteX23" fmla="*/ 4833937 w 7300912"/>
              <a:gd name="connsiteY23" fmla="*/ 347664 h 3457575"/>
              <a:gd name="connsiteX24" fmla="*/ 4562475 w 7300912"/>
              <a:gd name="connsiteY24" fmla="*/ 476250 h 3457575"/>
              <a:gd name="connsiteX25" fmla="*/ 4481512 w 7300912"/>
              <a:gd name="connsiteY25" fmla="*/ 690563 h 3457575"/>
              <a:gd name="connsiteX26" fmla="*/ 4676775 w 7300912"/>
              <a:gd name="connsiteY26" fmla="*/ 661988 h 3457575"/>
              <a:gd name="connsiteX27" fmla="*/ 4614862 w 7300912"/>
              <a:gd name="connsiteY27" fmla="*/ 828675 h 3457575"/>
              <a:gd name="connsiteX28" fmla="*/ 4505325 w 7300912"/>
              <a:gd name="connsiteY28" fmla="*/ 919163 h 3457575"/>
              <a:gd name="connsiteX29" fmla="*/ 4081462 w 7300912"/>
              <a:gd name="connsiteY29" fmla="*/ 876300 h 3457575"/>
              <a:gd name="connsiteX30" fmla="*/ 4186237 w 7300912"/>
              <a:gd name="connsiteY30" fmla="*/ 1195388 h 3457575"/>
              <a:gd name="connsiteX31" fmla="*/ 3343275 w 7300912"/>
              <a:gd name="connsiteY31" fmla="*/ 1647825 h 3457575"/>
              <a:gd name="connsiteX32" fmla="*/ 2871787 w 7300912"/>
              <a:gd name="connsiteY32" fmla="*/ 1747838 h 3457575"/>
              <a:gd name="connsiteX33" fmla="*/ 2790825 w 7300912"/>
              <a:gd name="connsiteY33" fmla="*/ 1895475 h 3457575"/>
              <a:gd name="connsiteX34" fmla="*/ 2643187 w 7300912"/>
              <a:gd name="connsiteY34" fmla="*/ 1890713 h 3457575"/>
              <a:gd name="connsiteX35" fmla="*/ 2628900 w 7300912"/>
              <a:gd name="connsiteY35" fmla="*/ 1943100 h 3457575"/>
              <a:gd name="connsiteX36" fmla="*/ 2281237 w 7300912"/>
              <a:gd name="connsiteY36" fmla="*/ 1924050 h 3457575"/>
              <a:gd name="connsiteX37" fmla="*/ 2190750 w 7300912"/>
              <a:gd name="connsiteY37" fmla="*/ 1871663 h 3457575"/>
              <a:gd name="connsiteX38" fmla="*/ 1495425 w 7300912"/>
              <a:gd name="connsiteY38" fmla="*/ 2286000 h 3457575"/>
              <a:gd name="connsiteX39" fmla="*/ 1062037 w 7300912"/>
              <a:gd name="connsiteY39" fmla="*/ 2428875 h 3457575"/>
              <a:gd name="connsiteX40" fmla="*/ 914400 w 7300912"/>
              <a:gd name="connsiteY40" fmla="*/ 2543175 h 3457575"/>
              <a:gd name="connsiteX41" fmla="*/ 638175 w 7300912"/>
              <a:gd name="connsiteY41" fmla="*/ 2581275 h 3457575"/>
              <a:gd name="connsiteX42" fmla="*/ 376237 w 7300912"/>
              <a:gd name="connsiteY42" fmla="*/ 2686050 h 3457575"/>
              <a:gd name="connsiteX43" fmla="*/ 100012 w 7300912"/>
              <a:gd name="connsiteY43" fmla="*/ 2933700 h 3457575"/>
              <a:gd name="connsiteX44" fmla="*/ 23812 w 7300912"/>
              <a:gd name="connsiteY44" fmla="*/ 3005138 h 3457575"/>
              <a:gd name="connsiteX45" fmla="*/ 0 w 7300912"/>
              <a:gd name="connsiteY45" fmla="*/ 3195638 h 3457575"/>
              <a:gd name="connsiteX46" fmla="*/ 47625 w 7300912"/>
              <a:gd name="connsiteY46" fmla="*/ 3457575 h 3457575"/>
              <a:gd name="connsiteX47" fmla="*/ 1047750 w 7300912"/>
              <a:gd name="connsiteY47" fmla="*/ 3448050 h 3457575"/>
              <a:gd name="connsiteX48" fmla="*/ 1671637 w 7300912"/>
              <a:gd name="connsiteY48" fmla="*/ 3148013 h 3457575"/>
              <a:gd name="connsiteX0" fmla="*/ 1671637 w 7300912"/>
              <a:gd name="connsiteY0" fmla="*/ 3148013 h 3457575"/>
              <a:gd name="connsiteX1" fmla="*/ 2286000 w 7300912"/>
              <a:gd name="connsiteY1" fmla="*/ 2976563 h 3457575"/>
              <a:gd name="connsiteX2" fmla="*/ 3052762 w 7300912"/>
              <a:gd name="connsiteY2" fmla="*/ 2595563 h 3457575"/>
              <a:gd name="connsiteX3" fmla="*/ 3548062 w 7300912"/>
              <a:gd name="connsiteY3" fmla="*/ 2214563 h 3457575"/>
              <a:gd name="connsiteX4" fmla="*/ 4543425 w 7300912"/>
              <a:gd name="connsiteY4" fmla="*/ 1728788 h 3457575"/>
              <a:gd name="connsiteX5" fmla="*/ 5405437 w 7300912"/>
              <a:gd name="connsiteY5" fmla="*/ 1466850 h 3457575"/>
              <a:gd name="connsiteX6" fmla="*/ 5734050 w 7300912"/>
              <a:gd name="connsiteY6" fmla="*/ 1438276 h 3457575"/>
              <a:gd name="connsiteX7" fmla="*/ 6443662 w 7300912"/>
              <a:gd name="connsiteY7" fmla="*/ 1176338 h 3457575"/>
              <a:gd name="connsiteX8" fmla="*/ 7100888 w 7300912"/>
              <a:gd name="connsiteY8" fmla="*/ 895351 h 3457575"/>
              <a:gd name="connsiteX9" fmla="*/ 7300912 w 7300912"/>
              <a:gd name="connsiteY9" fmla="*/ 671513 h 3457575"/>
              <a:gd name="connsiteX10" fmla="*/ 7177087 w 7300912"/>
              <a:gd name="connsiteY10" fmla="*/ 666750 h 3457575"/>
              <a:gd name="connsiteX11" fmla="*/ 7177087 w 7300912"/>
              <a:gd name="connsiteY11" fmla="*/ 595313 h 3457575"/>
              <a:gd name="connsiteX12" fmla="*/ 6629399 w 7300912"/>
              <a:gd name="connsiteY12" fmla="*/ 357186 h 3457575"/>
              <a:gd name="connsiteX13" fmla="*/ 6753225 w 7300912"/>
              <a:gd name="connsiteY13" fmla="*/ 300038 h 3457575"/>
              <a:gd name="connsiteX14" fmla="*/ 6443662 w 7300912"/>
              <a:gd name="connsiteY14" fmla="*/ 223838 h 3457575"/>
              <a:gd name="connsiteX15" fmla="*/ 6186487 w 7300912"/>
              <a:gd name="connsiteY15" fmla="*/ 352425 h 3457575"/>
              <a:gd name="connsiteX16" fmla="*/ 6048375 w 7300912"/>
              <a:gd name="connsiteY16" fmla="*/ 352425 h 3457575"/>
              <a:gd name="connsiteX17" fmla="*/ 5862637 w 7300912"/>
              <a:gd name="connsiteY17" fmla="*/ 471488 h 3457575"/>
              <a:gd name="connsiteX18" fmla="*/ 5610225 w 7300912"/>
              <a:gd name="connsiteY18" fmla="*/ 285750 h 3457575"/>
              <a:gd name="connsiteX19" fmla="*/ 5329237 w 7300912"/>
              <a:gd name="connsiteY19" fmla="*/ 209550 h 3457575"/>
              <a:gd name="connsiteX20" fmla="*/ 5529262 w 7300912"/>
              <a:gd name="connsiteY20" fmla="*/ 61913 h 3457575"/>
              <a:gd name="connsiteX21" fmla="*/ 4872037 w 7300912"/>
              <a:gd name="connsiteY21" fmla="*/ 0 h 3457575"/>
              <a:gd name="connsiteX22" fmla="*/ 4438650 w 7300912"/>
              <a:gd name="connsiteY22" fmla="*/ 280988 h 3457575"/>
              <a:gd name="connsiteX23" fmla="*/ 4833937 w 7300912"/>
              <a:gd name="connsiteY23" fmla="*/ 347664 h 3457575"/>
              <a:gd name="connsiteX24" fmla="*/ 4562475 w 7300912"/>
              <a:gd name="connsiteY24" fmla="*/ 476250 h 3457575"/>
              <a:gd name="connsiteX25" fmla="*/ 4481512 w 7300912"/>
              <a:gd name="connsiteY25" fmla="*/ 690563 h 3457575"/>
              <a:gd name="connsiteX26" fmla="*/ 4676775 w 7300912"/>
              <a:gd name="connsiteY26" fmla="*/ 661988 h 3457575"/>
              <a:gd name="connsiteX27" fmla="*/ 4614862 w 7300912"/>
              <a:gd name="connsiteY27" fmla="*/ 828675 h 3457575"/>
              <a:gd name="connsiteX28" fmla="*/ 4505325 w 7300912"/>
              <a:gd name="connsiteY28" fmla="*/ 919163 h 3457575"/>
              <a:gd name="connsiteX29" fmla="*/ 4081462 w 7300912"/>
              <a:gd name="connsiteY29" fmla="*/ 876300 h 3457575"/>
              <a:gd name="connsiteX30" fmla="*/ 4186237 w 7300912"/>
              <a:gd name="connsiteY30" fmla="*/ 1195388 h 3457575"/>
              <a:gd name="connsiteX31" fmla="*/ 3343275 w 7300912"/>
              <a:gd name="connsiteY31" fmla="*/ 1647825 h 3457575"/>
              <a:gd name="connsiteX32" fmla="*/ 2871787 w 7300912"/>
              <a:gd name="connsiteY32" fmla="*/ 1747838 h 3457575"/>
              <a:gd name="connsiteX33" fmla="*/ 2790825 w 7300912"/>
              <a:gd name="connsiteY33" fmla="*/ 1895475 h 3457575"/>
              <a:gd name="connsiteX34" fmla="*/ 2643187 w 7300912"/>
              <a:gd name="connsiteY34" fmla="*/ 1890713 h 3457575"/>
              <a:gd name="connsiteX35" fmla="*/ 2628900 w 7300912"/>
              <a:gd name="connsiteY35" fmla="*/ 1943100 h 3457575"/>
              <a:gd name="connsiteX36" fmla="*/ 2281237 w 7300912"/>
              <a:gd name="connsiteY36" fmla="*/ 1924050 h 3457575"/>
              <a:gd name="connsiteX37" fmla="*/ 2190750 w 7300912"/>
              <a:gd name="connsiteY37" fmla="*/ 1871663 h 3457575"/>
              <a:gd name="connsiteX38" fmla="*/ 1495425 w 7300912"/>
              <a:gd name="connsiteY38" fmla="*/ 2286000 h 3457575"/>
              <a:gd name="connsiteX39" fmla="*/ 1062037 w 7300912"/>
              <a:gd name="connsiteY39" fmla="*/ 2428875 h 3457575"/>
              <a:gd name="connsiteX40" fmla="*/ 914400 w 7300912"/>
              <a:gd name="connsiteY40" fmla="*/ 2543175 h 3457575"/>
              <a:gd name="connsiteX41" fmla="*/ 638175 w 7300912"/>
              <a:gd name="connsiteY41" fmla="*/ 2581275 h 3457575"/>
              <a:gd name="connsiteX42" fmla="*/ 376237 w 7300912"/>
              <a:gd name="connsiteY42" fmla="*/ 2686050 h 3457575"/>
              <a:gd name="connsiteX43" fmla="*/ 100012 w 7300912"/>
              <a:gd name="connsiteY43" fmla="*/ 2933700 h 3457575"/>
              <a:gd name="connsiteX44" fmla="*/ 23812 w 7300912"/>
              <a:gd name="connsiteY44" fmla="*/ 3005138 h 3457575"/>
              <a:gd name="connsiteX45" fmla="*/ 0 w 7300912"/>
              <a:gd name="connsiteY45" fmla="*/ 3195638 h 3457575"/>
              <a:gd name="connsiteX46" fmla="*/ 47625 w 7300912"/>
              <a:gd name="connsiteY46" fmla="*/ 3457575 h 3457575"/>
              <a:gd name="connsiteX47" fmla="*/ 1047750 w 7300912"/>
              <a:gd name="connsiteY47" fmla="*/ 3448050 h 3457575"/>
              <a:gd name="connsiteX48" fmla="*/ 1671637 w 7300912"/>
              <a:gd name="connsiteY48" fmla="*/ 3148013 h 3457575"/>
              <a:gd name="connsiteX0" fmla="*/ 1671637 w 7300912"/>
              <a:gd name="connsiteY0" fmla="*/ 3148013 h 3457575"/>
              <a:gd name="connsiteX1" fmla="*/ 2286000 w 7300912"/>
              <a:gd name="connsiteY1" fmla="*/ 2976563 h 3457575"/>
              <a:gd name="connsiteX2" fmla="*/ 3052762 w 7300912"/>
              <a:gd name="connsiteY2" fmla="*/ 2595563 h 3457575"/>
              <a:gd name="connsiteX3" fmla="*/ 3548062 w 7300912"/>
              <a:gd name="connsiteY3" fmla="*/ 2214563 h 3457575"/>
              <a:gd name="connsiteX4" fmla="*/ 4543425 w 7300912"/>
              <a:gd name="connsiteY4" fmla="*/ 1728788 h 3457575"/>
              <a:gd name="connsiteX5" fmla="*/ 5405437 w 7300912"/>
              <a:gd name="connsiteY5" fmla="*/ 1466850 h 3457575"/>
              <a:gd name="connsiteX6" fmla="*/ 5734050 w 7300912"/>
              <a:gd name="connsiteY6" fmla="*/ 1438276 h 3457575"/>
              <a:gd name="connsiteX7" fmla="*/ 6443662 w 7300912"/>
              <a:gd name="connsiteY7" fmla="*/ 1176338 h 3457575"/>
              <a:gd name="connsiteX8" fmla="*/ 7100888 w 7300912"/>
              <a:gd name="connsiteY8" fmla="*/ 895351 h 3457575"/>
              <a:gd name="connsiteX9" fmla="*/ 7300912 w 7300912"/>
              <a:gd name="connsiteY9" fmla="*/ 671513 h 3457575"/>
              <a:gd name="connsiteX10" fmla="*/ 7177087 w 7300912"/>
              <a:gd name="connsiteY10" fmla="*/ 666750 h 3457575"/>
              <a:gd name="connsiteX11" fmla="*/ 7177087 w 7300912"/>
              <a:gd name="connsiteY11" fmla="*/ 595313 h 3457575"/>
              <a:gd name="connsiteX12" fmla="*/ 6629399 w 7300912"/>
              <a:gd name="connsiteY12" fmla="*/ 357186 h 3457575"/>
              <a:gd name="connsiteX13" fmla="*/ 6753225 w 7300912"/>
              <a:gd name="connsiteY13" fmla="*/ 300038 h 3457575"/>
              <a:gd name="connsiteX14" fmla="*/ 6443662 w 7300912"/>
              <a:gd name="connsiteY14" fmla="*/ 223838 h 3457575"/>
              <a:gd name="connsiteX15" fmla="*/ 6162674 w 7300912"/>
              <a:gd name="connsiteY15" fmla="*/ 323850 h 3457575"/>
              <a:gd name="connsiteX16" fmla="*/ 6048375 w 7300912"/>
              <a:gd name="connsiteY16" fmla="*/ 352425 h 3457575"/>
              <a:gd name="connsiteX17" fmla="*/ 5862637 w 7300912"/>
              <a:gd name="connsiteY17" fmla="*/ 471488 h 3457575"/>
              <a:gd name="connsiteX18" fmla="*/ 5610225 w 7300912"/>
              <a:gd name="connsiteY18" fmla="*/ 285750 h 3457575"/>
              <a:gd name="connsiteX19" fmla="*/ 5329237 w 7300912"/>
              <a:gd name="connsiteY19" fmla="*/ 209550 h 3457575"/>
              <a:gd name="connsiteX20" fmla="*/ 5529262 w 7300912"/>
              <a:gd name="connsiteY20" fmla="*/ 61913 h 3457575"/>
              <a:gd name="connsiteX21" fmla="*/ 4872037 w 7300912"/>
              <a:gd name="connsiteY21" fmla="*/ 0 h 3457575"/>
              <a:gd name="connsiteX22" fmla="*/ 4438650 w 7300912"/>
              <a:gd name="connsiteY22" fmla="*/ 280988 h 3457575"/>
              <a:gd name="connsiteX23" fmla="*/ 4833937 w 7300912"/>
              <a:gd name="connsiteY23" fmla="*/ 347664 h 3457575"/>
              <a:gd name="connsiteX24" fmla="*/ 4562475 w 7300912"/>
              <a:gd name="connsiteY24" fmla="*/ 476250 h 3457575"/>
              <a:gd name="connsiteX25" fmla="*/ 4481512 w 7300912"/>
              <a:gd name="connsiteY25" fmla="*/ 690563 h 3457575"/>
              <a:gd name="connsiteX26" fmla="*/ 4676775 w 7300912"/>
              <a:gd name="connsiteY26" fmla="*/ 661988 h 3457575"/>
              <a:gd name="connsiteX27" fmla="*/ 4614862 w 7300912"/>
              <a:gd name="connsiteY27" fmla="*/ 828675 h 3457575"/>
              <a:gd name="connsiteX28" fmla="*/ 4505325 w 7300912"/>
              <a:gd name="connsiteY28" fmla="*/ 919163 h 3457575"/>
              <a:gd name="connsiteX29" fmla="*/ 4081462 w 7300912"/>
              <a:gd name="connsiteY29" fmla="*/ 876300 h 3457575"/>
              <a:gd name="connsiteX30" fmla="*/ 4186237 w 7300912"/>
              <a:gd name="connsiteY30" fmla="*/ 1195388 h 3457575"/>
              <a:gd name="connsiteX31" fmla="*/ 3343275 w 7300912"/>
              <a:gd name="connsiteY31" fmla="*/ 1647825 h 3457575"/>
              <a:gd name="connsiteX32" fmla="*/ 2871787 w 7300912"/>
              <a:gd name="connsiteY32" fmla="*/ 1747838 h 3457575"/>
              <a:gd name="connsiteX33" fmla="*/ 2790825 w 7300912"/>
              <a:gd name="connsiteY33" fmla="*/ 1895475 h 3457575"/>
              <a:gd name="connsiteX34" fmla="*/ 2643187 w 7300912"/>
              <a:gd name="connsiteY34" fmla="*/ 1890713 h 3457575"/>
              <a:gd name="connsiteX35" fmla="*/ 2628900 w 7300912"/>
              <a:gd name="connsiteY35" fmla="*/ 1943100 h 3457575"/>
              <a:gd name="connsiteX36" fmla="*/ 2281237 w 7300912"/>
              <a:gd name="connsiteY36" fmla="*/ 1924050 h 3457575"/>
              <a:gd name="connsiteX37" fmla="*/ 2190750 w 7300912"/>
              <a:gd name="connsiteY37" fmla="*/ 1871663 h 3457575"/>
              <a:gd name="connsiteX38" fmla="*/ 1495425 w 7300912"/>
              <a:gd name="connsiteY38" fmla="*/ 2286000 h 3457575"/>
              <a:gd name="connsiteX39" fmla="*/ 1062037 w 7300912"/>
              <a:gd name="connsiteY39" fmla="*/ 2428875 h 3457575"/>
              <a:gd name="connsiteX40" fmla="*/ 914400 w 7300912"/>
              <a:gd name="connsiteY40" fmla="*/ 2543175 h 3457575"/>
              <a:gd name="connsiteX41" fmla="*/ 638175 w 7300912"/>
              <a:gd name="connsiteY41" fmla="*/ 2581275 h 3457575"/>
              <a:gd name="connsiteX42" fmla="*/ 376237 w 7300912"/>
              <a:gd name="connsiteY42" fmla="*/ 2686050 h 3457575"/>
              <a:gd name="connsiteX43" fmla="*/ 100012 w 7300912"/>
              <a:gd name="connsiteY43" fmla="*/ 2933700 h 3457575"/>
              <a:gd name="connsiteX44" fmla="*/ 23812 w 7300912"/>
              <a:gd name="connsiteY44" fmla="*/ 3005138 h 3457575"/>
              <a:gd name="connsiteX45" fmla="*/ 0 w 7300912"/>
              <a:gd name="connsiteY45" fmla="*/ 3195638 h 3457575"/>
              <a:gd name="connsiteX46" fmla="*/ 47625 w 7300912"/>
              <a:gd name="connsiteY46" fmla="*/ 3457575 h 3457575"/>
              <a:gd name="connsiteX47" fmla="*/ 1047750 w 7300912"/>
              <a:gd name="connsiteY47" fmla="*/ 3448050 h 3457575"/>
              <a:gd name="connsiteX48" fmla="*/ 1671637 w 7300912"/>
              <a:gd name="connsiteY48" fmla="*/ 3148013 h 3457575"/>
              <a:gd name="connsiteX0" fmla="*/ 1671637 w 7300912"/>
              <a:gd name="connsiteY0" fmla="*/ 3148013 h 3457575"/>
              <a:gd name="connsiteX1" fmla="*/ 2286000 w 7300912"/>
              <a:gd name="connsiteY1" fmla="*/ 2976563 h 3457575"/>
              <a:gd name="connsiteX2" fmla="*/ 3052762 w 7300912"/>
              <a:gd name="connsiteY2" fmla="*/ 2595563 h 3457575"/>
              <a:gd name="connsiteX3" fmla="*/ 3548062 w 7300912"/>
              <a:gd name="connsiteY3" fmla="*/ 2214563 h 3457575"/>
              <a:gd name="connsiteX4" fmla="*/ 4543425 w 7300912"/>
              <a:gd name="connsiteY4" fmla="*/ 1728788 h 3457575"/>
              <a:gd name="connsiteX5" fmla="*/ 5405437 w 7300912"/>
              <a:gd name="connsiteY5" fmla="*/ 1466850 h 3457575"/>
              <a:gd name="connsiteX6" fmla="*/ 5734050 w 7300912"/>
              <a:gd name="connsiteY6" fmla="*/ 1438276 h 3457575"/>
              <a:gd name="connsiteX7" fmla="*/ 6443662 w 7300912"/>
              <a:gd name="connsiteY7" fmla="*/ 1176338 h 3457575"/>
              <a:gd name="connsiteX8" fmla="*/ 7100888 w 7300912"/>
              <a:gd name="connsiteY8" fmla="*/ 895351 h 3457575"/>
              <a:gd name="connsiteX9" fmla="*/ 7300912 w 7300912"/>
              <a:gd name="connsiteY9" fmla="*/ 671513 h 3457575"/>
              <a:gd name="connsiteX10" fmla="*/ 7177087 w 7300912"/>
              <a:gd name="connsiteY10" fmla="*/ 666750 h 3457575"/>
              <a:gd name="connsiteX11" fmla="*/ 7177087 w 7300912"/>
              <a:gd name="connsiteY11" fmla="*/ 595313 h 3457575"/>
              <a:gd name="connsiteX12" fmla="*/ 6629399 w 7300912"/>
              <a:gd name="connsiteY12" fmla="*/ 357186 h 3457575"/>
              <a:gd name="connsiteX13" fmla="*/ 6753225 w 7300912"/>
              <a:gd name="connsiteY13" fmla="*/ 300038 h 3457575"/>
              <a:gd name="connsiteX14" fmla="*/ 6443662 w 7300912"/>
              <a:gd name="connsiteY14" fmla="*/ 223838 h 3457575"/>
              <a:gd name="connsiteX15" fmla="*/ 6181724 w 7300912"/>
              <a:gd name="connsiteY15" fmla="*/ 357188 h 3457575"/>
              <a:gd name="connsiteX16" fmla="*/ 6048375 w 7300912"/>
              <a:gd name="connsiteY16" fmla="*/ 352425 h 3457575"/>
              <a:gd name="connsiteX17" fmla="*/ 5862637 w 7300912"/>
              <a:gd name="connsiteY17" fmla="*/ 471488 h 3457575"/>
              <a:gd name="connsiteX18" fmla="*/ 5610225 w 7300912"/>
              <a:gd name="connsiteY18" fmla="*/ 285750 h 3457575"/>
              <a:gd name="connsiteX19" fmla="*/ 5329237 w 7300912"/>
              <a:gd name="connsiteY19" fmla="*/ 209550 h 3457575"/>
              <a:gd name="connsiteX20" fmla="*/ 5529262 w 7300912"/>
              <a:gd name="connsiteY20" fmla="*/ 61913 h 3457575"/>
              <a:gd name="connsiteX21" fmla="*/ 4872037 w 7300912"/>
              <a:gd name="connsiteY21" fmla="*/ 0 h 3457575"/>
              <a:gd name="connsiteX22" fmla="*/ 4438650 w 7300912"/>
              <a:gd name="connsiteY22" fmla="*/ 280988 h 3457575"/>
              <a:gd name="connsiteX23" fmla="*/ 4833937 w 7300912"/>
              <a:gd name="connsiteY23" fmla="*/ 347664 h 3457575"/>
              <a:gd name="connsiteX24" fmla="*/ 4562475 w 7300912"/>
              <a:gd name="connsiteY24" fmla="*/ 476250 h 3457575"/>
              <a:gd name="connsiteX25" fmla="*/ 4481512 w 7300912"/>
              <a:gd name="connsiteY25" fmla="*/ 690563 h 3457575"/>
              <a:gd name="connsiteX26" fmla="*/ 4676775 w 7300912"/>
              <a:gd name="connsiteY26" fmla="*/ 661988 h 3457575"/>
              <a:gd name="connsiteX27" fmla="*/ 4614862 w 7300912"/>
              <a:gd name="connsiteY27" fmla="*/ 828675 h 3457575"/>
              <a:gd name="connsiteX28" fmla="*/ 4505325 w 7300912"/>
              <a:gd name="connsiteY28" fmla="*/ 919163 h 3457575"/>
              <a:gd name="connsiteX29" fmla="*/ 4081462 w 7300912"/>
              <a:gd name="connsiteY29" fmla="*/ 876300 h 3457575"/>
              <a:gd name="connsiteX30" fmla="*/ 4186237 w 7300912"/>
              <a:gd name="connsiteY30" fmla="*/ 1195388 h 3457575"/>
              <a:gd name="connsiteX31" fmla="*/ 3343275 w 7300912"/>
              <a:gd name="connsiteY31" fmla="*/ 1647825 h 3457575"/>
              <a:gd name="connsiteX32" fmla="*/ 2871787 w 7300912"/>
              <a:gd name="connsiteY32" fmla="*/ 1747838 h 3457575"/>
              <a:gd name="connsiteX33" fmla="*/ 2790825 w 7300912"/>
              <a:gd name="connsiteY33" fmla="*/ 1895475 h 3457575"/>
              <a:gd name="connsiteX34" fmla="*/ 2643187 w 7300912"/>
              <a:gd name="connsiteY34" fmla="*/ 1890713 h 3457575"/>
              <a:gd name="connsiteX35" fmla="*/ 2628900 w 7300912"/>
              <a:gd name="connsiteY35" fmla="*/ 1943100 h 3457575"/>
              <a:gd name="connsiteX36" fmla="*/ 2281237 w 7300912"/>
              <a:gd name="connsiteY36" fmla="*/ 1924050 h 3457575"/>
              <a:gd name="connsiteX37" fmla="*/ 2190750 w 7300912"/>
              <a:gd name="connsiteY37" fmla="*/ 1871663 h 3457575"/>
              <a:gd name="connsiteX38" fmla="*/ 1495425 w 7300912"/>
              <a:gd name="connsiteY38" fmla="*/ 2286000 h 3457575"/>
              <a:gd name="connsiteX39" fmla="*/ 1062037 w 7300912"/>
              <a:gd name="connsiteY39" fmla="*/ 2428875 h 3457575"/>
              <a:gd name="connsiteX40" fmla="*/ 914400 w 7300912"/>
              <a:gd name="connsiteY40" fmla="*/ 2543175 h 3457575"/>
              <a:gd name="connsiteX41" fmla="*/ 638175 w 7300912"/>
              <a:gd name="connsiteY41" fmla="*/ 2581275 h 3457575"/>
              <a:gd name="connsiteX42" fmla="*/ 376237 w 7300912"/>
              <a:gd name="connsiteY42" fmla="*/ 2686050 h 3457575"/>
              <a:gd name="connsiteX43" fmla="*/ 100012 w 7300912"/>
              <a:gd name="connsiteY43" fmla="*/ 2933700 h 3457575"/>
              <a:gd name="connsiteX44" fmla="*/ 23812 w 7300912"/>
              <a:gd name="connsiteY44" fmla="*/ 3005138 h 3457575"/>
              <a:gd name="connsiteX45" fmla="*/ 0 w 7300912"/>
              <a:gd name="connsiteY45" fmla="*/ 3195638 h 3457575"/>
              <a:gd name="connsiteX46" fmla="*/ 47625 w 7300912"/>
              <a:gd name="connsiteY46" fmla="*/ 3457575 h 3457575"/>
              <a:gd name="connsiteX47" fmla="*/ 1047750 w 7300912"/>
              <a:gd name="connsiteY47" fmla="*/ 3448050 h 3457575"/>
              <a:gd name="connsiteX48" fmla="*/ 1671637 w 7300912"/>
              <a:gd name="connsiteY48" fmla="*/ 3148013 h 3457575"/>
              <a:gd name="connsiteX0" fmla="*/ 1671637 w 7300912"/>
              <a:gd name="connsiteY0" fmla="*/ 3148013 h 3457575"/>
              <a:gd name="connsiteX1" fmla="*/ 2286000 w 7300912"/>
              <a:gd name="connsiteY1" fmla="*/ 2976563 h 3457575"/>
              <a:gd name="connsiteX2" fmla="*/ 3052762 w 7300912"/>
              <a:gd name="connsiteY2" fmla="*/ 2595563 h 3457575"/>
              <a:gd name="connsiteX3" fmla="*/ 3548062 w 7300912"/>
              <a:gd name="connsiteY3" fmla="*/ 2214563 h 3457575"/>
              <a:gd name="connsiteX4" fmla="*/ 4543425 w 7300912"/>
              <a:gd name="connsiteY4" fmla="*/ 1728788 h 3457575"/>
              <a:gd name="connsiteX5" fmla="*/ 5405437 w 7300912"/>
              <a:gd name="connsiteY5" fmla="*/ 1466850 h 3457575"/>
              <a:gd name="connsiteX6" fmla="*/ 5734050 w 7300912"/>
              <a:gd name="connsiteY6" fmla="*/ 1438276 h 3457575"/>
              <a:gd name="connsiteX7" fmla="*/ 6443662 w 7300912"/>
              <a:gd name="connsiteY7" fmla="*/ 1176338 h 3457575"/>
              <a:gd name="connsiteX8" fmla="*/ 7100888 w 7300912"/>
              <a:gd name="connsiteY8" fmla="*/ 895351 h 3457575"/>
              <a:gd name="connsiteX9" fmla="*/ 7300912 w 7300912"/>
              <a:gd name="connsiteY9" fmla="*/ 671513 h 3457575"/>
              <a:gd name="connsiteX10" fmla="*/ 7177087 w 7300912"/>
              <a:gd name="connsiteY10" fmla="*/ 666750 h 3457575"/>
              <a:gd name="connsiteX11" fmla="*/ 7177087 w 7300912"/>
              <a:gd name="connsiteY11" fmla="*/ 595313 h 3457575"/>
              <a:gd name="connsiteX12" fmla="*/ 6629399 w 7300912"/>
              <a:gd name="connsiteY12" fmla="*/ 357186 h 3457575"/>
              <a:gd name="connsiteX13" fmla="*/ 6753225 w 7300912"/>
              <a:gd name="connsiteY13" fmla="*/ 300038 h 3457575"/>
              <a:gd name="connsiteX14" fmla="*/ 6443662 w 7300912"/>
              <a:gd name="connsiteY14" fmla="*/ 223838 h 3457575"/>
              <a:gd name="connsiteX15" fmla="*/ 6181724 w 7300912"/>
              <a:gd name="connsiteY15" fmla="*/ 357188 h 3457575"/>
              <a:gd name="connsiteX16" fmla="*/ 6029325 w 7300912"/>
              <a:gd name="connsiteY16" fmla="*/ 347663 h 3457575"/>
              <a:gd name="connsiteX17" fmla="*/ 5862637 w 7300912"/>
              <a:gd name="connsiteY17" fmla="*/ 471488 h 3457575"/>
              <a:gd name="connsiteX18" fmla="*/ 5610225 w 7300912"/>
              <a:gd name="connsiteY18" fmla="*/ 285750 h 3457575"/>
              <a:gd name="connsiteX19" fmla="*/ 5329237 w 7300912"/>
              <a:gd name="connsiteY19" fmla="*/ 209550 h 3457575"/>
              <a:gd name="connsiteX20" fmla="*/ 5529262 w 7300912"/>
              <a:gd name="connsiteY20" fmla="*/ 61913 h 3457575"/>
              <a:gd name="connsiteX21" fmla="*/ 4872037 w 7300912"/>
              <a:gd name="connsiteY21" fmla="*/ 0 h 3457575"/>
              <a:gd name="connsiteX22" fmla="*/ 4438650 w 7300912"/>
              <a:gd name="connsiteY22" fmla="*/ 280988 h 3457575"/>
              <a:gd name="connsiteX23" fmla="*/ 4833937 w 7300912"/>
              <a:gd name="connsiteY23" fmla="*/ 347664 h 3457575"/>
              <a:gd name="connsiteX24" fmla="*/ 4562475 w 7300912"/>
              <a:gd name="connsiteY24" fmla="*/ 476250 h 3457575"/>
              <a:gd name="connsiteX25" fmla="*/ 4481512 w 7300912"/>
              <a:gd name="connsiteY25" fmla="*/ 690563 h 3457575"/>
              <a:gd name="connsiteX26" fmla="*/ 4676775 w 7300912"/>
              <a:gd name="connsiteY26" fmla="*/ 661988 h 3457575"/>
              <a:gd name="connsiteX27" fmla="*/ 4614862 w 7300912"/>
              <a:gd name="connsiteY27" fmla="*/ 828675 h 3457575"/>
              <a:gd name="connsiteX28" fmla="*/ 4505325 w 7300912"/>
              <a:gd name="connsiteY28" fmla="*/ 919163 h 3457575"/>
              <a:gd name="connsiteX29" fmla="*/ 4081462 w 7300912"/>
              <a:gd name="connsiteY29" fmla="*/ 876300 h 3457575"/>
              <a:gd name="connsiteX30" fmla="*/ 4186237 w 7300912"/>
              <a:gd name="connsiteY30" fmla="*/ 1195388 h 3457575"/>
              <a:gd name="connsiteX31" fmla="*/ 3343275 w 7300912"/>
              <a:gd name="connsiteY31" fmla="*/ 1647825 h 3457575"/>
              <a:gd name="connsiteX32" fmla="*/ 2871787 w 7300912"/>
              <a:gd name="connsiteY32" fmla="*/ 1747838 h 3457575"/>
              <a:gd name="connsiteX33" fmla="*/ 2790825 w 7300912"/>
              <a:gd name="connsiteY33" fmla="*/ 1895475 h 3457575"/>
              <a:gd name="connsiteX34" fmla="*/ 2643187 w 7300912"/>
              <a:gd name="connsiteY34" fmla="*/ 1890713 h 3457575"/>
              <a:gd name="connsiteX35" fmla="*/ 2628900 w 7300912"/>
              <a:gd name="connsiteY35" fmla="*/ 1943100 h 3457575"/>
              <a:gd name="connsiteX36" fmla="*/ 2281237 w 7300912"/>
              <a:gd name="connsiteY36" fmla="*/ 1924050 h 3457575"/>
              <a:gd name="connsiteX37" fmla="*/ 2190750 w 7300912"/>
              <a:gd name="connsiteY37" fmla="*/ 1871663 h 3457575"/>
              <a:gd name="connsiteX38" fmla="*/ 1495425 w 7300912"/>
              <a:gd name="connsiteY38" fmla="*/ 2286000 h 3457575"/>
              <a:gd name="connsiteX39" fmla="*/ 1062037 w 7300912"/>
              <a:gd name="connsiteY39" fmla="*/ 2428875 h 3457575"/>
              <a:gd name="connsiteX40" fmla="*/ 914400 w 7300912"/>
              <a:gd name="connsiteY40" fmla="*/ 2543175 h 3457575"/>
              <a:gd name="connsiteX41" fmla="*/ 638175 w 7300912"/>
              <a:gd name="connsiteY41" fmla="*/ 2581275 h 3457575"/>
              <a:gd name="connsiteX42" fmla="*/ 376237 w 7300912"/>
              <a:gd name="connsiteY42" fmla="*/ 2686050 h 3457575"/>
              <a:gd name="connsiteX43" fmla="*/ 100012 w 7300912"/>
              <a:gd name="connsiteY43" fmla="*/ 2933700 h 3457575"/>
              <a:gd name="connsiteX44" fmla="*/ 23812 w 7300912"/>
              <a:gd name="connsiteY44" fmla="*/ 3005138 h 3457575"/>
              <a:gd name="connsiteX45" fmla="*/ 0 w 7300912"/>
              <a:gd name="connsiteY45" fmla="*/ 3195638 h 3457575"/>
              <a:gd name="connsiteX46" fmla="*/ 47625 w 7300912"/>
              <a:gd name="connsiteY46" fmla="*/ 3457575 h 3457575"/>
              <a:gd name="connsiteX47" fmla="*/ 1047750 w 7300912"/>
              <a:gd name="connsiteY47" fmla="*/ 3448050 h 3457575"/>
              <a:gd name="connsiteX48" fmla="*/ 1671637 w 7300912"/>
              <a:gd name="connsiteY48" fmla="*/ 3148013 h 3457575"/>
              <a:gd name="connsiteX0" fmla="*/ 1671637 w 7300912"/>
              <a:gd name="connsiteY0" fmla="*/ 3148013 h 3457575"/>
              <a:gd name="connsiteX1" fmla="*/ 2286000 w 7300912"/>
              <a:gd name="connsiteY1" fmla="*/ 2976563 h 3457575"/>
              <a:gd name="connsiteX2" fmla="*/ 3052762 w 7300912"/>
              <a:gd name="connsiteY2" fmla="*/ 2595563 h 3457575"/>
              <a:gd name="connsiteX3" fmla="*/ 3548062 w 7300912"/>
              <a:gd name="connsiteY3" fmla="*/ 2214563 h 3457575"/>
              <a:gd name="connsiteX4" fmla="*/ 4543425 w 7300912"/>
              <a:gd name="connsiteY4" fmla="*/ 1728788 h 3457575"/>
              <a:gd name="connsiteX5" fmla="*/ 5405437 w 7300912"/>
              <a:gd name="connsiteY5" fmla="*/ 1466850 h 3457575"/>
              <a:gd name="connsiteX6" fmla="*/ 5734050 w 7300912"/>
              <a:gd name="connsiteY6" fmla="*/ 1438276 h 3457575"/>
              <a:gd name="connsiteX7" fmla="*/ 6443662 w 7300912"/>
              <a:gd name="connsiteY7" fmla="*/ 1176338 h 3457575"/>
              <a:gd name="connsiteX8" fmla="*/ 7100888 w 7300912"/>
              <a:gd name="connsiteY8" fmla="*/ 895351 h 3457575"/>
              <a:gd name="connsiteX9" fmla="*/ 7300912 w 7300912"/>
              <a:gd name="connsiteY9" fmla="*/ 671513 h 3457575"/>
              <a:gd name="connsiteX10" fmla="*/ 7177087 w 7300912"/>
              <a:gd name="connsiteY10" fmla="*/ 666750 h 3457575"/>
              <a:gd name="connsiteX11" fmla="*/ 7177087 w 7300912"/>
              <a:gd name="connsiteY11" fmla="*/ 595313 h 3457575"/>
              <a:gd name="connsiteX12" fmla="*/ 6629399 w 7300912"/>
              <a:gd name="connsiteY12" fmla="*/ 357186 h 3457575"/>
              <a:gd name="connsiteX13" fmla="*/ 6753225 w 7300912"/>
              <a:gd name="connsiteY13" fmla="*/ 300038 h 3457575"/>
              <a:gd name="connsiteX14" fmla="*/ 6429375 w 7300912"/>
              <a:gd name="connsiteY14" fmla="*/ 195263 h 3457575"/>
              <a:gd name="connsiteX15" fmla="*/ 6181724 w 7300912"/>
              <a:gd name="connsiteY15" fmla="*/ 357188 h 3457575"/>
              <a:gd name="connsiteX16" fmla="*/ 6029325 w 7300912"/>
              <a:gd name="connsiteY16" fmla="*/ 347663 h 3457575"/>
              <a:gd name="connsiteX17" fmla="*/ 5862637 w 7300912"/>
              <a:gd name="connsiteY17" fmla="*/ 471488 h 3457575"/>
              <a:gd name="connsiteX18" fmla="*/ 5610225 w 7300912"/>
              <a:gd name="connsiteY18" fmla="*/ 285750 h 3457575"/>
              <a:gd name="connsiteX19" fmla="*/ 5329237 w 7300912"/>
              <a:gd name="connsiteY19" fmla="*/ 209550 h 3457575"/>
              <a:gd name="connsiteX20" fmla="*/ 5529262 w 7300912"/>
              <a:gd name="connsiteY20" fmla="*/ 61913 h 3457575"/>
              <a:gd name="connsiteX21" fmla="*/ 4872037 w 7300912"/>
              <a:gd name="connsiteY21" fmla="*/ 0 h 3457575"/>
              <a:gd name="connsiteX22" fmla="*/ 4438650 w 7300912"/>
              <a:gd name="connsiteY22" fmla="*/ 280988 h 3457575"/>
              <a:gd name="connsiteX23" fmla="*/ 4833937 w 7300912"/>
              <a:gd name="connsiteY23" fmla="*/ 347664 h 3457575"/>
              <a:gd name="connsiteX24" fmla="*/ 4562475 w 7300912"/>
              <a:gd name="connsiteY24" fmla="*/ 476250 h 3457575"/>
              <a:gd name="connsiteX25" fmla="*/ 4481512 w 7300912"/>
              <a:gd name="connsiteY25" fmla="*/ 690563 h 3457575"/>
              <a:gd name="connsiteX26" fmla="*/ 4676775 w 7300912"/>
              <a:gd name="connsiteY26" fmla="*/ 661988 h 3457575"/>
              <a:gd name="connsiteX27" fmla="*/ 4614862 w 7300912"/>
              <a:gd name="connsiteY27" fmla="*/ 828675 h 3457575"/>
              <a:gd name="connsiteX28" fmla="*/ 4505325 w 7300912"/>
              <a:gd name="connsiteY28" fmla="*/ 919163 h 3457575"/>
              <a:gd name="connsiteX29" fmla="*/ 4081462 w 7300912"/>
              <a:gd name="connsiteY29" fmla="*/ 876300 h 3457575"/>
              <a:gd name="connsiteX30" fmla="*/ 4186237 w 7300912"/>
              <a:gd name="connsiteY30" fmla="*/ 1195388 h 3457575"/>
              <a:gd name="connsiteX31" fmla="*/ 3343275 w 7300912"/>
              <a:gd name="connsiteY31" fmla="*/ 1647825 h 3457575"/>
              <a:gd name="connsiteX32" fmla="*/ 2871787 w 7300912"/>
              <a:gd name="connsiteY32" fmla="*/ 1747838 h 3457575"/>
              <a:gd name="connsiteX33" fmla="*/ 2790825 w 7300912"/>
              <a:gd name="connsiteY33" fmla="*/ 1895475 h 3457575"/>
              <a:gd name="connsiteX34" fmla="*/ 2643187 w 7300912"/>
              <a:gd name="connsiteY34" fmla="*/ 1890713 h 3457575"/>
              <a:gd name="connsiteX35" fmla="*/ 2628900 w 7300912"/>
              <a:gd name="connsiteY35" fmla="*/ 1943100 h 3457575"/>
              <a:gd name="connsiteX36" fmla="*/ 2281237 w 7300912"/>
              <a:gd name="connsiteY36" fmla="*/ 1924050 h 3457575"/>
              <a:gd name="connsiteX37" fmla="*/ 2190750 w 7300912"/>
              <a:gd name="connsiteY37" fmla="*/ 1871663 h 3457575"/>
              <a:gd name="connsiteX38" fmla="*/ 1495425 w 7300912"/>
              <a:gd name="connsiteY38" fmla="*/ 2286000 h 3457575"/>
              <a:gd name="connsiteX39" fmla="*/ 1062037 w 7300912"/>
              <a:gd name="connsiteY39" fmla="*/ 2428875 h 3457575"/>
              <a:gd name="connsiteX40" fmla="*/ 914400 w 7300912"/>
              <a:gd name="connsiteY40" fmla="*/ 2543175 h 3457575"/>
              <a:gd name="connsiteX41" fmla="*/ 638175 w 7300912"/>
              <a:gd name="connsiteY41" fmla="*/ 2581275 h 3457575"/>
              <a:gd name="connsiteX42" fmla="*/ 376237 w 7300912"/>
              <a:gd name="connsiteY42" fmla="*/ 2686050 h 3457575"/>
              <a:gd name="connsiteX43" fmla="*/ 100012 w 7300912"/>
              <a:gd name="connsiteY43" fmla="*/ 2933700 h 3457575"/>
              <a:gd name="connsiteX44" fmla="*/ 23812 w 7300912"/>
              <a:gd name="connsiteY44" fmla="*/ 3005138 h 3457575"/>
              <a:gd name="connsiteX45" fmla="*/ 0 w 7300912"/>
              <a:gd name="connsiteY45" fmla="*/ 3195638 h 3457575"/>
              <a:gd name="connsiteX46" fmla="*/ 47625 w 7300912"/>
              <a:gd name="connsiteY46" fmla="*/ 3457575 h 3457575"/>
              <a:gd name="connsiteX47" fmla="*/ 1047750 w 7300912"/>
              <a:gd name="connsiteY47" fmla="*/ 3448050 h 3457575"/>
              <a:gd name="connsiteX48" fmla="*/ 1671637 w 7300912"/>
              <a:gd name="connsiteY48" fmla="*/ 3148013 h 3457575"/>
              <a:gd name="connsiteX0" fmla="*/ 1671637 w 7300912"/>
              <a:gd name="connsiteY0" fmla="*/ 3148013 h 3457575"/>
              <a:gd name="connsiteX1" fmla="*/ 2286000 w 7300912"/>
              <a:gd name="connsiteY1" fmla="*/ 2976563 h 3457575"/>
              <a:gd name="connsiteX2" fmla="*/ 3052762 w 7300912"/>
              <a:gd name="connsiteY2" fmla="*/ 2595563 h 3457575"/>
              <a:gd name="connsiteX3" fmla="*/ 3548062 w 7300912"/>
              <a:gd name="connsiteY3" fmla="*/ 2214563 h 3457575"/>
              <a:gd name="connsiteX4" fmla="*/ 4543425 w 7300912"/>
              <a:gd name="connsiteY4" fmla="*/ 1728788 h 3457575"/>
              <a:gd name="connsiteX5" fmla="*/ 5405437 w 7300912"/>
              <a:gd name="connsiteY5" fmla="*/ 1466850 h 3457575"/>
              <a:gd name="connsiteX6" fmla="*/ 5734050 w 7300912"/>
              <a:gd name="connsiteY6" fmla="*/ 1438276 h 3457575"/>
              <a:gd name="connsiteX7" fmla="*/ 6443662 w 7300912"/>
              <a:gd name="connsiteY7" fmla="*/ 1176338 h 3457575"/>
              <a:gd name="connsiteX8" fmla="*/ 7100888 w 7300912"/>
              <a:gd name="connsiteY8" fmla="*/ 895351 h 3457575"/>
              <a:gd name="connsiteX9" fmla="*/ 7300912 w 7300912"/>
              <a:gd name="connsiteY9" fmla="*/ 671513 h 3457575"/>
              <a:gd name="connsiteX10" fmla="*/ 7177087 w 7300912"/>
              <a:gd name="connsiteY10" fmla="*/ 666750 h 3457575"/>
              <a:gd name="connsiteX11" fmla="*/ 7177087 w 7300912"/>
              <a:gd name="connsiteY11" fmla="*/ 595313 h 3457575"/>
              <a:gd name="connsiteX12" fmla="*/ 6629399 w 7300912"/>
              <a:gd name="connsiteY12" fmla="*/ 357186 h 3457575"/>
              <a:gd name="connsiteX13" fmla="*/ 6753225 w 7300912"/>
              <a:gd name="connsiteY13" fmla="*/ 300038 h 3457575"/>
              <a:gd name="connsiteX14" fmla="*/ 6429375 w 7300912"/>
              <a:gd name="connsiteY14" fmla="*/ 195263 h 3457575"/>
              <a:gd name="connsiteX15" fmla="*/ 6181724 w 7300912"/>
              <a:gd name="connsiteY15" fmla="*/ 357188 h 3457575"/>
              <a:gd name="connsiteX16" fmla="*/ 6010275 w 7300912"/>
              <a:gd name="connsiteY16" fmla="*/ 361950 h 3457575"/>
              <a:gd name="connsiteX17" fmla="*/ 5862637 w 7300912"/>
              <a:gd name="connsiteY17" fmla="*/ 471488 h 3457575"/>
              <a:gd name="connsiteX18" fmla="*/ 5610225 w 7300912"/>
              <a:gd name="connsiteY18" fmla="*/ 285750 h 3457575"/>
              <a:gd name="connsiteX19" fmla="*/ 5329237 w 7300912"/>
              <a:gd name="connsiteY19" fmla="*/ 209550 h 3457575"/>
              <a:gd name="connsiteX20" fmla="*/ 5529262 w 7300912"/>
              <a:gd name="connsiteY20" fmla="*/ 61913 h 3457575"/>
              <a:gd name="connsiteX21" fmla="*/ 4872037 w 7300912"/>
              <a:gd name="connsiteY21" fmla="*/ 0 h 3457575"/>
              <a:gd name="connsiteX22" fmla="*/ 4438650 w 7300912"/>
              <a:gd name="connsiteY22" fmla="*/ 280988 h 3457575"/>
              <a:gd name="connsiteX23" fmla="*/ 4833937 w 7300912"/>
              <a:gd name="connsiteY23" fmla="*/ 347664 h 3457575"/>
              <a:gd name="connsiteX24" fmla="*/ 4562475 w 7300912"/>
              <a:gd name="connsiteY24" fmla="*/ 476250 h 3457575"/>
              <a:gd name="connsiteX25" fmla="*/ 4481512 w 7300912"/>
              <a:gd name="connsiteY25" fmla="*/ 690563 h 3457575"/>
              <a:gd name="connsiteX26" fmla="*/ 4676775 w 7300912"/>
              <a:gd name="connsiteY26" fmla="*/ 661988 h 3457575"/>
              <a:gd name="connsiteX27" fmla="*/ 4614862 w 7300912"/>
              <a:gd name="connsiteY27" fmla="*/ 828675 h 3457575"/>
              <a:gd name="connsiteX28" fmla="*/ 4505325 w 7300912"/>
              <a:gd name="connsiteY28" fmla="*/ 919163 h 3457575"/>
              <a:gd name="connsiteX29" fmla="*/ 4081462 w 7300912"/>
              <a:gd name="connsiteY29" fmla="*/ 876300 h 3457575"/>
              <a:gd name="connsiteX30" fmla="*/ 4186237 w 7300912"/>
              <a:gd name="connsiteY30" fmla="*/ 1195388 h 3457575"/>
              <a:gd name="connsiteX31" fmla="*/ 3343275 w 7300912"/>
              <a:gd name="connsiteY31" fmla="*/ 1647825 h 3457575"/>
              <a:gd name="connsiteX32" fmla="*/ 2871787 w 7300912"/>
              <a:gd name="connsiteY32" fmla="*/ 1747838 h 3457575"/>
              <a:gd name="connsiteX33" fmla="*/ 2790825 w 7300912"/>
              <a:gd name="connsiteY33" fmla="*/ 1895475 h 3457575"/>
              <a:gd name="connsiteX34" fmla="*/ 2643187 w 7300912"/>
              <a:gd name="connsiteY34" fmla="*/ 1890713 h 3457575"/>
              <a:gd name="connsiteX35" fmla="*/ 2628900 w 7300912"/>
              <a:gd name="connsiteY35" fmla="*/ 1943100 h 3457575"/>
              <a:gd name="connsiteX36" fmla="*/ 2281237 w 7300912"/>
              <a:gd name="connsiteY36" fmla="*/ 1924050 h 3457575"/>
              <a:gd name="connsiteX37" fmla="*/ 2190750 w 7300912"/>
              <a:gd name="connsiteY37" fmla="*/ 1871663 h 3457575"/>
              <a:gd name="connsiteX38" fmla="*/ 1495425 w 7300912"/>
              <a:gd name="connsiteY38" fmla="*/ 2286000 h 3457575"/>
              <a:gd name="connsiteX39" fmla="*/ 1062037 w 7300912"/>
              <a:gd name="connsiteY39" fmla="*/ 2428875 h 3457575"/>
              <a:gd name="connsiteX40" fmla="*/ 914400 w 7300912"/>
              <a:gd name="connsiteY40" fmla="*/ 2543175 h 3457575"/>
              <a:gd name="connsiteX41" fmla="*/ 638175 w 7300912"/>
              <a:gd name="connsiteY41" fmla="*/ 2581275 h 3457575"/>
              <a:gd name="connsiteX42" fmla="*/ 376237 w 7300912"/>
              <a:gd name="connsiteY42" fmla="*/ 2686050 h 3457575"/>
              <a:gd name="connsiteX43" fmla="*/ 100012 w 7300912"/>
              <a:gd name="connsiteY43" fmla="*/ 2933700 h 3457575"/>
              <a:gd name="connsiteX44" fmla="*/ 23812 w 7300912"/>
              <a:gd name="connsiteY44" fmla="*/ 3005138 h 3457575"/>
              <a:gd name="connsiteX45" fmla="*/ 0 w 7300912"/>
              <a:gd name="connsiteY45" fmla="*/ 3195638 h 3457575"/>
              <a:gd name="connsiteX46" fmla="*/ 47625 w 7300912"/>
              <a:gd name="connsiteY46" fmla="*/ 3457575 h 3457575"/>
              <a:gd name="connsiteX47" fmla="*/ 1047750 w 7300912"/>
              <a:gd name="connsiteY47" fmla="*/ 3448050 h 3457575"/>
              <a:gd name="connsiteX48" fmla="*/ 1671637 w 7300912"/>
              <a:gd name="connsiteY48" fmla="*/ 3148013 h 3457575"/>
              <a:gd name="connsiteX0" fmla="*/ 1671637 w 7300912"/>
              <a:gd name="connsiteY0" fmla="*/ 3148013 h 3457575"/>
              <a:gd name="connsiteX1" fmla="*/ 2286000 w 7300912"/>
              <a:gd name="connsiteY1" fmla="*/ 2976563 h 3457575"/>
              <a:gd name="connsiteX2" fmla="*/ 3052762 w 7300912"/>
              <a:gd name="connsiteY2" fmla="*/ 2595563 h 3457575"/>
              <a:gd name="connsiteX3" fmla="*/ 3548062 w 7300912"/>
              <a:gd name="connsiteY3" fmla="*/ 2214563 h 3457575"/>
              <a:gd name="connsiteX4" fmla="*/ 4543425 w 7300912"/>
              <a:gd name="connsiteY4" fmla="*/ 1728788 h 3457575"/>
              <a:gd name="connsiteX5" fmla="*/ 5405437 w 7300912"/>
              <a:gd name="connsiteY5" fmla="*/ 1466850 h 3457575"/>
              <a:gd name="connsiteX6" fmla="*/ 5734050 w 7300912"/>
              <a:gd name="connsiteY6" fmla="*/ 1438276 h 3457575"/>
              <a:gd name="connsiteX7" fmla="*/ 6443662 w 7300912"/>
              <a:gd name="connsiteY7" fmla="*/ 1176338 h 3457575"/>
              <a:gd name="connsiteX8" fmla="*/ 7100888 w 7300912"/>
              <a:gd name="connsiteY8" fmla="*/ 895351 h 3457575"/>
              <a:gd name="connsiteX9" fmla="*/ 7300912 w 7300912"/>
              <a:gd name="connsiteY9" fmla="*/ 671513 h 3457575"/>
              <a:gd name="connsiteX10" fmla="*/ 7177087 w 7300912"/>
              <a:gd name="connsiteY10" fmla="*/ 666750 h 3457575"/>
              <a:gd name="connsiteX11" fmla="*/ 7177087 w 7300912"/>
              <a:gd name="connsiteY11" fmla="*/ 595313 h 3457575"/>
              <a:gd name="connsiteX12" fmla="*/ 6629399 w 7300912"/>
              <a:gd name="connsiteY12" fmla="*/ 357186 h 3457575"/>
              <a:gd name="connsiteX13" fmla="*/ 6753225 w 7300912"/>
              <a:gd name="connsiteY13" fmla="*/ 300038 h 3457575"/>
              <a:gd name="connsiteX14" fmla="*/ 6429375 w 7300912"/>
              <a:gd name="connsiteY14" fmla="*/ 195263 h 3457575"/>
              <a:gd name="connsiteX15" fmla="*/ 6181724 w 7300912"/>
              <a:gd name="connsiteY15" fmla="*/ 357188 h 3457575"/>
              <a:gd name="connsiteX16" fmla="*/ 6010275 w 7300912"/>
              <a:gd name="connsiteY16" fmla="*/ 366712 h 3457575"/>
              <a:gd name="connsiteX17" fmla="*/ 5862637 w 7300912"/>
              <a:gd name="connsiteY17" fmla="*/ 471488 h 3457575"/>
              <a:gd name="connsiteX18" fmla="*/ 5610225 w 7300912"/>
              <a:gd name="connsiteY18" fmla="*/ 285750 h 3457575"/>
              <a:gd name="connsiteX19" fmla="*/ 5329237 w 7300912"/>
              <a:gd name="connsiteY19" fmla="*/ 209550 h 3457575"/>
              <a:gd name="connsiteX20" fmla="*/ 5529262 w 7300912"/>
              <a:gd name="connsiteY20" fmla="*/ 61913 h 3457575"/>
              <a:gd name="connsiteX21" fmla="*/ 4872037 w 7300912"/>
              <a:gd name="connsiteY21" fmla="*/ 0 h 3457575"/>
              <a:gd name="connsiteX22" fmla="*/ 4438650 w 7300912"/>
              <a:gd name="connsiteY22" fmla="*/ 280988 h 3457575"/>
              <a:gd name="connsiteX23" fmla="*/ 4833937 w 7300912"/>
              <a:gd name="connsiteY23" fmla="*/ 347664 h 3457575"/>
              <a:gd name="connsiteX24" fmla="*/ 4562475 w 7300912"/>
              <a:gd name="connsiteY24" fmla="*/ 476250 h 3457575"/>
              <a:gd name="connsiteX25" fmla="*/ 4481512 w 7300912"/>
              <a:gd name="connsiteY25" fmla="*/ 690563 h 3457575"/>
              <a:gd name="connsiteX26" fmla="*/ 4676775 w 7300912"/>
              <a:gd name="connsiteY26" fmla="*/ 661988 h 3457575"/>
              <a:gd name="connsiteX27" fmla="*/ 4614862 w 7300912"/>
              <a:gd name="connsiteY27" fmla="*/ 828675 h 3457575"/>
              <a:gd name="connsiteX28" fmla="*/ 4505325 w 7300912"/>
              <a:gd name="connsiteY28" fmla="*/ 919163 h 3457575"/>
              <a:gd name="connsiteX29" fmla="*/ 4081462 w 7300912"/>
              <a:gd name="connsiteY29" fmla="*/ 876300 h 3457575"/>
              <a:gd name="connsiteX30" fmla="*/ 4186237 w 7300912"/>
              <a:gd name="connsiteY30" fmla="*/ 1195388 h 3457575"/>
              <a:gd name="connsiteX31" fmla="*/ 3343275 w 7300912"/>
              <a:gd name="connsiteY31" fmla="*/ 1647825 h 3457575"/>
              <a:gd name="connsiteX32" fmla="*/ 2871787 w 7300912"/>
              <a:gd name="connsiteY32" fmla="*/ 1747838 h 3457575"/>
              <a:gd name="connsiteX33" fmla="*/ 2790825 w 7300912"/>
              <a:gd name="connsiteY33" fmla="*/ 1895475 h 3457575"/>
              <a:gd name="connsiteX34" fmla="*/ 2643187 w 7300912"/>
              <a:gd name="connsiteY34" fmla="*/ 1890713 h 3457575"/>
              <a:gd name="connsiteX35" fmla="*/ 2628900 w 7300912"/>
              <a:gd name="connsiteY35" fmla="*/ 1943100 h 3457575"/>
              <a:gd name="connsiteX36" fmla="*/ 2281237 w 7300912"/>
              <a:gd name="connsiteY36" fmla="*/ 1924050 h 3457575"/>
              <a:gd name="connsiteX37" fmla="*/ 2190750 w 7300912"/>
              <a:gd name="connsiteY37" fmla="*/ 1871663 h 3457575"/>
              <a:gd name="connsiteX38" fmla="*/ 1495425 w 7300912"/>
              <a:gd name="connsiteY38" fmla="*/ 2286000 h 3457575"/>
              <a:gd name="connsiteX39" fmla="*/ 1062037 w 7300912"/>
              <a:gd name="connsiteY39" fmla="*/ 2428875 h 3457575"/>
              <a:gd name="connsiteX40" fmla="*/ 914400 w 7300912"/>
              <a:gd name="connsiteY40" fmla="*/ 2543175 h 3457575"/>
              <a:gd name="connsiteX41" fmla="*/ 638175 w 7300912"/>
              <a:gd name="connsiteY41" fmla="*/ 2581275 h 3457575"/>
              <a:gd name="connsiteX42" fmla="*/ 376237 w 7300912"/>
              <a:gd name="connsiteY42" fmla="*/ 2686050 h 3457575"/>
              <a:gd name="connsiteX43" fmla="*/ 100012 w 7300912"/>
              <a:gd name="connsiteY43" fmla="*/ 2933700 h 3457575"/>
              <a:gd name="connsiteX44" fmla="*/ 23812 w 7300912"/>
              <a:gd name="connsiteY44" fmla="*/ 3005138 h 3457575"/>
              <a:gd name="connsiteX45" fmla="*/ 0 w 7300912"/>
              <a:gd name="connsiteY45" fmla="*/ 3195638 h 3457575"/>
              <a:gd name="connsiteX46" fmla="*/ 47625 w 7300912"/>
              <a:gd name="connsiteY46" fmla="*/ 3457575 h 3457575"/>
              <a:gd name="connsiteX47" fmla="*/ 1047750 w 7300912"/>
              <a:gd name="connsiteY47" fmla="*/ 3448050 h 3457575"/>
              <a:gd name="connsiteX48" fmla="*/ 1671637 w 7300912"/>
              <a:gd name="connsiteY48" fmla="*/ 3148013 h 3457575"/>
              <a:gd name="connsiteX0" fmla="*/ 1671637 w 7300912"/>
              <a:gd name="connsiteY0" fmla="*/ 3148013 h 3457575"/>
              <a:gd name="connsiteX1" fmla="*/ 2286000 w 7300912"/>
              <a:gd name="connsiteY1" fmla="*/ 2976563 h 3457575"/>
              <a:gd name="connsiteX2" fmla="*/ 3052762 w 7300912"/>
              <a:gd name="connsiteY2" fmla="*/ 2595563 h 3457575"/>
              <a:gd name="connsiteX3" fmla="*/ 3548062 w 7300912"/>
              <a:gd name="connsiteY3" fmla="*/ 2214563 h 3457575"/>
              <a:gd name="connsiteX4" fmla="*/ 4543425 w 7300912"/>
              <a:gd name="connsiteY4" fmla="*/ 1728788 h 3457575"/>
              <a:gd name="connsiteX5" fmla="*/ 5405437 w 7300912"/>
              <a:gd name="connsiteY5" fmla="*/ 1466850 h 3457575"/>
              <a:gd name="connsiteX6" fmla="*/ 5734050 w 7300912"/>
              <a:gd name="connsiteY6" fmla="*/ 1438276 h 3457575"/>
              <a:gd name="connsiteX7" fmla="*/ 6443662 w 7300912"/>
              <a:gd name="connsiteY7" fmla="*/ 1176338 h 3457575"/>
              <a:gd name="connsiteX8" fmla="*/ 7100888 w 7300912"/>
              <a:gd name="connsiteY8" fmla="*/ 895351 h 3457575"/>
              <a:gd name="connsiteX9" fmla="*/ 7300912 w 7300912"/>
              <a:gd name="connsiteY9" fmla="*/ 671513 h 3457575"/>
              <a:gd name="connsiteX10" fmla="*/ 7177087 w 7300912"/>
              <a:gd name="connsiteY10" fmla="*/ 666750 h 3457575"/>
              <a:gd name="connsiteX11" fmla="*/ 7177087 w 7300912"/>
              <a:gd name="connsiteY11" fmla="*/ 595313 h 3457575"/>
              <a:gd name="connsiteX12" fmla="*/ 6629399 w 7300912"/>
              <a:gd name="connsiteY12" fmla="*/ 357186 h 3457575"/>
              <a:gd name="connsiteX13" fmla="*/ 6753225 w 7300912"/>
              <a:gd name="connsiteY13" fmla="*/ 300038 h 3457575"/>
              <a:gd name="connsiteX14" fmla="*/ 6429375 w 7300912"/>
              <a:gd name="connsiteY14" fmla="*/ 195263 h 3457575"/>
              <a:gd name="connsiteX15" fmla="*/ 6181724 w 7300912"/>
              <a:gd name="connsiteY15" fmla="*/ 357188 h 3457575"/>
              <a:gd name="connsiteX16" fmla="*/ 6010275 w 7300912"/>
              <a:gd name="connsiteY16" fmla="*/ 366712 h 3457575"/>
              <a:gd name="connsiteX17" fmla="*/ 5862637 w 7300912"/>
              <a:gd name="connsiteY17" fmla="*/ 471488 h 3457575"/>
              <a:gd name="connsiteX18" fmla="*/ 5610225 w 7300912"/>
              <a:gd name="connsiteY18" fmla="*/ 285750 h 3457575"/>
              <a:gd name="connsiteX19" fmla="*/ 5329237 w 7300912"/>
              <a:gd name="connsiteY19" fmla="*/ 209550 h 3457575"/>
              <a:gd name="connsiteX20" fmla="*/ 5529262 w 7300912"/>
              <a:gd name="connsiteY20" fmla="*/ 61913 h 3457575"/>
              <a:gd name="connsiteX21" fmla="*/ 4872037 w 7300912"/>
              <a:gd name="connsiteY21" fmla="*/ 0 h 3457575"/>
              <a:gd name="connsiteX22" fmla="*/ 4438650 w 7300912"/>
              <a:gd name="connsiteY22" fmla="*/ 280988 h 3457575"/>
              <a:gd name="connsiteX23" fmla="*/ 4814887 w 7300912"/>
              <a:gd name="connsiteY23" fmla="*/ 342901 h 3457575"/>
              <a:gd name="connsiteX24" fmla="*/ 4562475 w 7300912"/>
              <a:gd name="connsiteY24" fmla="*/ 476250 h 3457575"/>
              <a:gd name="connsiteX25" fmla="*/ 4481512 w 7300912"/>
              <a:gd name="connsiteY25" fmla="*/ 690563 h 3457575"/>
              <a:gd name="connsiteX26" fmla="*/ 4676775 w 7300912"/>
              <a:gd name="connsiteY26" fmla="*/ 661988 h 3457575"/>
              <a:gd name="connsiteX27" fmla="*/ 4614862 w 7300912"/>
              <a:gd name="connsiteY27" fmla="*/ 828675 h 3457575"/>
              <a:gd name="connsiteX28" fmla="*/ 4505325 w 7300912"/>
              <a:gd name="connsiteY28" fmla="*/ 919163 h 3457575"/>
              <a:gd name="connsiteX29" fmla="*/ 4081462 w 7300912"/>
              <a:gd name="connsiteY29" fmla="*/ 876300 h 3457575"/>
              <a:gd name="connsiteX30" fmla="*/ 4186237 w 7300912"/>
              <a:gd name="connsiteY30" fmla="*/ 1195388 h 3457575"/>
              <a:gd name="connsiteX31" fmla="*/ 3343275 w 7300912"/>
              <a:gd name="connsiteY31" fmla="*/ 1647825 h 3457575"/>
              <a:gd name="connsiteX32" fmla="*/ 2871787 w 7300912"/>
              <a:gd name="connsiteY32" fmla="*/ 1747838 h 3457575"/>
              <a:gd name="connsiteX33" fmla="*/ 2790825 w 7300912"/>
              <a:gd name="connsiteY33" fmla="*/ 1895475 h 3457575"/>
              <a:gd name="connsiteX34" fmla="*/ 2643187 w 7300912"/>
              <a:gd name="connsiteY34" fmla="*/ 1890713 h 3457575"/>
              <a:gd name="connsiteX35" fmla="*/ 2628900 w 7300912"/>
              <a:gd name="connsiteY35" fmla="*/ 1943100 h 3457575"/>
              <a:gd name="connsiteX36" fmla="*/ 2281237 w 7300912"/>
              <a:gd name="connsiteY36" fmla="*/ 1924050 h 3457575"/>
              <a:gd name="connsiteX37" fmla="*/ 2190750 w 7300912"/>
              <a:gd name="connsiteY37" fmla="*/ 1871663 h 3457575"/>
              <a:gd name="connsiteX38" fmla="*/ 1495425 w 7300912"/>
              <a:gd name="connsiteY38" fmla="*/ 2286000 h 3457575"/>
              <a:gd name="connsiteX39" fmla="*/ 1062037 w 7300912"/>
              <a:gd name="connsiteY39" fmla="*/ 2428875 h 3457575"/>
              <a:gd name="connsiteX40" fmla="*/ 914400 w 7300912"/>
              <a:gd name="connsiteY40" fmla="*/ 2543175 h 3457575"/>
              <a:gd name="connsiteX41" fmla="*/ 638175 w 7300912"/>
              <a:gd name="connsiteY41" fmla="*/ 2581275 h 3457575"/>
              <a:gd name="connsiteX42" fmla="*/ 376237 w 7300912"/>
              <a:gd name="connsiteY42" fmla="*/ 2686050 h 3457575"/>
              <a:gd name="connsiteX43" fmla="*/ 100012 w 7300912"/>
              <a:gd name="connsiteY43" fmla="*/ 2933700 h 3457575"/>
              <a:gd name="connsiteX44" fmla="*/ 23812 w 7300912"/>
              <a:gd name="connsiteY44" fmla="*/ 3005138 h 3457575"/>
              <a:gd name="connsiteX45" fmla="*/ 0 w 7300912"/>
              <a:gd name="connsiteY45" fmla="*/ 3195638 h 3457575"/>
              <a:gd name="connsiteX46" fmla="*/ 47625 w 7300912"/>
              <a:gd name="connsiteY46" fmla="*/ 3457575 h 3457575"/>
              <a:gd name="connsiteX47" fmla="*/ 1047750 w 7300912"/>
              <a:gd name="connsiteY47" fmla="*/ 3448050 h 3457575"/>
              <a:gd name="connsiteX48" fmla="*/ 1671637 w 7300912"/>
              <a:gd name="connsiteY48" fmla="*/ 3148013 h 3457575"/>
              <a:gd name="connsiteX0" fmla="*/ 1671637 w 7300912"/>
              <a:gd name="connsiteY0" fmla="*/ 3148013 h 3457575"/>
              <a:gd name="connsiteX1" fmla="*/ 2286000 w 7300912"/>
              <a:gd name="connsiteY1" fmla="*/ 2976563 h 3457575"/>
              <a:gd name="connsiteX2" fmla="*/ 3052762 w 7300912"/>
              <a:gd name="connsiteY2" fmla="*/ 2595563 h 3457575"/>
              <a:gd name="connsiteX3" fmla="*/ 3548062 w 7300912"/>
              <a:gd name="connsiteY3" fmla="*/ 2214563 h 3457575"/>
              <a:gd name="connsiteX4" fmla="*/ 4543425 w 7300912"/>
              <a:gd name="connsiteY4" fmla="*/ 1728788 h 3457575"/>
              <a:gd name="connsiteX5" fmla="*/ 5405437 w 7300912"/>
              <a:gd name="connsiteY5" fmla="*/ 1466850 h 3457575"/>
              <a:gd name="connsiteX6" fmla="*/ 5734050 w 7300912"/>
              <a:gd name="connsiteY6" fmla="*/ 1438276 h 3457575"/>
              <a:gd name="connsiteX7" fmla="*/ 6443662 w 7300912"/>
              <a:gd name="connsiteY7" fmla="*/ 1176338 h 3457575"/>
              <a:gd name="connsiteX8" fmla="*/ 7100888 w 7300912"/>
              <a:gd name="connsiteY8" fmla="*/ 895351 h 3457575"/>
              <a:gd name="connsiteX9" fmla="*/ 7300912 w 7300912"/>
              <a:gd name="connsiteY9" fmla="*/ 671513 h 3457575"/>
              <a:gd name="connsiteX10" fmla="*/ 7177087 w 7300912"/>
              <a:gd name="connsiteY10" fmla="*/ 666750 h 3457575"/>
              <a:gd name="connsiteX11" fmla="*/ 7177087 w 7300912"/>
              <a:gd name="connsiteY11" fmla="*/ 595313 h 3457575"/>
              <a:gd name="connsiteX12" fmla="*/ 6629399 w 7300912"/>
              <a:gd name="connsiteY12" fmla="*/ 357186 h 3457575"/>
              <a:gd name="connsiteX13" fmla="*/ 6753225 w 7300912"/>
              <a:gd name="connsiteY13" fmla="*/ 300038 h 3457575"/>
              <a:gd name="connsiteX14" fmla="*/ 6429375 w 7300912"/>
              <a:gd name="connsiteY14" fmla="*/ 195263 h 3457575"/>
              <a:gd name="connsiteX15" fmla="*/ 6181724 w 7300912"/>
              <a:gd name="connsiteY15" fmla="*/ 357188 h 3457575"/>
              <a:gd name="connsiteX16" fmla="*/ 6010275 w 7300912"/>
              <a:gd name="connsiteY16" fmla="*/ 366712 h 3457575"/>
              <a:gd name="connsiteX17" fmla="*/ 5862637 w 7300912"/>
              <a:gd name="connsiteY17" fmla="*/ 471488 h 3457575"/>
              <a:gd name="connsiteX18" fmla="*/ 5610225 w 7300912"/>
              <a:gd name="connsiteY18" fmla="*/ 285750 h 3457575"/>
              <a:gd name="connsiteX19" fmla="*/ 5329237 w 7300912"/>
              <a:gd name="connsiteY19" fmla="*/ 209550 h 3457575"/>
              <a:gd name="connsiteX20" fmla="*/ 5529262 w 7300912"/>
              <a:gd name="connsiteY20" fmla="*/ 61913 h 3457575"/>
              <a:gd name="connsiteX21" fmla="*/ 4872037 w 7300912"/>
              <a:gd name="connsiteY21" fmla="*/ 0 h 3457575"/>
              <a:gd name="connsiteX22" fmla="*/ 4438650 w 7300912"/>
              <a:gd name="connsiteY22" fmla="*/ 280988 h 3457575"/>
              <a:gd name="connsiteX23" fmla="*/ 4814887 w 7300912"/>
              <a:gd name="connsiteY23" fmla="*/ 342901 h 3457575"/>
              <a:gd name="connsiteX24" fmla="*/ 4562475 w 7300912"/>
              <a:gd name="connsiteY24" fmla="*/ 476250 h 3457575"/>
              <a:gd name="connsiteX25" fmla="*/ 4481512 w 7300912"/>
              <a:gd name="connsiteY25" fmla="*/ 690563 h 3457575"/>
              <a:gd name="connsiteX26" fmla="*/ 4676775 w 7300912"/>
              <a:gd name="connsiteY26" fmla="*/ 661988 h 3457575"/>
              <a:gd name="connsiteX27" fmla="*/ 4614862 w 7300912"/>
              <a:gd name="connsiteY27" fmla="*/ 828675 h 3457575"/>
              <a:gd name="connsiteX28" fmla="*/ 4505325 w 7300912"/>
              <a:gd name="connsiteY28" fmla="*/ 919163 h 3457575"/>
              <a:gd name="connsiteX29" fmla="*/ 4081462 w 7300912"/>
              <a:gd name="connsiteY29" fmla="*/ 876300 h 3457575"/>
              <a:gd name="connsiteX30" fmla="*/ 4186237 w 7300912"/>
              <a:gd name="connsiteY30" fmla="*/ 1195388 h 3457575"/>
              <a:gd name="connsiteX31" fmla="*/ 3343275 w 7300912"/>
              <a:gd name="connsiteY31" fmla="*/ 1647825 h 3457575"/>
              <a:gd name="connsiteX32" fmla="*/ 2871787 w 7300912"/>
              <a:gd name="connsiteY32" fmla="*/ 1747838 h 3457575"/>
              <a:gd name="connsiteX33" fmla="*/ 2790825 w 7300912"/>
              <a:gd name="connsiteY33" fmla="*/ 1895475 h 3457575"/>
              <a:gd name="connsiteX34" fmla="*/ 2643187 w 7300912"/>
              <a:gd name="connsiteY34" fmla="*/ 1890713 h 3457575"/>
              <a:gd name="connsiteX35" fmla="*/ 2628900 w 7300912"/>
              <a:gd name="connsiteY35" fmla="*/ 1943100 h 3457575"/>
              <a:gd name="connsiteX36" fmla="*/ 2281237 w 7300912"/>
              <a:gd name="connsiteY36" fmla="*/ 1924050 h 3457575"/>
              <a:gd name="connsiteX37" fmla="*/ 2190750 w 7300912"/>
              <a:gd name="connsiteY37" fmla="*/ 1871663 h 3457575"/>
              <a:gd name="connsiteX38" fmla="*/ 1495425 w 7300912"/>
              <a:gd name="connsiteY38" fmla="*/ 2286000 h 3457575"/>
              <a:gd name="connsiteX39" fmla="*/ 1062037 w 7300912"/>
              <a:gd name="connsiteY39" fmla="*/ 2428875 h 3457575"/>
              <a:gd name="connsiteX40" fmla="*/ 914400 w 7300912"/>
              <a:gd name="connsiteY40" fmla="*/ 2543175 h 3457575"/>
              <a:gd name="connsiteX41" fmla="*/ 638175 w 7300912"/>
              <a:gd name="connsiteY41" fmla="*/ 2581275 h 3457575"/>
              <a:gd name="connsiteX42" fmla="*/ 376237 w 7300912"/>
              <a:gd name="connsiteY42" fmla="*/ 2686050 h 3457575"/>
              <a:gd name="connsiteX43" fmla="*/ 100012 w 7300912"/>
              <a:gd name="connsiteY43" fmla="*/ 2933700 h 3457575"/>
              <a:gd name="connsiteX44" fmla="*/ 23812 w 7300912"/>
              <a:gd name="connsiteY44" fmla="*/ 3005138 h 3457575"/>
              <a:gd name="connsiteX45" fmla="*/ 0 w 7300912"/>
              <a:gd name="connsiteY45" fmla="*/ 3195638 h 3457575"/>
              <a:gd name="connsiteX46" fmla="*/ 47625 w 7300912"/>
              <a:gd name="connsiteY46" fmla="*/ 3457575 h 3457575"/>
              <a:gd name="connsiteX47" fmla="*/ 1047750 w 7300912"/>
              <a:gd name="connsiteY47" fmla="*/ 3448050 h 3457575"/>
              <a:gd name="connsiteX48" fmla="*/ 1671637 w 7300912"/>
              <a:gd name="connsiteY48" fmla="*/ 3148013 h 3457575"/>
              <a:gd name="connsiteX0" fmla="*/ 1671637 w 7300912"/>
              <a:gd name="connsiteY0" fmla="*/ 3148013 h 3457575"/>
              <a:gd name="connsiteX1" fmla="*/ 2286000 w 7300912"/>
              <a:gd name="connsiteY1" fmla="*/ 2976563 h 3457575"/>
              <a:gd name="connsiteX2" fmla="*/ 3052762 w 7300912"/>
              <a:gd name="connsiteY2" fmla="*/ 2595563 h 3457575"/>
              <a:gd name="connsiteX3" fmla="*/ 3548062 w 7300912"/>
              <a:gd name="connsiteY3" fmla="*/ 2214563 h 3457575"/>
              <a:gd name="connsiteX4" fmla="*/ 4543425 w 7300912"/>
              <a:gd name="connsiteY4" fmla="*/ 1728788 h 3457575"/>
              <a:gd name="connsiteX5" fmla="*/ 5405437 w 7300912"/>
              <a:gd name="connsiteY5" fmla="*/ 1466850 h 3457575"/>
              <a:gd name="connsiteX6" fmla="*/ 5734050 w 7300912"/>
              <a:gd name="connsiteY6" fmla="*/ 1438276 h 3457575"/>
              <a:gd name="connsiteX7" fmla="*/ 6443662 w 7300912"/>
              <a:gd name="connsiteY7" fmla="*/ 1176338 h 3457575"/>
              <a:gd name="connsiteX8" fmla="*/ 7100888 w 7300912"/>
              <a:gd name="connsiteY8" fmla="*/ 895351 h 3457575"/>
              <a:gd name="connsiteX9" fmla="*/ 7300912 w 7300912"/>
              <a:gd name="connsiteY9" fmla="*/ 671513 h 3457575"/>
              <a:gd name="connsiteX10" fmla="*/ 7177087 w 7300912"/>
              <a:gd name="connsiteY10" fmla="*/ 666750 h 3457575"/>
              <a:gd name="connsiteX11" fmla="*/ 7177087 w 7300912"/>
              <a:gd name="connsiteY11" fmla="*/ 595313 h 3457575"/>
              <a:gd name="connsiteX12" fmla="*/ 6629399 w 7300912"/>
              <a:gd name="connsiteY12" fmla="*/ 357186 h 3457575"/>
              <a:gd name="connsiteX13" fmla="*/ 6753225 w 7300912"/>
              <a:gd name="connsiteY13" fmla="*/ 300038 h 3457575"/>
              <a:gd name="connsiteX14" fmla="*/ 6429375 w 7300912"/>
              <a:gd name="connsiteY14" fmla="*/ 195263 h 3457575"/>
              <a:gd name="connsiteX15" fmla="*/ 6181724 w 7300912"/>
              <a:gd name="connsiteY15" fmla="*/ 357188 h 3457575"/>
              <a:gd name="connsiteX16" fmla="*/ 6010275 w 7300912"/>
              <a:gd name="connsiteY16" fmla="*/ 366712 h 3457575"/>
              <a:gd name="connsiteX17" fmla="*/ 5862637 w 7300912"/>
              <a:gd name="connsiteY17" fmla="*/ 471488 h 3457575"/>
              <a:gd name="connsiteX18" fmla="*/ 5610225 w 7300912"/>
              <a:gd name="connsiteY18" fmla="*/ 285750 h 3457575"/>
              <a:gd name="connsiteX19" fmla="*/ 5329237 w 7300912"/>
              <a:gd name="connsiteY19" fmla="*/ 209550 h 3457575"/>
              <a:gd name="connsiteX20" fmla="*/ 5529262 w 7300912"/>
              <a:gd name="connsiteY20" fmla="*/ 61913 h 3457575"/>
              <a:gd name="connsiteX21" fmla="*/ 4872037 w 7300912"/>
              <a:gd name="connsiteY21" fmla="*/ 0 h 3457575"/>
              <a:gd name="connsiteX22" fmla="*/ 4438650 w 7300912"/>
              <a:gd name="connsiteY22" fmla="*/ 280988 h 3457575"/>
              <a:gd name="connsiteX23" fmla="*/ 4843462 w 7300912"/>
              <a:gd name="connsiteY23" fmla="*/ 333376 h 3457575"/>
              <a:gd name="connsiteX24" fmla="*/ 4562475 w 7300912"/>
              <a:gd name="connsiteY24" fmla="*/ 476250 h 3457575"/>
              <a:gd name="connsiteX25" fmla="*/ 4481512 w 7300912"/>
              <a:gd name="connsiteY25" fmla="*/ 690563 h 3457575"/>
              <a:gd name="connsiteX26" fmla="*/ 4676775 w 7300912"/>
              <a:gd name="connsiteY26" fmla="*/ 661988 h 3457575"/>
              <a:gd name="connsiteX27" fmla="*/ 4614862 w 7300912"/>
              <a:gd name="connsiteY27" fmla="*/ 828675 h 3457575"/>
              <a:gd name="connsiteX28" fmla="*/ 4505325 w 7300912"/>
              <a:gd name="connsiteY28" fmla="*/ 919163 h 3457575"/>
              <a:gd name="connsiteX29" fmla="*/ 4081462 w 7300912"/>
              <a:gd name="connsiteY29" fmla="*/ 876300 h 3457575"/>
              <a:gd name="connsiteX30" fmla="*/ 4186237 w 7300912"/>
              <a:gd name="connsiteY30" fmla="*/ 1195388 h 3457575"/>
              <a:gd name="connsiteX31" fmla="*/ 3343275 w 7300912"/>
              <a:gd name="connsiteY31" fmla="*/ 1647825 h 3457575"/>
              <a:gd name="connsiteX32" fmla="*/ 2871787 w 7300912"/>
              <a:gd name="connsiteY32" fmla="*/ 1747838 h 3457575"/>
              <a:gd name="connsiteX33" fmla="*/ 2790825 w 7300912"/>
              <a:gd name="connsiteY33" fmla="*/ 1895475 h 3457575"/>
              <a:gd name="connsiteX34" fmla="*/ 2643187 w 7300912"/>
              <a:gd name="connsiteY34" fmla="*/ 1890713 h 3457575"/>
              <a:gd name="connsiteX35" fmla="*/ 2628900 w 7300912"/>
              <a:gd name="connsiteY35" fmla="*/ 1943100 h 3457575"/>
              <a:gd name="connsiteX36" fmla="*/ 2281237 w 7300912"/>
              <a:gd name="connsiteY36" fmla="*/ 1924050 h 3457575"/>
              <a:gd name="connsiteX37" fmla="*/ 2190750 w 7300912"/>
              <a:gd name="connsiteY37" fmla="*/ 1871663 h 3457575"/>
              <a:gd name="connsiteX38" fmla="*/ 1495425 w 7300912"/>
              <a:gd name="connsiteY38" fmla="*/ 2286000 h 3457575"/>
              <a:gd name="connsiteX39" fmla="*/ 1062037 w 7300912"/>
              <a:gd name="connsiteY39" fmla="*/ 2428875 h 3457575"/>
              <a:gd name="connsiteX40" fmla="*/ 914400 w 7300912"/>
              <a:gd name="connsiteY40" fmla="*/ 2543175 h 3457575"/>
              <a:gd name="connsiteX41" fmla="*/ 638175 w 7300912"/>
              <a:gd name="connsiteY41" fmla="*/ 2581275 h 3457575"/>
              <a:gd name="connsiteX42" fmla="*/ 376237 w 7300912"/>
              <a:gd name="connsiteY42" fmla="*/ 2686050 h 3457575"/>
              <a:gd name="connsiteX43" fmla="*/ 100012 w 7300912"/>
              <a:gd name="connsiteY43" fmla="*/ 2933700 h 3457575"/>
              <a:gd name="connsiteX44" fmla="*/ 23812 w 7300912"/>
              <a:gd name="connsiteY44" fmla="*/ 3005138 h 3457575"/>
              <a:gd name="connsiteX45" fmla="*/ 0 w 7300912"/>
              <a:gd name="connsiteY45" fmla="*/ 3195638 h 3457575"/>
              <a:gd name="connsiteX46" fmla="*/ 47625 w 7300912"/>
              <a:gd name="connsiteY46" fmla="*/ 3457575 h 3457575"/>
              <a:gd name="connsiteX47" fmla="*/ 1047750 w 7300912"/>
              <a:gd name="connsiteY47" fmla="*/ 3448050 h 3457575"/>
              <a:gd name="connsiteX48" fmla="*/ 1671637 w 7300912"/>
              <a:gd name="connsiteY48" fmla="*/ 3148013 h 3457575"/>
              <a:gd name="connsiteX0" fmla="*/ 1671637 w 7300912"/>
              <a:gd name="connsiteY0" fmla="*/ 3148013 h 3457575"/>
              <a:gd name="connsiteX1" fmla="*/ 2286000 w 7300912"/>
              <a:gd name="connsiteY1" fmla="*/ 2976563 h 3457575"/>
              <a:gd name="connsiteX2" fmla="*/ 3052762 w 7300912"/>
              <a:gd name="connsiteY2" fmla="*/ 2595563 h 3457575"/>
              <a:gd name="connsiteX3" fmla="*/ 3548062 w 7300912"/>
              <a:gd name="connsiteY3" fmla="*/ 2214563 h 3457575"/>
              <a:gd name="connsiteX4" fmla="*/ 4543425 w 7300912"/>
              <a:gd name="connsiteY4" fmla="*/ 1728788 h 3457575"/>
              <a:gd name="connsiteX5" fmla="*/ 5405437 w 7300912"/>
              <a:gd name="connsiteY5" fmla="*/ 1466850 h 3457575"/>
              <a:gd name="connsiteX6" fmla="*/ 5734050 w 7300912"/>
              <a:gd name="connsiteY6" fmla="*/ 1438276 h 3457575"/>
              <a:gd name="connsiteX7" fmla="*/ 6443662 w 7300912"/>
              <a:gd name="connsiteY7" fmla="*/ 1176338 h 3457575"/>
              <a:gd name="connsiteX8" fmla="*/ 7100888 w 7300912"/>
              <a:gd name="connsiteY8" fmla="*/ 895351 h 3457575"/>
              <a:gd name="connsiteX9" fmla="*/ 7300912 w 7300912"/>
              <a:gd name="connsiteY9" fmla="*/ 671513 h 3457575"/>
              <a:gd name="connsiteX10" fmla="*/ 7177087 w 7300912"/>
              <a:gd name="connsiteY10" fmla="*/ 666750 h 3457575"/>
              <a:gd name="connsiteX11" fmla="*/ 7177087 w 7300912"/>
              <a:gd name="connsiteY11" fmla="*/ 595313 h 3457575"/>
              <a:gd name="connsiteX12" fmla="*/ 6629399 w 7300912"/>
              <a:gd name="connsiteY12" fmla="*/ 357186 h 3457575"/>
              <a:gd name="connsiteX13" fmla="*/ 6753225 w 7300912"/>
              <a:gd name="connsiteY13" fmla="*/ 300038 h 3457575"/>
              <a:gd name="connsiteX14" fmla="*/ 6429375 w 7300912"/>
              <a:gd name="connsiteY14" fmla="*/ 195263 h 3457575"/>
              <a:gd name="connsiteX15" fmla="*/ 6181724 w 7300912"/>
              <a:gd name="connsiteY15" fmla="*/ 357188 h 3457575"/>
              <a:gd name="connsiteX16" fmla="*/ 6010275 w 7300912"/>
              <a:gd name="connsiteY16" fmla="*/ 366712 h 3457575"/>
              <a:gd name="connsiteX17" fmla="*/ 5862637 w 7300912"/>
              <a:gd name="connsiteY17" fmla="*/ 471488 h 3457575"/>
              <a:gd name="connsiteX18" fmla="*/ 5610225 w 7300912"/>
              <a:gd name="connsiteY18" fmla="*/ 285750 h 3457575"/>
              <a:gd name="connsiteX19" fmla="*/ 5329237 w 7300912"/>
              <a:gd name="connsiteY19" fmla="*/ 209550 h 3457575"/>
              <a:gd name="connsiteX20" fmla="*/ 5529262 w 7300912"/>
              <a:gd name="connsiteY20" fmla="*/ 61913 h 3457575"/>
              <a:gd name="connsiteX21" fmla="*/ 4872037 w 7300912"/>
              <a:gd name="connsiteY21" fmla="*/ 0 h 3457575"/>
              <a:gd name="connsiteX22" fmla="*/ 4438650 w 7300912"/>
              <a:gd name="connsiteY22" fmla="*/ 280988 h 3457575"/>
              <a:gd name="connsiteX23" fmla="*/ 4843462 w 7300912"/>
              <a:gd name="connsiteY23" fmla="*/ 333376 h 3457575"/>
              <a:gd name="connsiteX24" fmla="*/ 4562475 w 7300912"/>
              <a:gd name="connsiteY24" fmla="*/ 476250 h 3457575"/>
              <a:gd name="connsiteX25" fmla="*/ 4481512 w 7300912"/>
              <a:gd name="connsiteY25" fmla="*/ 690563 h 3457575"/>
              <a:gd name="connsiteX26" fmla="*/ 4674394 w 7300912"/>
              <a:gd name="connsiteY26" fmla="*/ 676275 h 3457575"/>
              <a:gd name="connsiteX27" fmla="*/ 4614862 w 7300912"/>
              <a:gd name="connsiteY27" fmla="*/ 828675 h 3457575"/>
              <a:gd name="connsiteX28" fmla="*/ 4505325 w 7300912"/>
              <a:gd name="connsiteY28" fmla="*/ 919163 h 3457575"/>
              <a:gd name="connsiteX29" fmla="*/ 4081462 w 7300912"/>
              <a:gd name="connsiteY29" fmla="*/ 876300 h 3457575"/>
              <a:gd name="connsiteX30" fmla="*/ 4186237 w 7300912"/>
              <a:gd name="connsiteY30" fmla="*/ 1195388 h 3457575"/>
              <a:gd name="connsiteX31" fmla="*/ 3343275 w 7300912"/>
              <a:gd name="connsiteY31" fmla="*/ 1647825 h 3457575"/>
              <a:gd name="connsiteX32" fmla="*/ 2871787 w 7300912"/>
              <a:gd name="connsiteY32" fmla="*/ 1747838 h 3457575"/>
              <a:gd name="connsiteX33" fmla="*/ 2790825 w 7300912"/>
              <a:gd name="connsiteY33" fmla="*/ 1895475 h 3457575"/>
              <a:gd name="connsiteX34" fmla="*/ 2643187 w 7300912"/>
              <a:gd name="connsiteY34" fmla="*/ 1890713 h 3457575"/>
              <a:gd name="connsiteX35" fmla="*/ 2628900 w 7300912"/>
              <a:gd name="connsiteY35" fmla="*/ 1943100 h 3457575"/>
              <a:gd name="connsiteX36" fmla="*/ 2281237 w 7300912"/>
              <a:gd name="connsiteY36" fmla="*/ 1924050 h 3457575"/>
              <a:gd name="connsiteX37" fmla="*/ 2190750 w 7300912"/>
              <a:gd name="connsiteY37" fmla="*/ 1871663 h 3457575"/>
              <a:gd name="connsiteX38" fmla="*/ 1495425 w 7300912"/>
              <a:gd name="connsiteY38" fmla="*/ 2286000 h 3457575"/>
              <a:gd name="connsiteX39" fmla="*/ 1062037 w 7300912"/>
              <a:gd name="connsiteY39" fmla="*/ 2428875 h 3457575"/>
              <a:gd name="connsiteX40" fmla="*/ 914400 w 7300912"/>
              <a:gd name="connsiteY40" fmla="*/ 2543175 h 3457575"/>
              <a:gd name="connsiteX41" fmla="*/ 638175 w 7300912"/>
              <a:gd name="connsiteY41" fmla="*/ 2581275 h 3457575"/>
              <a:gd name="connsiteX42" fmla="*/ 376237 w 7300912"/>
              <a:gd name="connsiteY42" fmla="*/ 2686050 h 3457575"/>
              <a:gd name="connsiteX43" fmla="*/ 100012 w 7300912"/>
              <a:gd name="connsiteY43" fmla="*/ 2933700 h 3457575"/>
              <a:gd name="connsiteX44" fmla="*/ 23812 w 7300912"/>
              <a:gd name="connsiteY44" fmla="*/ 3005138 h 3457575"/>
              <a:gd name="connsiteX45" fmla="*/ 0 w 7300912"/>
              <a:gd name="connsiteY45" fmla="*/ 3195638 h 3457575"/>
              <a:gd name="connsiteX46" fmla="*/ 47625 w 7300912"/>
              <a:gd name="connsiteY46" fmla="*/ 3457575 h 3457575"/>
              <a:gd name="connsiteX47" fmla="*/ 1047750 w 7300912"/>
              <a:gd name="connsiteY47" fmla="*/ 3448050 h 3457575"/>
              <a:gd name="connsiteX48" fmla="*/ 1671637 w 7300912"/>
              <a:gd name="connsiteY48" fmla="*/ 3148013 h 3457575"/>
              <a:gd name="connsiteX0" fmla="*/ 1671637 w 7300912"/>
              <a:gd name="connsiteY0" fmla="*/ 3148013 h 3457575"/>
              <a:gd name="connsiteX1" fmla="*/ 2286000 w 7300912"/>
              <a:gd name="connsiteY1" fmla="*/ 2976563 h 3457575"/>
              <a:gd name="connsiteX2" fmla="*/ 3052762 w 7300912"/>
              <a:gd name="connsiteY2" fmla="*/ 2595563 h 3457575"/>
              <a:gd name="connsiteX3" fmla="*/ 3548062 w 7300912"/>
              <a:gd name="connsiteY3" fmla="*/ 2214563 h 3457575"/>
              <a:gd name="connsiteX4" fmla="*/ 4543425 w 7300912"/>
              <a:gd name="connsiteY4" fmla="*/ 1728788 h 3457575"/>
              <a:gd name="connsiteX5" fmla="*/ 5405437 w 7300912"/>
              <a:gd name="connsiteY5" fmla="*/ 1466850 h 3457575"/>
              <a:gd name="connsiteX6" fmla="*/ 5734050 w 7300912"/>
              <a:gd name="connsiteY6" fmla="*/ 1438276 h 3457575"/>
              <a:gd name="connsiteX7" fmla="*/ 6443662 w 7300912"/>
              <a:gd name="connsiteY7" fmla="*/ 1176338 h 3457575"/>
              <a:gd name="connsiteX8" fmla="*/ 7100888 w 7300912"/>
              <a:gd name="connsiteY8" fmla="*/ 895351 h 3457575"/>
              <a:gd name="connsiteX9" fmla="*/ 7300912 w 7300912"/>
              <a:gd name="connsiteY9" fmla="*/ 671513 h 3457575"/>
              <a:gd name="connsiteX10" fmla="*/ 7177087 w 7300912"/>
              <a:gd name="connsiteY10" fmla="*/ 666750 h 3457575"/>
              <a:gd name="connsiteX11" fmla="*/ 7177087 w 7300912"/>
              <a:gd name="connsiteY11" fmla="*/ 595313 h 3457575"/>
              <a:gd name="connsiteX12" fmla="*/ 6629399 w 7300912"/>
              <a:gd name="connsiteY12" fmla="*/ 357186 h 3457575"/>
              <a:gd name="connsiteX13" fmla="*/ 6753225 w 7300912"/>
              <a:gd name="connsiteY13" fmla="*/ 300038 h 3457575"/>
              <a:gd name="connsiteX14" fmla="*/ 6429375 w 7300912"/>
              <a:gd name="connsiteY14" fmla="*/ 195263 h 3457575"/>
              <a:gd name="connsiteX15" fmla="*/ 6181724 w 7300912"/>
              <a:gd name="connsiteY15" fmla="*/ 357188 h 3457575"/>
              <a:gd name="connsiteX16" fmla="*/ 6010275 w 7300912"/>
              <a:gd name="connsiteY16" fmla="*/ 366712 h 3457575"/>
              <a:gd name="connsiteX17" fmla="*/ 5862637 w 7300912"/>
              <a:gd name="connsiteY17" fmla="*/ 471488 h 3457575"/>
              <a:gd name="connsiteX18" fmla="*/ 5610225 w 7300912"/>
              <a:gd name="connsiteY18" fmla="*/ 285750 h 3457575"/>
              <a:gd name="connsiteX19" fmla="*/ 5329237 w 7300912"/>
              <a:gd name="connsiteY19" fmla="*/ 209550 h 3457575"/>
              <a:gd name="connsiteX20" fmla="*/ 5529262 w 7300912"/>
              <a:gd name="connsiteY20" fmla="*/ 61913 h 3457575"/>
              <a:gd name="connsiteX21" fmla="*/ 4872037 w 7300912"/>
              <a:gd name="connsiteY21" fmla="*/ 0 h 3457575"/>
              <a:gd name="connsiteX22" fmla="*/ 4438650 w 7300912"/>
              <a:gd name="connsiteY22" fmla="*/ 280988 h 3457575"/>
              <a:gd name="connsiteX23" fmla="*/ 4843462 w 7300912"/>
              <a:gd name="connsiteY23" fmla="*/ 333376 h 3457575"/>
              <a:gd name="connsiteX24" fmla="*/ 4562475 w 7300912"/>
              <a:gd name="connsiteY24" fmla="*/ 476250 h 3457575"/>
              <a:gd name="connsiteX25" fmla="*/ 4481512 w 7300912"/>
              <a:gd name="connsiteY25" fmla="*/ 690563 h 3457575"/>
              <a:gd name="connsiteX26" fmla="*/ 4667250 w 7300912"/>
              <a:gd name="connsiteY26" fmla="*/ 676275 h 3457575"/>
              <a:gd name="connsiteX27" fmla="*/ 4614862 w 7300912"/>
              <a:gd name="connsiteY27" fmla="*/ 828675 h 3457575"/>
              <a:gd name="connsiteX28" fmla="*/ 4505325 w 7300912"/>
              <a:gd name="connsiteY28" fmla="*/ 919163 h 3457575"/>
              <a:gd name="connsiteX29" fmla="*/ 4081462 w 7300912"/>
              <a:gd name="connsiteY29" fmla="*/ 876300 h 3457575"/>
              <a:gd name="connsiteX30" fmla="*/ 4186237 w 7300912"/>
              <a:gd name="connsiteY30" fmla="*/ 1195388 h 3457575"/>
              <a:gd name="connsiteX31" fmla="*/ 3343275 w 7300912"/>
              <a:gd name="connsiteY31" fmla="*/ 1647825 h 3457575"/>
              <a:gd name="connsiteX32" fmla="*/ 2871787 w 7300912"/>
              <a:gd name="connsiteY32" fmla="*/ 1747838 h 3457575"/>
              <a:gd name="connsiteX33" fmla="*/ 2790825 w 7300912"/>
              <a:gd name="connsiteY33" fmla="*/ 1895475 h 3457575"/>
              <a:gd name="connsiteX34" fmla="*/ 2643187 w 7300912"/>
              <a:gd name="connsiteY34" fmla="*/ 1890713 h 3457575"/>
              <a:gd name="connsiteX35" fmla="*/ 2628900 w 7300912"/>
              <a:gd name="connsiteY35" fmla="*/ 1943100 h 3457575"/>
              <a:gd name="connsiteX36" fmla="*/ 2281237 w 7300912"/>
              <a:gd name="connsiteY36" fmla="*/ 1924050 h 3457575"/>
              <a:gd name="connsiteX37" fmla="*/ 2190750 w 7300912"/>
              <a:gd name="connsiteY37" fmla="*/ 1871663 h 3457575"/>
              <a:gd name="connsiteX38" fmla="*/ 1495425 w 7300912"/>
              <a:gd name="connsiteY38" fmla="*/ 2286000 h 3457575"/>
              <a:gd name="connsiteX39" fmla="*/ 1062037 w 7300912"/>
              <a:gd name="connsiteY39" fmla="*/ 2428875 h 3457575"/>
              <a:gd name="connsiteX40" fmla="*/ 914400 w 7300912"/>
              <a:gd name="connsiteY40" fmla="*/ 2543175 h 3457575"/>
              <a:gd name="connsiteX41" fmla="*/ 638175 w 7300912"/>
              <a:gd name="connsiteY41" fmla="*/ 2581275 h 3457575"/>
              <a:gd name="connsiteX42" fmla="*/ 376237 w 7300912"/>
              <a:gd name="connsiteY42" fmla="*/ 2686050 h 3457575"/>
              <a:gd name="connsiteX43" fmla="*/ 100012 w 7300912"/>
              <a:gd name="connsiteY43" fmla="*/ 2933700 h 3457575"/>
              <a:gd name="connsiteX44" fmla="*/ 23812 w 7300912"/>
              <a:gd name="connsiteY44" fmla="*/ 3005138 h 3457575"/>
              <a:gd name="connsiteX45" fmla="*/ 0 w 7300912"/>
              <a:gd name="connsiteY45" fmla="*/ 3195638 h 3457575"/>
              <a:gd name="connsiteX46" fmla="*/ 47625 w 7300912"/>
              <a:gd name="connsiteY46" fmla="*/ 3457575 h 3457575"/>
              <a:gd name="connsiteX47" fmla="*/ 1047750 w 7300912"/>
              <a:gd name="connsiteY47" fmla="*/ 3448050 h 3457575"/>
              <a:gd name="connsiteX48" fmla="*/ 1671637 w 7300912"/>
              <a:gd name="connsiteY48" fmla="*/ 3148013 h 3457575"/>
              <a:gd name="connsiteX0" fmla="*/ 1671637 w 7300912"/>
              <a:gd name="connsiteY0" fmla="*/ 3148013 h 3457575"/>
              <a:gd name="connsiteX1" fmla="*/ 2286000 w 7300912"/>
              <a:gd name="connsiteY1" fmla="*/ 2976563 h 3457575"/>
              <a:gd name="connsiteX2" fmla="*/ 3052762 w 7300912"/>
              <a:gd name="connsiteY2" fmla="*/ 2595563 h 3457575"/>
              <a:gd name="connsiteX3" fmla="*/ 3548062 w 7300912"/>
              <a:gd name="connsiteY3" fmla="*/ 2214563 h 3457575"/>
              <a:gd name="connsiteX4" fmla="*/ 4543425 w 7300912"/>
              <a:gd name="connsiteY4" fmla="*/ 1728788 h 3457575"/>
              <a:gd name="connsiteX5" fmla="*/ 5405437 w 7300912"/>
              <a:gd name="connsiteY5" fmla="*/ 1466850 h 3457575"/>
              <a:gd name="connsiteX6" fmla="*/ 5734050 w 7300912"/>
              <a:gd name="connsiteY6" fmla="*/ 1438276 h 3457575"/>
              <a:gd name="connsiteX7" fmla="*/ 6443662 w 7300912"/>
              <a:gd name="connsiteY7" fmla="*/ 1176338 h 3457575"/>
              <a:gd name="connsiteX8" fmla="*/ 7100888 w 7300912"/>
              <a:gd name="connsiteY8" fmla="*/ 895351 h 3457575"/>
              <a:gd name="connsiteX9" fmla="*/ 7300912 w 7300912"/>
              <a:gd name="connsiteY9" fmla="*/ 671513 h 3457575"/>
              <a:gd name="connsiteX10" fmla="*/ 7177087 w 7300912"/>
              <a:gd name="connsiteY10" fmla="*/ 666750 h 3457575"/>
              <a:gd name="connsiteX11" fmla="*/ 7177087 w 7300912"/>
              <a:gd name="connsiteY11" fmla="*/ 595313 h 3457575"/>
              <a:gd name="connsiteX12" fmla="*/ 6629399 w 7300912"/>
              <a:gd name="connsiteY12" fmla="*/ 357186 h 3457575"/>
              <a:gd name="connsiteX13" fmla="*/ 6753225 w 7300912"/>
              <a:gd name="connsiteY13" fmla="*/ 300038 h 3457575"/>
              <a:gd name="connsiteX14" fmla="*/ 6429375 w 7300912"/>
              <a:gd name="connsiteY14" fmla="*/ 195263 h 3457575"/>
              <a:gd name="connsiteX15" fmla="*/ 6181724 w 7300912"/>
              <a:gd name="connsiteY15" fmla="*/ 357188 h 3457575"/>
              <a:gd name="connsiteX16" fmla="*/ 6010275 w 7300912"/>
              <a:gd name="connsiteY16" fmla="*/ 366712 h 3457575"/>
              <a:gd name="connsiteX17" fmla="*/ 5862637 w 7300912"/>
              <a:gd name="connsiteY17" fmla="*/ 471488 h 3457575"/>
              <a:gd name="connsiteX18" fmla="*/ 5610225 w 7300912"/>
              <a:gd name="connsiteY18" fmla="*/ 285750 h 3457575"/>
              <a:gd name="connsiteX19" fmla="*/ 5329237 w 7300912"/>
              <a:gd name="connsiteY19" fmla="*/ 209550 h 3457575"/>
              <a:gd name="connsiteX20" fmla="*/ 5529262 w 7300912"/>
              <a:gd name="connsiteY20" fmla="*/ 61913 h 3457575"/>
              <a:gd name="connsiteX21" fmla="*/ 4872037 w 7300912"/>
              <a:gd name="connsiteY21" fmla="*/ 0 h 3457575"/>
              <a:gd name="connsiteX22" fmla="*/ 4438650 w 7300912"/>
              <a:gd name="connsiteY22" fmla="*/ 280988 h 3457575"/>
              <a:gd name="connsiteX23" fmla="*/ 4843462 w 7300912"/>
              <a:gd name="connsiteY23" fmla="*/ 333376 h 3457575"/>
              <a:gd name="connsiteX24" fmla="*/ 4562475 w 7300912"/>
              <a:gd name="connsiteY24" fmla="*/ 476250 h 3457575"/>
              <a:gd name="connsiteX25" fmla="*/ 4481512 w 7300912"/>
              <a:gd name="connsiteY25" fmla="*/ 690563 h 3457575"/>
              <a:gd name="connsiteX26" fmla="*/ 4667250 w 7300912"/>
              <a:gd name="connsiteY26" fmla="*/ 676275 h 3457575"/>
              <a:gd name="connsiteX27" fmla="*/ 4614862 w 7300912"/>
              <a:gd name="connsiteY27" fmla="*/ 828675 h 3457575"/>
              <a:gd name="connsiteX28" fmla="*/ 4505325 w 7300912"/>
              <a:gd name="connsiteY28" fmla="*/ 919163 h 3457575"/>
              <a:gd name="connsiteX29" fmla="*/ 4081462 w 7300912"/>
              <a:gd name="connsiteY29" fmla="*/ 876300 h 3457575"/>
              <a:gd name="connsiteX30" fmla="*/ 4186237 w 7300912"/>
              <a:gd name="connsiteY30" fmla="*/ 1195388 h 3457575"/>
              <a:gd name="connsiteX31" fmla="*/ 3343275 w 7300912"/>
              <a:gd name="connsiteY31" fmla="*/ 1647825 h 3457575"/>
              <a:gd name="connsiteX32" fmla="*/ 2871787 w 7300912"/>
              <a:gd name="connsiteY32" fmla="*/ 1747838 h 3457575"/>
              <a:gd name="connsiteX33" fmla="*/ 2790825 w 7300912"/>
              <a:gd name="connsiteY33" fmla="*/ 1895475 h 3457575"/>
              <a:gd name="connsiteX34" fmla="*/ 2643187 w 7300912"/>
              <a:gd name="connsiteY34" fmla="*/ 1890713 h 3457575"/>
              <a:gd name="connsiteX35" fmla="*/ 2628900 w 7300912"/>
              <a:gd name="connsiteY35" fmla="*/ 1943100 h 3457575"/>
              <a:gd name="connsiteX36" fmla="*/ 2281237 w 7300912"/>
              <a:gd name="connsiteY36" fmla="*/ 1924050 h 3457575"/>
              <a:gd name="connsiteX37" fmla="*/ 2190750 w 7300912"/>
              <a:gd name="connsiteY37" fmla="*/ 1871663 h 3457575"/>
              <a:gd name="connsiteX38" fmla="*/ 1495425 w 7300912"/>
              <a:gd name="connsiteY38" fmla="*/ 2286000 h 3457575"/>
              <a:gd name="connsiteX39" fmla="*/ 1062037 w 7300912"/>
              <a:gd name="connsiteY39" fmla="*/ 2428875 h 3457575"/>
              <a:gd name="connsiteX40" fmla="*/ 914400 w 7300912"/>
              <a:gd name="connsiteY40" fmla="*/ 2543175 h 3457575"/>
              <a:gd name="connsiteX41" fmla="*/ 638175 w 7300912"/>
              <a:gd name="connsiteY41" fmla="*/ 2581275 h 3457575"/>
              <a:gd name="connsiteX42" fmla="*/ 376237 w 7300912"/>
              <a:gd name="connsiteY42" fmla="*/ 2686050 h 3457575"/>
              <a:gd name="connsiteX43" fmla="*/ 100012 w 7300912"/>
              <a:gd name="connsiteY43" fmla="*/ 2933700 h 3457575"/>
              <a:gd name="connsiteX44" fmla="*/ 23812 w 7300912"/>
              <a:gd name="connsiteY44" fmla="*/ 3005138 h 3457575"/>
              <a:gd name="connsiteX45" fmla="*/ 0 w 7300912"/>
              <a:gd name="connsiteY45" fmla="*/ 3195638 h 3457575"/>
              <a:gd name="connsiteX46" fmla="*/ 47625 w 7300912"/>
              <a:gd name="connsiteY46" fmla="*/ 3457575 h 3457575"/>
              <a:gd name="connsiteX47" fmla="*/ 1047750 w 7300912"/>
              <a:gd name="connsiteY47" fmla="*/ 3448050 h 3457575"/>
              <a:gd name="connsiteX48" fmla="*/ 1671637 w 7300912"/>
              <a:gd name="connsiteY48" fmla="*/ 3148013 h 3457575"/>
              <a:gd name="connsiteX0" fmla="*/ 1671637 w 7300912"/>
              <a:gd name="connsiteY0" fmla="*/ 3148013 h 3457575"/>
              <a:gd name="connsiteX1" fmla="*/ 2286000 w 7300912"/>
              <a:gd name="connsiteY1" fmla="*/ 2976563 h 3457575"/>
              <a:gd name="connsiteX2" fmla="*/ 3052762 w 7300912"/>
              <a:gd name="connsiteY2" fmla="*/ 2595563 h 3457575"/>
              <a:gd name="connsiteX3" fmla="*/ 3548062 w 7300912"/>
              <a:gd name="connsiteY3" fmla="*/ 2214563 h 3457575"/>
              <a:gd name="connsiteX4" fmla="*/ 4543425 w 7300912"/>
              <a:gd name="connsiteY4" fmla="*/ 1728788 h 3457575"/>
              <a:gd name="connsiteX5" fmla="*/ 5405437 w 7300912"/>
              <a:gd name="connsiteY5" fmla="*/ 1466850 h 3457575"/>
              <a:gd name="connsiteX6" fmla="*/ 5734050 w 7300912"/>
              <a:gd name="connsiteY6" fmla="*/ 1438276 h 3457575"/>
              <a:gd name="connsiteX7" fmla="*/ 6443662 w 7300912"/>
              <a:gd name="connsiteY7" fmla="*/ 1176338 h 3457575"/>
              <a:gd name="connsiteX8" fmla="*/ 7100888 w 7300912"/>
              <a:gd name="connsiteY8" fmla="*/ 895351 h 3457575"/>
              <a:gd name="connsiteX9" fmla="*/ 7300912 w 7300912"/>
              <a:gd name="connsiteY9" fmla="*/ 671513 h 3457575"/>
              <a:gd name="connsiteX10" fmla="*/ 7177087 w 7300912"/>
              <a:gd name="connsiteY10" fmla="*/ 666750 h 3457575"/>
              <a:gd name="connsiteX11" fmla="*/ 7177087 w 7300912"/>
              <a:gd name="connsiteY11" fmla="*/ 595313 h 3457575"/>
              <a:gd name="connsiteX12" fmla="*/ 6629399 w 7300912"/>
              <a:gd name="connsiteY12" fmla="*/ 357186 h 3457575"/>
              <a:gd name="connsiteX13" fmla="*/ 6753225 w 7300912"/>
              <a:gd name="connsiteY13" fmla="*/ 300038 h 3457575"/>
              <a:gd name="connsiteX14" fmla="*/ 6429375 w 7300912"/>
              <a:gd name="connsiteY14" fmla="*/ 195263 h 3457575"/>
              <a:gd name="connsiteX15" fmla="*/ 6181724 w 7300912"/>
              <a:gd name="connsiteY15" fmla="*/ 357188 h 3457575"/>
              <a:gd name="connsiteX16" fmla="*/ 6010275 w 7300912"/>
              <a:gd name="connsiteY16" fmla="*/ 366712 h 3457575"/>
              <a:gd name="connsiteX17" fmla="*/ 5862637 w 7300912"/>
              <a:gd name="connsiteY17" fmla="*/ 471488 h 3457575"/>
              <a:gd name="connsiteX18" fmla="*/ 5610225 w 7300912"/>
              <a:gd name="connsiteY18" fmla="*/ 285750 h 3457575"/>
              <a:gd name="connsiteX19" fmla="*/ 5329237 w 7300912"/>
              <a:gd name="connsiteY19" fmla="*/ 209550 h 3457575"/>
              <a:gd name="connsiteX20" fmla="*/ 5529262 w 7300912"/>
              <a:gd name="connsiteY20" fmla="*/ 61913 h 3457575"/>
              <a:gd name="connsiteX21" fmla="*/ 4872037 w 7300912"/>
              <a:gd name="connsiteY21" fmla="*/ 0 h 3457575"/>
              <a:gd name="connsiteX22" fmla="*/ 4438650 w 7300912"/>
              <a:gd name="connsiteY22" fmla="*/ 280988 h 3457575"/>
              <a:gd name="connsiteX23" fmla="*/ 4843462 w 7300912"/>
              <a:gd name="connsiteY23" fmla="*/ 333376 h 3457575"/>
              <a:gd name="connsiteX24" fmla="*/ 4562475 w 7300912"/>
              <a:gd name="connsiteY24" fmla="*/ 476250 h 3457575"/>
              <a:gd name="connsiteX25" fmla="*/ 4481512 w 7300912"/>
              <a:gd name="connsiteY25" fmla="*/ 690563 h 3457575"/>
              <a:gd name="connsiteX26" fmla="*/ 4655343 w 7300912"/>
              <a:gd name="connsiteY26" fmla="*/ 664369 h 3457575"/>
              <a:gd name="connsiteX27" fmla="*/ 4614862 w 7300912"/>
              <a:gd name="connsiteY27" fmla="*/ 828675 h 3457575"/>
              <a:gd name="connsiteX28" fmla="*/ 4505325 w 7300912"/>
              <a:gd name="connsiteY28" fmla="*/ 919163 h 3457575"/>
              <a:gd name="connsiteX29" fmla="*/ 4081462 w 7300912"/>
              <a:gd name="connsiteY29" fmla="*/ 876300 h 3457575"/>
              <a:gd name="connsiteX30" fmla="*/ 4186237 w 7300912"/>
              <a:gd name="connsiteY30" fmla="*/ 1195388 h 3457575"/>
              <a:gd name="connsiteX31" fmla="*/ 3343275 w 7300912"/>
              <a:gd name="connsiteY31" fmla="*/ 1647825 h 3457575"/>
              <a:gd name="connsiteX32" fmla="*/ 2871787 w 7300912"/>
              <a:gd name="connsiteY32" fmla="*/ 1747838 h 3457575"/>
              <a:gd name="connsiteX33" fmla="*/ 2790825 w 7300912"/>
              <a:gd name="connsiteY33" fmla="*/ 1895475 h 3457575"/>
              <a:gd name="connsiteX34" fmla="*/ 2643187 w 7300912"/>
              <a:gd name="connsiteY34" fmla="*/ 1890713 h 3457575"/>
              <a:gd name="connsiteX35" fmla="*/ 2628900 w 7300912"/>
              <a:gd name="connsiteY35" fmla="*/ 1943100 h 3457575"/>
              <a:gd name="connsiteX36" fmla="*/ 2281237 w 7300912"/>
              <a:gd name="connsiteY36" fmla="*/ 1924050 h 3457575"/>
              <a:gd name="connsiteX37" fmla="*/ 2190750 w 7300912"/>
              <a:gd name="connsiteY37" fmla="*/ 1871663 h 3457575"/>
              <a:gd name="connsiteX38" fmla="*/ 1495425 w 7300912"/>
              <a:gd name="connsiteY38" fmla="*/ 2286000 h 3457575"/>
              <a:gd name="connsiteX39" fmla="*/ 1062037 w 7300912"/>
              <a:gd name="connsiteY39" fmla="*/ 2428875 h 3457575"/>
              <a:gd name="connsiteX40" fmla="*/ 914400 w 7300912"/>
              <a:gd name="connsiteY40" fmla="*/ 2543175 h 3457575"/>
              <a:gd name="connsiteX41" fmla="*/ 638175 w 7300912"/>
              <a:gd name="connsiteY41" fmla="*/ 2581275 h 3457575"/>
              <a:gd name="connsiteX42" fmla="*/ 376237 w 7300912"/>
              <a:gd name="connsiteY42" fmla="*/ 2686050 h 3457575"/>
              <a:gd name="connsiteX43" fmla="*/ 100012 w 7300912"/>
              <a:gd name="connsiteY43" fmla="*/ 2933700 h 3457575"/>
              <a:gd name="connsiteX44" fmla="*/ 23812 w 7300912"/>
              <a:gd name="connsiteY44" fmla="*/ 3005138 h 3457575"/>
              <a:gd name="connsiteX45" fmla="*/ 0 w 7300912"/>
              <a:gd name="connsiteY45" fmla="*/ 3195638 h 3457575"/>
              <a:gd name="connsiteX46" fmla="*/ 47625 w 7300912"/>
              <a:gd name="connsiteY46" fmla="*/ 3457575 h 3457575"/>
              <a:gd name="connsiteX47" fmla="*/ 1047750 w 7300912"/>
              <a:gd name="connsiteY47" fmla="*/ 3448050 h 3457575"/>
              <a:gd name="connsiteX48" fmla="*/ 1671637 w 7300912"/>
              <a:gd name="connsiteY48" fmla="*/ 3148013 h 3457575"/>
              <a:gd name="connsiteX0" fmla="*/ 1671637 w 7300912"/>
              <a:gd name="connsiteY0" fmla="*/ 3148013 h 3457575"/>
              <a:gd name="connsiteX1" fmla="*/ 2286000 w 7300912"/>
              <a:gd name="connsiteY1" fmla="*/ 2976563 h 3457575"/>
              <a:gd name="connsiteX2" fmla="*/ 3052762 w 7300912"/>
              <a:gd name="connsiteY2" fmla="*/ 2595563 h 3457575"/>
              <a:gd name="connsiteX3" fmla="*/ 3548062 w 7300912"/>
              <a:gd name="connsiteY3" fmla="*/ 2214563 h 3457575"/>
              <a:gd name="connsiteX4" fmla="*/ 4543425 w 7300912"/>
              <a:gd name="connsiteY4" fmla="*/ 1728788 h 3457575"/>
              <a:gd name="connsiteX5" fmla="*/ 5405437 w 7300912"/>
              <a:gd name="connsiteY5" fmla="*/ 1466850 h 3457575"/>
              <a:gd name="connsiteX6" fmla="*/ 5734050 w 7300912"/>
              <a:gd name="connsiteY6" fmla="*/ 1438276 h 3457575"/>
              <a:gd name="connsiteX7" fmla="*/ 6443662 w 7300912"/>
              <a:gd name="connsiteY7" fmla="*/ 1176338 h 3457575"/>
              <a:gd name="connsiteX8" fmla="*/ 7100888 w 7300912"/>
              <a:gd name="connsiteY8" fmla="*/ 895351 h 3457575"/>
              <a:gd name="connsiteX9" fmla="*/ 7300912 w 7300912"/>
              <a:gd name="connsiteY9" fmla="*/ 671513 h 3457575"/>
              <a:gd name="connsiteX10" fmla="*/ 7177087 w 7300912"/>
              <a:gd name="connsiteY10" fmla="*/ 666750 h 3457575"/>
              <a:gd name="connsiteX11" fmla="*/ 7177087 w 7300912"/>
              <a:gd name="connsiteY11" fmla="*/ 595313 h 3457575"/>
              <a:gd name="connsiteX12" fmla="*/ 6629399 w 7300912"/>
              <a:gd name="connsiteY12" fmla="*/ 357186 h 3457575"/>
              <a:gd name="connsiteX13" fmla="*/ 6753225 w 7300912"/>
              <a:gd name="connsiteY13" fmla="*/ 300038 h 3457575"/>
              <a:gd name="connsiteX14" fmla="*/ 6429375 w 7300912"/>
              <a:gd name="connsiteY14" fmla="*/ 195263 h 3457575"/>
              <a:gd name="connsiteX15" fmla="*/ 6181724 w 7300912"/>
              <a:gd name="connsiteY15" fmla="*/ 357188 h 3457575"/>
              <a:gd name="connsiteX16" fmla="*/ 6010275 w 7300912"/>
              <a:gd name="connsiteY16" fmla="*/ 366712 h 3457575"/>
              <a:gd name="connsiteX17" fmla="*/ 5862637 w 7300912"/>
              <a:gd name="connsiteY17" fmla="*/ 471488 h 3457575"/>
              <a:gd name="connsiteX18" fmla="*/ 5610225 w 7300912"/>
              <a:gd name="connsiteY18" fmla="*/ 285750 h 3457575"/>
              <a:gd name="connsiteX19" fmla="*/ 5329237 w 7300912"/>
              <a:gd name="connsiteY19" fmla="*/ 209550 h 3457575"/>
              <a:gd name="connsiteX20" fmla="*/ 5529262 w 7300912"/>
              <a:gd name="connsiteY20" fmla="*/ 61913 h 3457575"/>
              <a:gd name="connsiteX21" fmla="*/ 4872037 w 7300912"/>
              <a:gd name="connsiteY21" fmla="*/ 0 h 3457575"/>
              <a:gd name="connsiteX22" fmla="*/ 4438650 w 7300912"/>
              <a:gd name="connsiteY22" fmla="*/ 280988 h 3457575"/>
              <a:gd name="connsiteX23" fmla="*/ 4843462 w 7300912"/>
              <a:gd name="connsiteY23" fmla="*/ 333376 h 3457575"/>
              <a:gd name="connsiteX24" fmla="*/ 4562475 w 7300912"/>
              <a:gd name="connsiteY24" fmla="*/ 476250 h 3457575"/>
              <a:gd name="connsiteX25" fmla="*/ 4481512 w 7300912"/>
              <a:gd name="connsiteY25" fmla="*/ 690563 h 3457575"/>
              <a:gd name="connsiteX26" fmla="*/ 4662487 w 7300912"/>
              <a:gd name="connsiteY26" fmla="*/ 676275 h 3457575"/>
              <a:gd name="connsiteX27" fmla="*/ 4614862 w 7300912"/>
              <a:gd name="connsiteY27" fmla="*/ 828675 h 3457575"/>
              <a:gd name="connsiteX28" fmla="*/ 4505325 w 7300912"/>
              <a:gd name="connsiteY28" fmla="*/ 919163 h 3457575"/>
              <a:gd name="connsiteX29" fmla="*/ 4081462 w 7300912"/>
              <a:gd name="connsiteY29" fmla="*/ 876300 h 3457575"/>
              <a:gd name="connsiteX30" fmla="*/ 4186237 w 7300912"/>
              <a:gd name="connsiteY30" fmla="*/ 1195388 h 3457575"/>
              <a:gd name="connsiteX31" fmla="*/ 3343275 w 7300912"/>
              <a:gd name="connsiteY31" fmla="*/ 1647825 h 3457575"/>
              <a:gd name="connsiteX32" fmla="*/ 2871787 w 7300912"/>
              <a:gd name="connsiteY32" fmla="*/ 1747838 h 3457575"/>
              <a:gd name="connsiteX33" fmla="*/ 2790825 w 7300912"/>
              <a:gd name="connsiteY33" fmla="*/ 1895475 h 3457575"/>
              <a:gd name="connsiteX34" fmla="*/ 2643187 w 7300912"/>
              <a:gd name="connsiteY34" fmla="*/ 1890713 h 3457575"/>
              <a:gd name="connsiteX35" fmla="*/ 2628900 w 7300912"/>
              <a:gd name="connsiteY35" fmla="*/ 1943100 h 3457575"/>
              <a:gd name="connsiteX36" fmla="*/ 2281237 w 7300912"/>
              <a:gd name="connsiteY36" fmla="*/ 1924050 h 3457575"/>
              <a:gd name="connsiteX37" fmla="*/ 2190750 w 7300912"/>
              <a:gd name="connsiteY37" fmla="*/ 1871663 h 3457575"/>
              <a:gd name="connsiteX38" fmla="*/ 1495425 w 7300912"/>
              <a:gd name="connsiteY38" fmla="*/ 2286000 h 3457575"/>
              <a:gd name="connsiteX39" fmla="*/ 1062037 w 7300912"/>
              <a:gd name="connsiteY39" fmla="*/ 2428875 h 3457575"/>
              <a:gd name="connsiteX40" fmla="*/ 914400 w 7300912"/>
              <a:gd name="connsiteY40" fmla="*/ 2543175 h 3457575"/>
              <a:gd name="connsiteX41" fmla="*/ 638175 w 7300912"/>
              <a:gd name="connsiteY41" fmla="*/ 2581275 h 3457575"/>
              <a:gd name="connsiteX42" fmla="*/ 376237 w 7300912"/>
              <a:gd name="connsiteY42" fmla="*/ 2686050 h 3457575"/>
              <a:gd name="connsiteX43" fmla="*/ 100012 w 7300912"/>
              <a:gd name="connsiteY43" fmla="*/ 2933700 h 3457575"/>
              <a:gd name="connsiteX44" fmla="*/ 23812 w 7300912"/>
              <a:gd name="connsiteY44" fmla="*/ 3005138 h 3457575"/>
              <a:gd name="connsiteX45" fmla="*/ 0 w 7300912"/>
              <a:gd name="connsiteY45" fmla="*/ 3195638 h 3457575"/>
              <a:gd name="connsiteX46" fmla="*/ 47625 w 7300912"/>
              <a:gd name="connsiteY46" fmla="*/ 3457575 h 3457575"/>
              <a:gd name="connsiteX47" fmla="*/ 1047750 w 7300912"/>
              <a:gd name="connsiteY47" fmla="*/ 3448050 h 3457575"/>
              <a:gd name="connsiteX48" fmla="*/ 1671637 w 7300912"/>
              <a:gd name="connsiteY48" fmla="*/ 3148013 h 3457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7300912" h="3457575">
                <a:moveTo>
                  <a:pt x="1671637" y="3148013"/>
                </a:moveTo>
                <a:lnTo>
                  <a:pt x="2286000" y="2976563"/>
                </a:lnTo>
                <a:lnTo>
                  <a:pt x="3052762" y="2595563"/>
                </a:lnTo>
                <a:lnTo>
                  <a:pt x="3548062" y="2214563"/>
                </a:lnTo>
                <a:lnTo>
                  <a:pt x="4543425" y="1728788"/>
                </a:lnTo>
                <a:lnTo>
                  <a:pt x="5405437" y="1466850"/>
                </a:lnTo>
                <a:lnTo>
                  <a:pt x="5734050" y="1438276"/>
                </a:lnTo>
                <a:lnTo>
                  <a:pt x="6443662" y="1176338"/>
                </a:lnTo>
                <a:cubicBezTo>
                  <a:pt x="6662737" y="1082676"/>
                  <a:pt x="6824663" y="960438"/>
                  <a:pt x="7100888" y="895351"/>
                </a:cubicBezTo>
                <a:lnTo>
                  <a:pt x="7300912" y="671513"/>
                </a:lnTo>
                <a:lnTo>
                  <a:pt x="7177087" y="666750"/>
                </a:lnTo>
                <a:lnTo>
                  <a:pt x="7177087" y="595313"/>
                </a:lnTo>
                <a:lnTo>
                  <a:pt x="6629399" y="357186"/>
                </a:lnTo>
                <a:lnTo>
                  <a:pt x="6753225" y="300038"/>
                </a:lnTo>
                <a:lnTo>
                  <a:pt x="6429375" y="195263"/>
                </a:lnTo>
                <a:lnTo>
                  <a:pt x="6181724" y="357188"/>
                </a:lnTo>
                <a:lnTo>
                  <a:pt x="6010275" y="366712"/>
                </a:lnTo>
                <a:lnTo>
                  <a:pt x="5862637" y="471488"/>
                </a:lnTo>
                <a:lnTo>
                  <a:pt x="5610225" y="285750"/>
                </a:lnTo>
                <a:lnTo>
                  <a:pt x="5329237" y="209550"/>
                </a:lnTo>
                <a:lnTo>
                  <a:pt x="5529262" y="61913"/>
                </a:lnTo>
                <a:lnTo>
                  <a:pt x="4872037" y="0"/>
                </a:lnTo>
                <a:lnTo>
                  <a:pt x="4438650" y="280988"/>
                </a:lnTo>
                <a:lnTo>
                  <a:pt x="4843462" y="333376"/>
                </a:lnTo>
                <a:cubicBezTo>
                  <a:pt x="4864100" y="382588"/>
                  <a:pt x="4646612" y="431800"/>
                  <a:pt x="4562475" y="476250"/>
                </a:cubicBezTo>
                <a:lnTo>
                  <a:pt x="4481512" y="690563"/>
                </a:lnTo>
                <a:lnTo>
                  <a:pt x="4662487" y="676275"/>
                </a:lnTo>
                <a:lnTo>
                  <a:pt x="4614862" y="828675"/>
                </a:lnTo>
                <a:lnTo>
                  <a:pt x="4505325" y="919163"/>
                </a:lnTo>
                <a:lnTo>
                  <a:pt x="4081462" y="876300"/>
                </a:lnTo>
                <a:lnTo>
                  <a:pt x="4186237" y="1195388"/>
                </a:lnTo>
                <a:lnTo>
                  <a:pt x="3343275" y="1647825"/>
                </a:lnTo>
                <a:lnTo>
                  <a:pt x="2871787" y="1747838"/>
                </a:lnTo>
                <a:lnTo>
                  <a:pt x="2790825" y="1895475"/>
                </a:lnTo>
                <a:lnTo>
                  <a:pt x="2643187" y="1890713"/>
                </a:lnTo>
                <a:lnTo>
                  <a:pt x="2628900" y="1943100"/>
                </a:lnTo>
                <a:lnTo>
                  <a:pt x="2281237" y="1924050"/>
                </a:lnTo>
                <a:lnTo>
                  <a:pt x="2190750" y="1871663"/>
                </a:lnTo>
                <a:lnTo>
                  <a:pt x="1495425" y="2286000"/>
                </a:lnTo>
                <a:lnTo>
                  <a:pt x="1062037" y="2428875"/>
                </a:lnTo>
                <a:lnTo>
                  <a:pt x="914400" y="2543175"/>
                </a:lnTo>
                <a:lnTo>
                  <a:pt x="638175" y="2581275"/>
                </a:lnTo>
                <a:lnTo>
                  <a:pt x="376237" y="2686050"/>
                </a:lnTo>
                <a:lnTo>
                  <a:pt x="100012" y="2933700"/>
                </a:lnTo>
                <a:lnTo>
                  <a:pt x="23812" y="3005138"/>
                </a:lnTo>
                <a:lnTo>
                  <a:pt x="0" y="3195638"/>
                </a:lnTo>
                <a:lnTo>
                  <a:pt x="47625" y="3457575"/>
                </a:lnTo>
                <a:lnTo>
                  <a:pt x="1047750" y="3448050"/>
                </a:lnTo>
                <a:lnTo>
                  <a:pt x="1671637" y="3148013"/>
                </a:lnTo>
                <a:close/>
              </a:path>
            </a:pathLst>
          </a:cu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2047C753-3E16-4CAA-8C60-A47F255D4BBB}"/>
              </a:ext>
            </a:extLst>
          </p:cNvPr>
          <p:cNvSpPr txBox="1"/>
          <p:nvPr/>
        </p:nvSpPr>
        <p:spPr>
          <a:xfrm>
            <a:off x="2387332" y="4974167"/>
            <a:ext cx="3264166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144000"/>
            <a:r>
              <a:rPr lang="de-DE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B-Plan 1.2 „Gewerbepark Dohna / Heidenau“ - 131 ha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22AB0885-CBB9-4656-972F-FE508C728576}"/>
              </a:ext>
            </a:extLst>
          </p:cNvPr>
          <p:cNvSpPr txBox="1"/>
          <p:nvPr/>
        </p:nvSpPr>
        <p:spPr>
          <a:xfrm>
            <a:off x="5352318" y="3351290"/>
            <a:ext cx="2629632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B-Plan 1.1 „Technologiepark </a:t>
            </a:r>
            <a:r>
              <a:rPr lang="de-DE" sz="14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Feistenberg</a:t>
            </a:r>
            <a:r>
              <a:rPr lang="de-DE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 – 139 ha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4BDD12DD-89EA-4B69-9589-4DF9FFB18164}"/>
              </a:ext>
            </a:extLst>
          </p:cNvPr>
          <p:cNvSpPr txBox="1"/>
          <p:nvPr/>
        </p:nvSpPr>
        <p:spPr>
          <a:xfrm>
            <a:off x="1765711" y="2647428"/>
            <a:ext cx="2701126" cy="523220"/>
          </a:xfrm>
          <a:prstGeom prst="rect">
            <a:avLst/>
          </a:prstGeom>
          <a:solidFill>
            <a:srgbClr val="4472C4"/>
          </a:solidFill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B-Plan Nr. 1 „Industriepark Oberelbe“ (IPO) – 270 ha</a:t>
            </a:r>
          </a:p>
        </p:txBody>
      </p:sp>
      <p:sp>
        <p:nvSpPr>
          <p:cNvPr id="27" name="Freihandform: Form 26">
            <a:extLst>
              <a:ext uri="{FF2B5EF4-FFF2-40B4-BE49-F238E27FC236}">
                <a16:creationId xmlns:a16="http://schemas.microsoft.com/office/drawing/2014/main" id="{9354F12C-F245-4232-A58A-84DC04C36A30}"/>
              </a:ext>
            </a:extLst>
          </p:cNvPr>
          <p:cNvSpPr/>
          <p:nvPr/>
        </p:nvSpPr>
        <p:spPr>
          <a:xfrm>
            <a:off x="449367" y="2451350"/>
            <a:ext cx="5278581" cy="2771601"/>
          </a:xfrm>
          <a:custGeom>
            <a:avLst/>
            <a:gdLst>
              <a:gd name="connsiteX0" fmla="*/ 41563 w 5278581"/>
              <a:gd name="connsiteY0" fmla="*/ 2818014 h 2818014"/>
              <a:gd name="connsiteX1" fmla="*/ 997527 w 5278581"/>
              <a:gd name="connsiteY1" fmla="*/ 2793076 h 2818014"/>
              <a:gd name="connsiteX2" fmla="*/ 1596043 w 5278581"/>
              <a:gd name="connsiteY2" fmla="*/ 2502131 h 2818014"/>
              <a:gd name="connsiteX3" fmla="*/ 2169621 w 5278581"/>
              <a:gd name="connsiteY3" fmla="*/ 2344189 h 2818014"/>
              <a:gd name="connsiteX4" fmla="*/ 2984269 w 5278581"/>
              <a:gd name="connsiteY4" fmla="*/ 1953491 h 2818014"/>
              <a:gd name="connsiteX5" fmla="*/ 3474720 w 5278581"/>
              <a:gd name="connsiteY5" fmla="*/ 1579418 h 2818014"/>
              <a:gd name="connsiteX6" fmla="*/ 4472247 w 5278581"/>
              <a:gd name="connsiteY6" fmla="*/ 1088967 h 2818014"/>
              <a:gd name="connsiteX7" fmla="*/ 4638501 w 5278581"/>
              <a:gd name="connsiteY7" fmla="*/ 1064029 h 2818014"/>
              <a:gd name="connsiteX8" fmla="*/ 5278581 w 5278581"/>
              <a:gd name="connsiteY8" fmla="*/ 847898 h 2818014"/>
              <a:gd name="connsiteX9" fmla="*/ 4671752 w 5278581"/>
              <a:gd name="connsiteY9" fmla="*/ 590203 h 2818014"/>
              <a:gd name="connsiteX10" fmla="*/ 4771505 w 5278581"/>
              <a:gd name="connsiteY10" fmla="*/ 290945 h 2818014"/>
              <a:gd name="connsiteX11" fmla="*/ 4871258 w 5278581"/>
              <a:gd name="connsiteY11" fmla="*/ 8312 h 2818014"/>
              <a:gd name="connsiteX12" fmla="*/ 4696690 w 5278581"/>
              <a:gd name="connsiteY12" fmla="*/ 0 h 2818014"/>
              <a:gd name="connsiteX13" fmla="*/ 4605250 w 5278581"/>
              <a:gd name="connsiteY13" fmla="*/ 266007 h 2818014"/>
              <a:gd name="connsiteX14" fmla="*/ 4463934 w 5278581"/>
              <a:gd name="connsiteY14" fmla="*/ 357447 h 2818014"/>
              <a:gd name="connsiteX15" fmla="*/ 4089861 w 5278581"/>
              <a:gd name="connsiteY15" fmla="*/ 315883 h 2818014"/>
              <a:gd name="connsiteX16" fmla="*/ 4181301 w 5278581"/>
              <a:gd name="connsiteY16" fmla="*/ 598516 h 2818014"/>
              <a:gd name="connsiteX17" fmla="*/ 3358341 w 5278581"/>
              <a:gd name="connsiteY17" fmla="*/ 1047403 h 2818014"/>
              <a:gd name="connsiteX18" fmla="*/ 3100647 w 5278581"/>
              <a:gd name="connsiteY18" fmla="*/ 1122218 h 2818014"/>
              <a:gd name="connsiteX19" fmla="*/ 2834640 w 5278581"/>
              <a:gd name="connsiteY19" fmla="*/ 1172094 h 2818014"/>
              <a:gd name="connsiteX20" fmla="*/ 2751512 w 5278581"/>
              <a:gd name="connsiteY20" fmla="*/ 1321723 h 2818014"/>
              <a:gd name="connsiteX21" fmla="*/ 2610196 w 5278581"/>
              <a:gd name="connsiteY21" fmla="*/ 1321723 h 2818014"/>
              <a:gd name="connsiteX22" fmla="*/ 2593570 w 5278581"/>
              <a:gd name="connsiteY22" fmla="*/ 1371600 h 2818014"/>
              <a:gd name="connsiteX23" fmla="*/ 2202872 w 5278581"/>
              <a:gd name="connsiteY23" fmla="*/ 1363287 h 2818014"/>
              <a:gd name="connsiteX24" fmla="*/ 2128058 w 5278581"/>
              <a:gd name="connsiteY24" fmla="*/ 1321723 h 2818014"/>
              <a:gd name="connsiteX25" fmla="*/ 1463040 w 5278581"/>
              <a:gd name="connsiteY25" fmla="*/ 1712421 h 2818014"/>
              <a:gd name="connsiteX26" fmla="*/ 1030778 w 5278581"/>
              <a:gd name="connsiteY26" fmla="*/ 1862051 h 2818014"/>
              <a:gd name="connsiteX27" fmla="*/ 856210 w 5278581"/>
              <a:gd name="connsiteY27" fmla="*/ 1970116 h 2818014"/>
              <a:gd name="connsiteX28" fmla="*/ 590203 w 5278581"/>
              <a:gd name="connsiteY28" fmla="*/ 2019992 h 2818014"/>
              <a:gd name="connsiteX29" fmla="*/ 440574 w 5278581"/>
              <a:gd name="connsiteY29" fmla="*/ 2069869 h 2818014"/>
              <a:gd name="connsiteX30" fmla="*/ 241069 w 5278581"/>
              <a:gd name="connsiteY30" fmla="*/ 2227811 h 2818014"/>
              <a:gd name="connsiteX31" fmla="*/ 24938 w 5278581"/>
              <a:gd name="connsiteY31" fmla="*/ 2419003 h 2818014"/>
              <a:gd name="connsiteX32" fmla="*/ 0 w 5278581"/>
              <a:gd name="connsiteY32" fmla="*/ 2601883 h 2818014"/>
              <a:gd name="connsiteX33" fmla="*/ 41563 w 5278581"/>
              <a:gd name="connsiteY33" fmla="*/ 2818014 h 2818014"/>
              <a:gd name="connsiteX0" fmla="*/ 41563 w 5278581"/>
              <a:gd name="connsiteY0" fmla="*/ 2809702 h 2809702"/>
              <a:gd name="connsiteX1" fmla="*/ 997527 w 5278581"/>
              <a:gd name="connsiteY1" fmla="*/ 2784764 h 2809702"/>
              <a:gd name="connsiteX2" fmla="*/ 1596043 w 5278581"/>
              <a:gd name="connsiteY2" fmla="*/ 2493819 h 2809702"/>
              <a:gd name="connsiteX3" fmla="*/ 2169621 w 5278581"/>
              <a:gd name="connsiteY3" fmla="*/ 2335877 h 2809702"/>
              <a:gd name="connsiteX4" fmla="*/ 2984269 w 5278581"/>
              <a:gd name="connsiteY4" fmla="*/ 1945179 h 2809702"/>
              <a:gd name="connsiteX5" fmla="*/ 3474720 w 5278581"/>
              <a:gd name="connsiteY5" fmla="*/ 1571106 h 2809702"/>
              <a:gd name="connsiteX6" fmla="*/ 4472247 w 5278581"/>
              <a:gd name="connsiteY6" fmla="*/ 1080655 h 2809702"/>
              <a:gd name="connsiteX7" fmla="*/ 4638501 w 5278581"/>
              <a:gd name="connsiteY7" fmla="*/ 1055717 h 2809702"/>
              <a:gd name="connsiteX8" fmla="*/ 5278581 w 5278581"/>
              <a:gd name="connsiteY8" fmla="*/ 839586 h 2809702"/>
              <a:gd name="connsiteX9" fmla="*/ 4671752 w 5278581"/>
              <a:gd name="connsiteY9" fmla="*/ 581891 h 2809702"/>
              <a:gd name="connsiteX10" fmla="*/ 4771505 w 5278581"/>
              <a:gd name="connsiteY10" fmla="*/ 282633 h 2809702"/>
              <a:gd name="connsiteX11" fmla="*/ 4871258 w 5278581"/>
              <a:gd name="connsiteY11" fmla="*/ 0 h 2809702"/>
              <a:gd name="connsiteX12" fmla="*/ 4701452 w 5278581"/>
              <a:gd name="connsiteY12" fmla="*/ 29788 h 2809702"/>
              <a:gd name="connsiteX13" fmla="*/ 4605250 w 5278581"/>
              <a:gd name="connsiteY13" fmla="*/ 257695 h 2809702"/>
              <a:gd name="connsiteX14" fmla="*/ 4463934 w 5278581"/>
              <a:gd name="connsiteY14" fmla="*/ 349135 h 2809702"/>
              <a:gd name="connsiteX15" fmla="*/ 4089861 w 5278581"/>
              <a:gd name="connsiteY15" fmla="*/ 307571 h 2809702"/>
              <a:gd name="connsiteX16" fmla="*/ 4181301 w 5278581"/>
              <a:gd name="connsiteY16" fmla="*/ 590204 h 2809702"/>
              <a:gd name="connsiteX17" fmla="*/ 3358341 w 5278581"/>
              <a:gd name="connsiteY17" fmla="*/ 1039091 h 2809702"/>
              <a:gd name="connsiteX18" fmla="*/ 3100647 w 5278581"/>
              <a:gd name="connsiteY18" fmla="*/ 1113906 h 2809702"/>
              <a:gd name="connsiteX19" fmla="*/ 2834640 w 5278581"/>
              <a:gd name="connsiteY19" fmla="*/ 1163782 h 2809702"/>
              <a:gd name="connsiteX20" fmla="*/ 2751512 w 5278581"/>
              <a:gd name="connsiteY20" fmla="*/ 1313411 h 2809702"/>
              <a:gd name="connsiteX21" fmla="*/ 2610196 w 5278581"/>
              <a:gd name="connsiteY21" fmla="*/ 1313411 h 2809702"/>
              <a:gd name="connsiteX22" fmla="*/ 2593570 w 5278581"/>
              <a:gd name="connsiteY22" fmla="*/ 1363288 h 2809702"/>
              <a:gd name="connsiteX23" fmla="*/ 2202872 w 5278581"/>
              <a:gd name="connsiteY23" fmla="*/ 1354975 h 2809702"/>
              <a:gd name="connsiteX24" fmla="*/ 2128058 w 5278581"/>
              <a:gd name="connsiteY24" fmla="*/ 1313411 h 2809702"/>
              <a:gd name="connsiteX25" fmla="*/ 1463040 w 5278581"/>
              <a:gd name="connsiteY25" fmla="*/ 1704109 h 2809702"/>
              <a:gd name="connsiteX26" fmla="*/ 1030778 w 5278581"/>
              <a:gd name="connsiteY26" fmla="*/ 1853739 h 2809702"/>
              <a:gd name="connsiteX27" fmla="*/ 856210 w 5278581"/>
              <a:gd name="connsiteY27" fmla="*/ 1961804 h 2809702"/>
              <a:gd name="connsiteX28" fmla="*/ 590203 w 5278581"/>
              <a:gd name="connsiteY28" fmla="*/ 2011680 h 2809702"/>
              <a:gd name="connsiteX29" fmla="*/ 440574 w 5278581"/>
              <a:gd name="connsiteY29" fmla="*/ 2061557 h 2809702"/>
              <a:gd name="connsiteX30" fmla="*/ 241069 w 5278581"/>
              <a:gd name="connsiteY30" fmla="*/ 2219499 h 2809702"/>
              <a:gd name="connsiteX31" fmla="*/ 24938 w 5278581"/>
              <a:gd name="connsiteY31" fmla="*/ 2410691 h 2809702"/>
              <a:gd name="connsiteX32" fmla="*/ 0 w 5278581"/>
              <a:gd name="connsiteY32" fmla="*/ 2593571 h 2809702"/>
              <a:gd name="connsiteX33" fmla="*/ 41563 w 5278581"/>
              <a:gd name="connsiteY33" fmla="*/ 2809702 h 2809702"/>
              <a:gd name="connsiteX0" fmla="*/ 41563 w 5278581"/>
              <a:gd name="connsiteY0" fmla="*/ 2809702 h 2809702"/>
              <a:gd name="connsiteX1" fmla="*/ 997527 w 5278581"/>
              <a:gd name="connsiteY1" fmla="*/ 2784764 h 2809702"/>
              <a:gd name="connsiteX2" fmla="*/ 1596043 w 5278581"/>
              <a:gd name="connsiteY2" fmla="*/ 2493819 h 2809702"/>
              <a:gd name="connsiteX3" fmla="*/ 2169621 w 5278581"/>
              <a:gd name="connsiteY3" fmla="*/ 2335877 h 2809702"/>
              <a:gd name="connsiteX4" fmla="*/ 2984269 w 5278581"/>
              <a:gd name="connsiteY4" fmla="*/ 1945179 h 2809702"/>
              <a:gd name="connsiteX5" fmla="*/ 3474720 w 5278581"/>
              <a:gd name="connsiteY5" fmla="*/ 1571106 h 2809702"/>
              <a:gd name="connsiteX6" fmla="*/ 4472247 w 5278581"/>
              <a:gd name="connsiteY6" fmla="*/ 1080655 h 2809702"/>
              <a:gd name="connsiteX7" fmla="*/ 4638501 w 5278581"/>
              <a:gd name="connsiteY7" fmla="*/ 1055717 h 2809702"/>
              <a:gd name="connsiteX8" fmla="*/ 5278581 w 5278581"/>
              <a:gd name="connsiteY8" fmla="*/ 839586 h 2809702"/>
              <a:gd name="connsiteX9" fmla="*/ 4671752 w 5278581"/>
              <a:gd name="connsiteY9" fmla="*/ 581891 h 2809702"/>
              <a:gd name="connsiteX10" fmla="*/ 4771505 w 5278581"/>
              <a:gd name="connsiteY10" fmla="*/ 282633 h 2809702"/>
              <a:gd name="connsiteX11" fmla="*/ 4871258 w 5278581"/>
              <a:gd name="connsiteY11" fmla="*/ 0 h 2809702"/>
              <a:gd name="connsiteX12" fmla="*/ 4696690 w 5278581"/>
              <a:gd name="connsiteY12" fmla="*/ 48838 h 2809702"/>
              <a:gd name="connsiteX13" fmla="*/ 4605250 w 5278581"/>
              <a:gd name="connsiteY13" fmla="*/ 257695 h 2809702"/>
              <a:gd name="connsiteX14" fmla="*/ 4463934 w 5278581"/>
              <a:gd name="connsiteY14" fmla="*/ 349135 h 2809702"/>
              <a:gd name="connsiteX15" fmla="*/ 4089861 w 5278581"/>
              <a:gd name="connsiteY15" fmla="*/ 307571 h 2809702"/>
              <a:gd name="connsiteX16" fmla="*/ 4181301 w 5278581"/>
              <a:gd name="connsiteY16" fmla="*/ 590204 h 2809702"/>
              <a:gd name="connsiteX17" fmla="*/ 3358341 w 5278581"/>
              <a:gd name="connsiteY17" fmla="*/ 1039091 h 2809702"/>
              <a:gd name="connsiteX18" fmla="*/ 3100647 w 5278581"/>
              <a:gd name="connsiteY18" fmla="*/ 1113906 h 2809702"/>
              <a:gd name="connsiteX19" fmla="*/ 2834640 w 5278581"/>
              <a:gd name="connsiteY19" fmla="*/ 1163782 h 2809702"/>
              <a:gd name="connsiteX20" fmla="*/ 2751512 w 5278581"/>
              <a:gd name="connsiteY20" fmla="*/ 1313411 h 2809702"/>
              <a:gd name="connsiteX21" fmla="*/ 2610196 w 5278581"/>
              <a:gd name="connsiteY21" fmla="*/ 1313411 h 2809702"/>
              <a:gd name="connsiteX22" fmla="*/ 2593570 w 5278581"/>
              <a:gd name="connsiteY22" fmla="*/ 1363288 h 2809702"/>
              <a:gd name="connsiteX23" fmla="*/ 2202872 w 5278581"/>
              <a:gd name="connsiteY23" fmla="*/ 1354975 h 2809702"/>
              <a:gd name="connsiteX24" fmla="*/ 2128058 w 5278581"/>
              <a:gd name="connsiteY24" fmla="*/ 1313411 h 2809702"/>
              <a:gd name="connsiteX25" fmla="*/ 1463040 w 5278581"/>
              <a:gd name="connsiteY25" fmla="*/ 1704109 h 2809702"/>
              <a:gd name="connsiteX26" fmla="*/ 1030778 w 5278581"/>
              <a:gd name="connsiteY26" fmla="*/ 1853739 h 2809702"/>
              <a:gd name="connsiteX27" fmla="*/ 856210 w 5278581"/>
              <a:gd name="connsiteY27" fmla="*/ 1961804 h 2809702"/>
              <a:gd name="connsiteX28" fmla="*/ 590203 w 5278581"/>
              <a:gd name="connsiteY28" fmla="*/ 2011680 h 2809702"/>
              <a:gd name="connsiteX29" fmla="*/ 440574 w 5278581"/>
              <a:gd name="connsiteY29" fmla="*/ 2061557 h 2809702"/>
              <a:gd name="connsiteX30" fmla="*/ 241069 w 5278581"/>
              <a:gd name="connsiteY30" fmla="*/ 2219499 h 2809702"/>
              <a:gd name="connsiteX31" fmla="*/ 24938 w 5278581"/>
              <a:gd name="connsiteY31" fmla="*/ 2410691 h 2809702"/>
              <a:gd name="connsiteX32" fmla="*/ 0 w 5278581"/>
              <a:gd name="connsiteY32" fmla="*/ 2593571 h 2809702"/>
              <a:gd name="connsiteX33" fmla="*/ 41563 w 5278581"/>
              <a:gd name="connsiteY33" fmla="*/ 2809702 h 2809702"/>
              <a:gd name="connsiteX0" fmla="*/ 41563 w 5278581"/>
              <a:gd name="connsiteY0" fmla="*/ 2785890 h 2785890"/>
              <a:gd name="connsiteX1" fmla="*/ 997527 w 5278581"/>
              <a:gd name="connsiteY1" fmla="*/ 2760952 h 2785890"/>
              <a:gd name="connsiteX2" fmla="*/ 1596043 w 5278581"/>
              <a:gd name="connsiteY2" fmla="*/ 2470007 h 2785890"/>
              <a:gd name="connsiteX3" fmla="*/ 2169621 w 5278581"/>
              <a:gd name="connsiteY3" fmla="*/ 2312065 h 2785890"/>
              <a:gd name="connsiteX4" fmla="*/ 2984269 w 5278581"/>
              <a:gd name="connsiteY4" fmla="*/ 1921367 h 2785890"/>
              <a:gd name="connsiteX5" fmla="*/ 3474720 w 5278581"/>
              <a:gd name="connsiteY5" fmla="*/ 1547294 h 2785890"/>
              <a:gd name="connsiteX6" fmla="*/ 4472247 w 5278581"/>
              <a:gd name="connsiteY6" fmla="*/ 1056843 h 2785890"/>
              <a:gd name="connsiteX7" fmla="*/ 4638501 w 5278581"/>
              <a:gd name="connsiteY7" fmla="*/ 1031905 h 2785890"/>
              <a:gd name="connsiteX8" fmla="*/ 5278581 w 5278581"/>
              <a:gd name="connsiteY8" fmla="*/ 815774 h 2785890"/>
              <a:gd name="connsiteX9" fmla="*/ 4671752 w 5278581"/>
              <a:gd name="connsiteY9" fmla="*/ 558079 h 2785890"/>
              <a:gd name="connsiteX10" fmla="*/ 4771505 w 5278581"/>
              <a:gd name="connsiteY10" fmla="*/ 258821 h 2785890"/>
              <a:gd name="connsiteX11" fmla="*/ 4837920 w 5278581"/>
              <a:gd name="connsiteY11" fmla="*/ 0 h 2785890"/>
              <a:gd name="connsiteX12" fmla="*/ 4696690 w 5278581"/>
              <a:gd name="connsiteY12" fmla="*/ 25026 h 2785890"/>
              <a:gd name="connsiteX13" fmla="*/ 4605250 w 5278581"/>
              <a:gd name="connsiteY13" fmla="*/ 233883 h 2785890"/>
              <a:gd name="connsiteX14" fmla="*/ 4463934 w 5278581"/>
              <a:gd name="connsiteY14" fmla="*/ 325323 h 2785890"/>
              <a:gd name="connsiteX15" fmla="*/ 4089861 w 5278581"/>
              <a:gd name="connsiteY15" fmla="*/ 283759 h 2785890"/>
              <a:gd name="connsiteX16" fmla="*/ 4181301 w 5278581"/>
              <a:gd name="connsiteY16" fmla="*/ 566392 h 2785890"/>
              <a:gd name="connsiteX17" fmla="*/ 3358341 w 5278581"/>
              <a:gd name="connsiteY17" fmla="*/ 1015279 h 2785890"/>
              <a:gd name="connsiteX18" fmla="*/ 3100647 w 5278581"/>
              <a:gd name="connsiteY18" fmla="*/ 1090094 h 2785890"/>
              <a:gd name="connsiteX19" fmla="*/ 2834640 w 5278581"/>
              <a:gd name="connsiteY19" fmla="*/ 1139970 h 2785890"/>
              <a:gd name="connsiteX20" fmla="*/ 2751512 w 5278581"/>
              <a:gd name="connsiteY20" fmla="*/ 1289599 h 2785890"/>
              <a:gd name="connsiteX21" fmla="*/ 2610196 w 5278581"/>
              <a:gd name="connsiteY21" fmla="*/ 1289599 h 2785890"/>
              <a:gd name="connsiteX22" fmla="*/ 2593570 w 5278581"/>
              <a:gd name="connsiteY22" fmla="*/ 1339476 h 2785890"/>
              <a:gd name="connsiteX23" fmla="*/ 2202872 w 5278581"/>
              <a:gd name="connsiteY23" fmla="*/ 1331163 h 2785890"/>
              <a:gd name="connsiteX24" fmla="*/ 2128058 w 5278581"/>
              <a:gd name="connsiteY24" fmla="*/ 1289599 h 2785890"/>
              <a:gd name="connsiteX25" fmla="*/ 1463040 w 5278581"/>
              <a:gd name="connsiteY25" fmla="*/ 1680297 h 2785890"/>
              <a:gd name="connsiteX26" fmla="*/ 1030778 w 5278581"/>
              <a:gd name="connsiteY26" fmla="*/ 1829927 h 2785890"/>
              <a:gd name="connsiteX27" fmla="*/ 856210 w 5278581"/>
              <a:gd name="connsiteY27" fmla="*/ 1937992 h 2785890"/>
              <a:gd name="connsiteX28" fmla="*/ 590203 w 5278581"/>
              <a:gd name="connsiteY28" fmla="*/ 1987868 h 2785890"/>
              <a:gd name="connsiteX29" fmla="*/ 440574 w 5278581"/>
              <a:gd name="connsiteY29" fmla="*/ 2037745 h 2785890"/>
              <a:gd name="connsiteX30" fmla="*/ 241069 w 5278581"/>
              <a:gd name="connsiteY30" fmla="*/ 2195687 h 2785890"/>
              <a:gd name="connsiteX31" fmla="*/ 24938 w 5278581"/>
              <a:gd name="connsiteY31" fmla="*/ 2386879 h 2785890"/>
              <a:gd name="connsiteX32" fmla="*/ 0 w 5278581"/>
              <a:gd name="connsiteY32" fmla="*/ 2569759 h 2785890"/>
              <a:gd name="connsiteX33" fmla="*/ 41563 w 5278581"/>
              <a:gd name="connsiteY33" fmla="*/ 2785890 h 2785890"/>
              <a:gd name="connsiteX0" fmla="*/ 41563 w 5278581"/>
              <a:gd name="connsiteY0" fmla="*/ 2762077 h 2762077"/>
              <a:gd name="connsiteX1" fmla="*/ 997527 w 5278581"/>
              <a:gd name="connsiteY1" fmla="*/ 2737139 h 2762077"/>
              <a:gd name="connsiteX2" fmla="*/ 1596043 w 5278581"/>
              <a:gd name="connsiteY2" fmla="*/ 2446194 h 2762077"/>
              <a:gd name="connsiteX3" fmla="*/ 2169621 w 5278581"/>
              <a:gd name="connsiteY3" fmla="*/ 2288252 h 2762077"/>
              <a:gd name="connsiteX4" fmla="*/ 2984269 w 5278581"/>
              <a:gd name="connsiteY4" fmla="*/ 1897554 h 2762077"/>
              <a:gd name="connsiteX5" fmla="*/ 3474720 w 5278581"/>
              <a:gd name="connsiteY5" fmla="*/ 1523481 h 2762077"/>
              <a:gd name="connsiteX6" fmla="*/ 4472247 w 5278581"/>
              <a:gd name="connsiteY6" fmla="*/ 1033030 h 2762077"/>
              <a:gd name="connsiteX7" fmla="*/ 4638501 w 5278581"/>
              <a:gd name="connsiteY7" fmla="*/ 1008092 h 2762077"/>
              <a:gd name="connsiteX8" fmla="*/ 5278581 w 5278581"/>
              <a:gd name="connsiteY8" fmla="*/ 791961 h 2762077"/>
              <a:gd name="connsiteX9" fmla="*/ 4671752 w 5278581"/>
              <a:gd name="connsiteY9" fmla="*/ 534266 h 2762077"/>
              <a:gd name="connsiteX10" fmla="*/ 4771505 w 5278581"/>
              <a:gd name="connsiteY10" fmla="*/ 235008 h 2762077"/>
              <a:gd name="connsiteX11" fmla="*/ 4814108 w 5278581"/>
              <a:gd name="connsiteY11" fmla="*/ 0 h 2762077"/>
              <a:gd name="connsiteX12" fmla="*/ 4696690 w 5278581"/>
              <a:gd name="connsiteY12" fmla="*/ 1213 h 2762077"/>
              <a:gd name="connsiteX13" fmla="*/ 4605250 w 5278581"/>
              <a:gd name="connsiteY13" fmla="*/ 210070 h 2762077"/>
              <a:gd name="connsiteX14" fmla="*/ 4463934 w 5278581"/>
              <a:gd name="connsiteY14" fmla="*/ 301510 h 2762077"/>
              <a:gd name="connsiteX15" fmla="*/ 4089861 w 5278581"/>
              <a:gd name="connsiteY15" fmla="*/ 259946 h 2762077"/>
              <a:gd name="connsiteX16" fmla="*/ 4181301 w 5278581"/>
              <a:gd name="connsiteY16" fmla="*/ 542579 h 2762077"/>
              <a:gd name="connsiteX17" fmla="*/ 3358341 w 5278581"/>
              <a:gd name="connsiteY17" fmla="*/ 991466 h 2762077"/>
              <a:gd name="connsiteX18" fmla="*/ 3100647 w 5278581"/>
              <a:gd name="connsiteY18" fmla="*/ 1066281 h 2762077"/>
              <a:gd name="connsiteX19" fmla="*/ 2834640 w 5278581"/>
              <a:gd name="connsiteY19" fmla="*/ 1116157 h 2762077"/>
              <a:gd name="connsiteX20" fmla="*/ 2751512 w 5278581"/>
              <a:gd name="connsiteY20" fmla="*/ 1265786 h 2762077"/>
              <a:gd name="connsiteX21" fmla="*/ 2610196 w 5278581"/>
              <a:gd name="connsiteY21" fmla="*/ 1265786 h 2762077"/>
              <a:gd name="connsiteX22" fmla="*/ 2593570 w 5278581"/>
              <a:gd name="connsiteY22" fmla="*/ 1315663 h 2762077"/>
              <a:gd name="connsiteX23" fmla="*/ 2202872 w 5278581"/>
              <a:gd name="connsiteY23" fmla="*/ 1307350 h 2762077"/>
              <a:gd name="connsiteX24" fmla="*/ 2128058 w 5278581"/>
              <a:gd name="connsiteY24" fmla="*/ 1265786 h 2762077"/>
              <a:gd name="connsiteX25" fmla="*/ 1463040 w 5278581"/>
              <a:gd name="connsiteY25" fmla="*/ 1656484 h 2762077"/>
              <a:gd name="connsiteX26" fmla="*/ 1030778 w 5278581"/>
              <a:gd name="connsiteY26" fmla="*/ 1806114 h 2762077"/>
              <a:gd name="connsiteX27" fmla="*/ 856210 w 5278581"/>
              <a:gd name="connsiteY27" fmla="*/ 1914179 h 2762077"/>
              <a:gd name="connsiteX28" fmla="*/ 590203 w 5278581"/>
              <a:gd name="connsiteY28" fmla="*/ 1964055 h 2762077"/>
              <a:gd name="connsiteX29" fmla="*/ 440574 w 5278581"/>
              <a:gd name="connsiteY29" fmla="*/ 2013932 h 2762077"/>
              <a:gd name="connsiteX30" fmla="*/ 241069 w 5278581"/>
              <a:gd name="connsiteY30" fmla="*/ 2171874 h 2762077"/>
              <a:gd name="connsiteX31" fmla="*/ 24938 w 5278581"/>
              <a:gd name="connsiteY31" fmla="*/ 2363066 h 2762077"/>
              <a:gd name="connsiteX32" fmla="*/ 0 w 5278581"/>
              <a:gd name="connsiteY32" fmla="*/ 2545946 h 2762077"/>
              <a:gd name="connsiteX33" fmla="*/ 41563 w 5278581"/>
              <a:gd name="connsiteY33" fmla="*/ 2762077 h 2762077"/>
              <a:gd name="connsiteX0" fmla="*/ 41563 w 5278581"/>
              <a:gd name="connsiteY0" fmla="*/ 2762077 h 2762077"/>
              <a:gd name="connsiteX1" fmla="*/ 997527 w 5278581"/>
              <a:gd name="connsiteY1" fmla="*/ 2737139 h 2762077"/>
              <a:gd name="connsiteX2" fmla="*/ 1596043 w 5278581"/>
              <a:gd name="connsiteY2" fmla="*/ 2446194 h 2762077"/>
              <a:gd name="connsiteX3" fmla="*/ 2169621 w 5278581"/>
              <a:gd name="connsiteY3" fmla="*/ 2288252 h 2762077"/>
              <a:gd name="connsiteX4" fmla="*/ 2984269 w 5278581"/>
              <a:gd name="connsiteY4" fmla="*/ 1897554 h 2762077"/>
              <a:gd name="connsiteX5" fmla="*/ 3474720 w 5278581"/>
              <a:gd name="connsiteY5" fmla="*/ 1523481 h 2762077"/>
              <a:gd name="connsiteX6" fmla="*/ 4472247 w 5278581"/>
              <a:gd name="connsiteY6" fmla="*/ 1033030 h 2762077"/>
              <a:gd name="connsiteX7" fmla="*/ 4638501 w 5278581"/>
              <a:gd name="connsiteY7" fmla="*/ 1008092 h 2762077"/>
              <a:gd name="connsiteX8" fmla="*/ 5278581 w 5278581"/>
              <a:gd name="connsiteY8" fmla="*/ 791961 h 2762077"/>
              <a:gd name="connsiteX9" fmla="*/ 4671752 w 5278581"/>
              <a:gd name="connsiteY9" fmla="*/ 534266 h 2762077"/>
              <a:gd name="connsiteX10" fmla="*/ 4757217 w 5278581"/>
              <a:gd name="connsiteY10" fmla="*/ 230245 h 2762077"/>
              <a:gd name="connsiteX11" fmla="*/ 4814108 w 5278581"/>
              <a:gd name="connsiteY11" fmla="*/ 0 h 2762077"/>
              <a:gd name="connsiteX12" fmla="*/ 4696690 w 5278581"/>
              <a:gd name="connsiteY12" fmla="*/ 1213 h 2762077"/>
              <a:gd name="connsiteX13" fmla="*/ 4605250 w 5278581"/>
              <a:gd name="connsiteY13" fmla="*/ 210070 h 2762077"/>
              <a:gd name="connsiteX14" fmla="*/ 4463934 w 5278581"/>
              <a:gd name="connsiteY14" fmla="*/ 301510 h 2762077"/>
              <a:gd name="connsiteX15" fmla="*/ 4089861 w 5278581"/>
              <a:gd name="connsiteY15" fmla="*/ 259946 h 2762077"/>
              <a:gd name="connsiteX16" fmla="*/ 4181301 w 5278581"/>
              <a:gd name="connsiteY16" fmla="*/ 542579 h 2762077"/>
              <a:gd name="connsiteX17" fmla="*/ 3358341 w 5278581"/>
              <a:gd name="connsiteY17" fmla="*/ 991466 h 2762077"/>
              <a:gd name="connsiteX18" fmla="*/ 3100647 w 5278581"/>
              <a:gd name="connsiteY18" fmla="*/ 1066281 h 2762077"/>
              <a:gd name="connsiteX19" fmla="*/ 2834640 w 5278581"/>
              <a:gd name="connsiteY19" fmla="*/ 1116157 h 2762077"/>
              <a:gd name="connsiteX20" fmla="*/ 2751512 w 5278581"/>
              <a:gd name="connsiteY20" fmla="*/ 1265786 h 2762077"/>
              <a:gd name="connsiteX21" fmla="*/ 2610196 w 5278581"/>
              <a:gd name="connsiteY21" fmla="*/ 1265786 h 2762077"/>
              <a:gd name="connsiteX22" fmla="*/ 2593570 w 5278581"/>
              <a:gd name="connsiteY22" fmla="*/ 1315663 h 2762077"/>
              <a:gd name="connsiteX23" fmla="*/ 2202872 w 5278581"/>
              <a:gd name="connsiteY23" fmla="*/ 1307350 h 2762077"/>
              <a:gd name="connsiteX24" fmla="*/ 2128058 w 5278581"/>
              <a:gd name="connsiteY24" fmla="*/ 1265786 h 2762077"/>
              <a:gd name="connsiteX25" fmla="*/ 1463040 w 5278581"/>
              <a:gd name="connsiteY25" fmla="*/ 1656484 h 2762077"/>
              <a:gd name="connsiteX26" fmla="*/ 1030778 w 5278581"/>
              <a:gd name="connsiteY26" fmla="*/ 1806114 h 2762077"/>
              <a:gd name="connsiteX27" fmla="*/ 856210 w 5278581"/>
              <a:gd name="connsiteY27" fmla="*/ 1914179 h 2762077"/>
              <a:gd name="connsiteX28" fmla="*/ 590203 w 5278581"/>
              <a:gd name="connsiteY28" fmla="*/ 1964055 h 2762077"/>
              <a:gd name="connsiteX29" fmla="*/ 440574 w 5278581"/>
              <a:gd name="connsiteY29" fmla="*/ 2013932 h 2762077"/>
              <a:gd name="connsiteX30" fmla="*/ 241069 w 5278581"/>
              <a:gd name="connsiteY30" fmla="*/ 2171874 h 2762077"/>
              <a:gd name="connsiteX31" fmla="*/ 24938 w 5278581"/>
              <a:gd name="connsiteY31" fmla="*/ 2363066 h 2762077"/>
              <a:gd name="connsiteX32" fmla="*/ 0 w 5278581"/>
              <a:gd name="connsiteY32" fmla="*/ 2545946 h 2762077"/>
              <a:gd name="connsiteX33" fmla="*/ 41563 w 5278581"/>
              <a:gd name="connsiteY33" fmla="*/ 2762077 h 2762077"/>
              <a:gd name="connsiteX0" fmla="*/ 41563 w 5278581"/>
              <a:gd name="connsiteY0" fmla="*/ 2762077 h 2762077"/>
              <a:gd name="connsiteX1" fmla="*/ 997527 w 5278581"/>
              <a:gd name="connsiteY1" fmla="*/ 2737139 h 2762077"/>
              <a:gd name="connsiteX2" fmla="*/ 1596043 w 5278581"/>
              <a:gd name="connsiteY2" fmla="*/ 2446194 h 2762077"/>
              <a:gd name="connsiteX3" fmla="*/ 2169621 w 5278581"/>
              <a:gd name="connsiteY3" fmla="*/ 2288252 h 2762077"/>
              <a:gd name="connsiteX4" fmla="*/ 2984269 w 5278581"/>
              <a:gd name="connsiteY4" fmla="*/ 1897554 h 2762077"/>
              <a:gd name="connsiteX5" fmla="*/ 3474720 w 5278581"/>
              <a:gd name="connsiteY5" fmla="*/ 1523481 h 2762077"/>
              <a:gd name="connsiteX6" fmla="*/ 4472247 w 5278581"/>
              <a:gd name="connsiteY6" fmla="*/ 1033030 h 2762077"/>
              <a:gd name="connsiteX7" fmla="*/ 4638501 w 5278581"/>
              <a:gd name="connsiteY7" fmla="*/ 1008092 h 2762077"/>
              <a:gd name="connsiteX8" fmla="*/ 5278581 w 5278581"/>
              <a:gd name="connsiteY8" fmla="*/ 791961 h 2762077"/>
              <a:gd name="connsiteX9" fmla="*/ 4671752 w 5278581"/>
              <a:gd name="connsiteY9" fmla="*/ 534266 h 2762077"/>
              <a:gd name="connsiteX10" fmla="*/ 4728642 w 5278581"/>
              <a:gd name="connsiteY10" fmla="*/ 230245 h 2762077"/>
              <a:gd name="connsiteX11" fmla="*/ 4814108 w 5278581"/>
              <a:gd name="connsiteY11" fmla="*/ 0 h 2762077"/>
              <a:gd name="connsiteX12" fmla="*/ 4696690 w 5278581"/>
              <a:gd name="connsiteY12" fmla="*/ 1213 h 2762077"/>
              <a:gd name="connsiteX13" fmla="*/ 4605250 w 5278581"/>
              <a:gd name="connsiteY13" fmla="*/ 210070 h 2762077"/>
              <a:gd name="connsiteX14" fmla="*/ 4463934 w 5278581"/>
              <a:gd name="connsiteY14" fmla="*/ 301510 h 2762077"/>
              <a:gd name="connsiteX15" fmla="*/ 4089861 w 5278581"/>
              <a:gd name="connsiteY15" fmla="*/ 259946 h 2762077"/>
              <a:gd name="connsiteX16" fmla="*/ 4181301 w 5278581"/>
              <a:gd name="connsiteY16" fmla="*/ 542579 h 2762077"/>
              <a:gd name="connsiteX17" fmla="*/ 3358341 w 5278581"/>
              <a:gd name="connsiteY17" fmla="*/ 991466 h 2762077"/>
              <a:gd name="connsiteX18" fmla="*/ 3100647 w 5278581"/>
              <a:gd name="connsiteY18" fmla="*/ 1066281 h 2762077"/>
              <a:gd name="connsiteX19" fmla="*/ 2834640 w 5278581"/>
              <a:gd name="connsiteY19" fmla="*/ 1116157 h 2762077"/>
              <a:gd name="connsiteX20" fmla="*/ 2751512 w 5278581"/>
              <a:gd name="connsiteY20" fmla="*/ 1265786 h 2762077"/>
              <a:gd name="connsiteX21" fmla="*/ 2610196 w 5278581"/>
              <a:gd name="connsiteY21" fmla="*/ 1265786 h 2762077"/>
              <a:gd name="connsiteX22" fmla="*/ 2593570 w 5278581"/>
              <a:gd name="connsiteY22" fmla="*/ 1315663 h 2762077"/>
              <a:gd name="connsiteX23" fmla="*/ 2202872 w 5278581"/>
              <a:gd name="connsiteY23" fmla="*/ 1307350 h 2762077"/>
              <a:gd name="connsiteX24" fmla="*/ 2128058 w 5278581"/>
              <a:gd name="connsiteY24" fmla="*/ 1265786 h 2762077"/>
              <a:gd name="connsiteX25" fmla="*/ 1463040 w 5278581"/>
              <a:gd name="connsiteY25" fmla="*/ 1656484 h 2762077"/>
              <a:gd name="connsiteX26" fmla="*/ 1030778 w 5278581"/>
              <a:gd name="connsiteY26" fmla="*/ 1806114 h 2762077"/>
              <a:gd name="connsiteX27" fmla="*/ 856210 w 5278581"/>
              <a:gd name="connsiteY27" fmla="*/ 1914179 h 2762077"/>
              <a:gd name="connsiteX28" fmla="*/ 590203 w 5278581"/>
              <a:gd name="connsiteY28" fmla="*/ 1964055 h 2762077"/>
              <a:gd name="connsiteX29" fmla="*/ 440574 w 5278581"/>
              <a:gd name="connsiteY29" fmla="*/ 2013932 h 2762077"/>
              <a:gd name="connsiteX30" fmla="*/ 241069 w 5278581"/>
              <a:gd name="connsiteY30" fmla="*/ 2171874 h 2762077"/>
              <a:gd name="connsiteX31" fmla="*/ 24938 w 5278581"/>
              <a:gd name="connsiteY31" fmla="*/ 2363066 h 2762077"/>
              <a:gd name="connsiteX32" fmla="*/ 0 w 5278581"/>
              <a:gd name="connsiteY32" fmla="*/ 2545946 h 2762077"/>
              <a:gd name="connsiteX33" fmla="*/ 41563 w 5278581"/>
              <a:gd name="connsiteY33" fmla="*/ 2762077 h 2762077"/>
              <a:gd name="connsiteX0" fmla="*/ 41563 w 5278581"/>
              <a:gd name="connsiteY0" fmla="*/ 2762077 h 2762077"/>
              <a:gd name="connsiteX1" fmla="*/ 997527 w 5278581"/>
              <a:gd name="connsiteY1" fmla="*/ 2737139 h 2762077"/>
              <a:gd name="connsiteX2" fmla="*/ 1596043 w 5278581"/>
              <a:gd name="connsiteY2" fmla="*/ 2446194 h 2762077"/>
              <a:gd name="connsiteX3" fmla="*/ 2169621 w 5278581"/>
              <a:gd name="connsiteY3" fmla="*/ 2288252 h 2762077"/>
              <a:gd name="connsiteX4" fmla="*/ 2984269 w 5278581"/>
              <a:gd name="connsiteY4" fmla="*/ 1897554 h 2762077"/>
              <a:gd name="connsiteX5" fmla="*/ 3474720 w 5278581"/>
              <a:gd name="connsiteY5" fmla="*/ 1523481 h 2762077"/>
              <a:gd name="connsiteX6" fmla="*/ 4472247 w 5278581"/>
              <a:gd name="connsiteY6" fmla="*/ 1033030 h 2762077"/>
              <a:gd name="connsiteX7" fmla="*/ 4638501 w 5278581"/>
              <a:gd name="connsiteY7" fmla="*/ 1008092 h 2762077"/>
              <a:gd name="connsiteX8" fmla="*/ 5278581 w 5278581"/>
              <a:gd name="connsiteY8" fmla="*/ 791961 h 2762077"/>
              <a:gd name="connsiteX9" fmla="*/ 4671752 w 5278581"/>
              <a:gd name="connsiteY9" fmla="*/ 534266 h 2762077"/>
              <a:gd name="connsiteX10" fmla="*/ 4704829 w 5278581"/>
              <a:gd name="connsiteY10" fmla="*/ 235008 h 2762077"/>
              <a:gd name="connsiteX11" fmla="*/ 4814108 w 5278581"/>
              <a:gd name="connsiteY11" fmla="*/ 0 h 2762077"/>
              <a:gd name="connsiteX12" fmla="*/ 4696690 w 5278581"/>
              <a:gd name="connsiteY12" fmla="*/ 1213 h 2762077"/>
              <a:gd name="connsiteX13" fmla="*/ 4605250 w 5278581"/>
              <a:gd name="connsiteY13" fmla="*/ 210070 h 2762077"/>
              <a:gd name="connsiteX14" fmla="*/ 4463934 w 5278581"/>
              <a:gd name="connsiteY14" fmla="*/ 301510 h 2762077"/>
              <a:gd name="connsiteX15" fmla="*/ 4089861 w 5278581"/>
              <a:gd name="connsiteY15" fmla="*/ 259946 h 2762077"/>
              <a:gd name="connsiteX16" fmla="*/ 4181301 w 5278581"/>
              <a:gd name="connsiteY16" fmla="*/ 542579 h 2762077"/>
              <a:gd name="connsiteX17" fmla="*/ 3358341 w 5278581"/>
              <a:gd name="connsiteY17" fmla="*/ 991466 h 2762077"/>
              <a:gd name="connsiteX18" fmla="*/ 3100647 w 5278581"/>
              <a:gd name="connsiteY18" fmla="*/ 1066281 h 2762077"/>
              <a:gd name="connsiteX19" fmla="*/ 2834640 w 5278581"/>
              <a:gd name="connsiteY19" fmla="*/ 1116157 h 2762077"/>
              <a:gd name="connsiteX20" fmla="*/ 2751512 w 5278581"/>
              <a:gd name="connsiteY20" fmla="*/ 1265786 h 2762077"/>
              <a:gd name="connsiteX21" fmla="*/ 2610196 w 5278581"/>
              <a:gd name="connsiteY21" fmla="*/ 1265786 h 2762077"/>
              <a:gd name="connsiteX22" fmla="*/ 2593570 w 5278581"/>
              <a:gd name="connsiteY22" fmla="*/ 1315663 h 2762077"/>
              <a:gd name="connsiteX23" fmla="*/ 2202872 w 5278581"/>
              <a:gd name="connsiteY23" fmla="*/ 1307350 h 2762077"/>
              <a:gd name="connsiteX24" fmla="*/ 2128058 w 5278581"/>
              <a:gd name="connsiteY24" fmla="*/ 1265786 h 2762077"/>
              <a:gd name="connsiteX25" fmla="*/ 1463040 w 5278581"/>
              <a:gd name="connsiteY25" fmla="*/ 1656484 h 2762077"/>
              <a:gd name="connsiteX26" fmla="*/ 1030778 w 5278581"/>
              <a:gd name="connsiteY26" fmla="*/ 1806114 h 2762077"/>
              <a:gd name="connsiteX27" fmla="*/ 856210 w 5278581"/>
              <a:gd name="connsiteY27" fmla="*/ 1914179 h 2762077"/>
              <a:gd name="connsiteX28" fmla="*/ 590203 w 5278581"/>
              <a:gd name="connsiteY28" fmla="*/ 1964055 h 2762077"/>
              <a:gd name="connsiteX29" fmla="*/ 440574 w 5278581"/>
              <a:gd name="connsiteY29" fmla="*/ 2013932 h 2762077"/>
              <a:gd name="connsiteX30" fmla="*/ 241069 w 5278581"/>
              <a:gd name="connsiteY30" fmla="*/ 2171874 h 2762077"/>
              <a:gd name="connsiteX31" fmla="*/ 24938 w 5278581"/>
              <a:gd name="connsiteY31" fmla="*/ 2363066 h 2762077"/>
              <a:gd name="connsiteX32" fmla="*/ 0 w 5278581"/>
              <a:gd name="connsiteY32" fmla="*/ 2545946 h 2762077"/>
              <a:gd name="connsiteX33" fmla="*/ 41563 w 5278581"/>
              <a:gd name="connsiteY33" fmla="*/ 2762077 h 2762077"/>
              <a:gd name="connsiteX0" fmla="*/ 41563 w 5278581"/>
              <a:gd name="connsiteY0" fmla="*/ 2762077 h 2762077"/>
              <a:gd name="connsiteX1" fmla="*/ 997527 w 5278581"/>
              <a:gd name="connsiteY1" fmla="*/ 2737139 h 2762077"/>
              <a:gd name="connsiteX2" fmla="*/ 1596043 w 5278581"/>
              <a:gd name="connsiteY2" fmla="*/ 2446194 h 2762077"/>
              <a:gd name="connsiteX3" fmla="*/ 2169621 w 5278581"/>
              <a:gd name="connsiteY3" fmla="*/ 2288252 h 2762077"/>
              <a:gd name="connsiteX4" fmla="*/ 2984269 w 5278581"/>
              <a:gd name="connsiteY4" fmla="*/ 1897554 h 2762077"/>
              <a:gd name="connsiteX5" fmla="*/ 3474720 w 5278581"/>
              <a:gd name="connsiteY5" fmla="*/ 1523481 h 2762077"/>
              <a:gd name="connsiteX6" fmla="*/ 4472247 w 5278581"/>
              <a:gd name="connsiteY6" fmla="*/ 1033030 h 2762077"/>
              <a:gd name="connsiteX7" fmla="*/ 4638501 w 5278581"/>
              <a:gd name="connsiteY7" fmla="*/ 1008092 h 2762077"/>
              <a:gd name="connsiteX8" fmla="*/ 5278581 w 5278581"/>
              <a:gd name="connsiteY8" fmla="*/ 791961 h 2762077"/>
              <a:gd name="connsiteX9" fmla="*/ 4647939 w 5278581"/>
              <a:gd name="connsiteY9" fmla="*/ 505691 h 2762077"/>
              <a:gd name="connsiteX10" fmla="*/ 4704829 w 5278581"/>
              <a:gd name="connsiteY10" fmla="*/ 235008 h 2762077"/>
              <a:gd name="connsiteX11" fmla="*/ 4814108 w 5278581"/>
              <a:gd name="connsiteY11" fmla="*/ 0 h 2762077"/>
              <a:gd name="connsiteX12" fmla="*/ 4696690 w 5278581"/>
              <a:gd name="connsiteY12" fmla="*/ 1213 h 2762077"/>
              <a:gd name="connsiteX13" fmla="*/ 4605250 w 5278581"/>
              <a:gd name="connsiteY13" fmla="*/ 210070 h 2762077"/>
              <a:gd name="connsiteX14" fmla="*/ 4463934 w 5278581"/>
              <a:gd name="connsiteY14" fmla="*/ 301510 h 2762077"/>
              <a:gd name="connsiteX15" fmla="*/ 4089861 w 5278581"/>
              <a:gd name="connsiteY15" fmla="*/ 259946 h 2762077"/>
              <a:gd name="connsiteX16" fmla="*/ 4181301 w 5278581"/>
              <a:gd name="connsiteY16" fmla="*/ 542579 h 2762077"/>
              <a:gd name="connsiteX17" fmla="*/ 3358341 w 5278581"/>
              <a:gd name="connsiteY17" fmla="*/ 991466 h 2762077"/>
              <a:gd name="connsiteX18" fmla="*/ 3100647 w 5278581"/>
              <a:gd name="connsiteY18" fmla="*/ 1066281 h 2762077"/>
              <a:gd name="connsiteX19" fmla="*/ 2834640 w 5278581"/>
              <a:gd name="connsiteY19" fmla="*/ 1116157 h 2762077"/>
              <a:gd name="connsiteX20" fmla="*/ 2751512 w 5278581"/>
              <a:gd name="connsiteY20" fmla="*/ 1265786 h 2762077"/>
              <a:gd name="connsiteX21" fmla="*/ 2610196 w 5278581"/>
              <a:gd name="connsiteY21" fmla="*/ 1265786 h 2762077"/>
              <a:gd name="connsiteX22" fmla="*/ 2593570 w 5278581"/>
              <a:gd name="connsiteY22" fmla="*/ 1315663 h 2762077"/>
              <a:gd name="connsiteX23" fmla="*/ 2202872 w 5278581"/>
              <a:gd name="connsiteY23" fmla="*/ 1307350 h 2762077"/>
              <a:gd name="connsiteX24" fmla="*/ 2128058 w 5278581"/>
              <a:gd name="connsiteY24" fmla="*/ 1265786 h 2762077"/>
              <a:gd name="connsiteX25" fmla="*/ 1463040 w 5278581"/>
              <a:gd name="connsiteY25" fmla="*/ 1656484 h 2762077"/>
              <a:gd name="connsiteX26" fmla="*/ 1030778 w 5278581"/>
              <a:gd name="connsiteY26" fmla="*/ 1806114 h 2762077"/>
              <a:gd name="connsiteX27" fmla="*/ 856210 w 5278581"/>
              <a:gd name="connsiteY27" fmla="*/ 1914179 h 2762077"/>
              <a:gd name="connsiteX28" fmla="*/ 590203 w 5278581"/>
              <a:gd name="connsiteY28" fmla="*/ 1964055 h 2762077"/>
              <a:gd name="connsiteX29" fmla="*/ 440574 w 5278581"/>
              <a:gd name="connsiteY29" fmla="*/ 2013932 h 2762077"/>
              <a:gd name="connsiteX30" fmla="*/ 241069 w 5278581"/>
              <a:gd name="connsiteY30" fmla="*/ 2171874 h 2762077"/>
              <a:gd name="connsiteX31" fmla="*/ 24938 w 5278581"/>
              <a:gd name="connsiteY31" fmla="*/ 2363066 h 2762077"/>
              <a:gd name="connsiteX32" fmla="*/ 0 w 5278581"/>
              <a:gd name="connsiteY32" fmla="*/ 2545946 h 2762077"/>
              <a:gd name="connsiteX33" fmla="*/ 41563 w 5278581"/>
              <a:gd name="connsiteY33" fmla="*/ 2762077 h 2762077"/>
              <a:gd name="connsiteX0" fmla="*/ 41563 w 5278581"/>
              <a:gd name="connsiteY0" fmla="*/ 2762077 h 2762077"/>
              <a:gd name="connsiteX1" fmla="*/ 997527 w 5278581"/>
              <a:gd name="connsiteY1" fmla="*/ 2737139 h 2762077"/>
              <a:gd name="connsiteX2" fmla="*/ 1596043 w 5278581"/>
              <a:gd name="connsiteY2" fmla="*/ 2446194 h 2762077"/>
              <a:gd name="connsiteX3" fmla="*/ 2169621 w 5278581"/>
              <a:gd name="connsiteY3" fmla="*/ 2288252 h 2762077"/>
              <a:gd name="connsiteX4" fmla="*/ 2984269 w 5278581"/>
              <a:gd name="connsiteY4" fmla="*/ 1897554 h 2762077"/>
              <a:gd name="connsiteX5" fmla="*/ 3474720 w 5278581"/>
              <a:gd name="connsiteY5" fmla="*/ 1523481 h 2762077"/>
              <a:gd name="connsiteX6" fmla="*/ 4472247 w 5278581"/>
              <a:gd name="connsiteY6" fmla="*/ 1033030 h 2762077"/>
              <a:gd name="connsiteX7" fmla="*/ 4638501 w 5278581"/>
              <a:gd name="connsiteY7" fmla="*/ 1008092 h 2762077"/>
              <a:gd name="connsiteX8" fmla="*/ 5278581 w 5278581"/>
              <a:gd name="connsiteY8" fmla="*/ 791961 h 2762077"/>
              <a:gd name="connsiteX9" fmla="*/ 4647939 w 5278581"/>
              <a:gd name="connsiteY9" fmla="*/ 505691 h 2762077"/>
              <a:gd name="connsiteX10" fmla="*/ 4738167 w 5278581"/>
              <a:gd name="connsiteY10" fmla="*/ 244533 h 2762077"/>
              <a:gd name="connsiteX11" fmla="*/ 4814108 w 5278581"/>
              <a:gd name="connsiteY11" fmla="*/ 0 h 2762077"/>
              <a:gd name="connsiteX12" fmla="*/ 4696690 w 5278581"/>
              <a:gd name="connsiteY12" fmla="*/ 1213 h 2762077"/>
              <a:gd name="connsiteX13" fmla="*/ 4605250 w 5278581"/>
              <a:gd name="connsiteY13" fmla="*/ 210070 h 2762077"/>
              <a:gd name="connsiteX14" fmla="*/ 4463934 w 5278581"/>
              <a:gd name="connsiteY14" fmla="*/ 301510 h 2762077"/>
              <a:gd name="connsiteX15" fmla="*/ 4089861 w 5278581"/>
              <a:gd name="connsiteY15" fmla="*/ 259946 h 2762077"/>
              <a:gd name="connsiteX16" fmla="*/ 4181301 w 5278581"/>
              <a:gd name="connsiteY16" fmla="*/ 542579 h 2762077"/>
              <a:gd name="connsiteX17" fmla="*/ 3358341 w 5278581"/>
              <a:gd name="connsiteY17" fmla="*/ 991466 h 2762077"/>
              <a:gd name="connsiteX18" fmla="*/ 3100647 w 5278581"/>
              <a:gd name="connsiteY18" fmla="*/ 1066281 h 2762077"/>
              <a:gd name="connsiteX19" fmla="*/ 2834640 w 5278581"/>
              <a:gd name="connsiteY19" fmla="*/ 1116157 h 2762077"/>
              <a:gd name="connsiteX20" fmla="*/ 2751512 w 5278581"/>
              <a:gd name="connsiteY20" fmla="*/ 1265786 h 2762077"/>
              <a:gd name="connsiteX21" fmla="*/ 2610196 w 5278581"/>
              <a:gd name="connsiteY21" fmla="*/ 1265786 h 2762077"/>
              <a:gd name="connsiteX22" fmla="*/ 2593570 w 5278581"/>
              <a:gd name="connsiteY22" fmla="*/ 1315663 h 2762077"/>
              <a:gd name="connsiteX23" fmla="*/ 2202872 w 5278581"/>
              <a:gd name="connsiteY23" fmla="*/ 1307350 h 2762077"/>
              <a:gd name="connsiteX24" fmla="*/ 2128058 w 5278581"/>
              <a:gd name="connsiteY24" fmla="*/ 1265786 h 2762077"/>
              <a:gd name="connsiteX25" fmla="*/ 1463040 w 5278581"/>
              <a:gd name="connsiteY25" fmla="*/ 1656484 h 2762077"/>
              <a:gd name="connsiteX26" fmla="*/ 1030778 w 5278581"/>
              <a:gd name="connsiteY26" fmla="*/ 1806114 h 2762077"/>
              <a:gd name="connsiteX27" fmla="*/ 856210 w 5278581"/>
              <a:gd name="connsiteY27" fmla="*/ 1914179 h 2762077"/>
              <a:gd name="connsiteX28" fmla="*/ 590203 w 5278581"/>
              <a:gd name="connsiteY28" fmla="*/ 1964055 h 2762077"/>
              <a:gd name="connsiteX29" fmla="*/ 440574 w 5278581"/>
              <a:gd name="connsiteY29" fmla="*/ 2013932 h 2762077"/>
              <a:gd name="connsiteX30" fmla="*/ 241069 w 5278581"/>
              <a:gd name="connsiteY30" fmla="*/ 2171874 h 2762077"/>
              <a:gd name="connsiteX31" fmla="*/ 24938 w 5278581"/>
              <a:gd name="connsiteY31" fmla="*/ 2363066 h 2762077"/>
              <a:gd name="connsiteX32" fmla="*/ 0 w 5278581"/>
              <a:gd name="connsiteY32" fmla="*/ 2545946 h 2762077"/>
              <a:gd name="connsiteX33" fmla="*/ 41563 w 5278581"/>
              <a:gd name="connsiteY33" fmla="*/ 2762077 h 2762077"/>
              <a:gd name="connsiteX0" fmla="*/ 41563 w 5278581"/>
              <a:gd name="connsiteY0" fmla="*/ 2762077 h 2762077"/>
              <a:gd name="connsiteX1" fmla="*/ 997527 w 5278581"/>
              <a:gd name="connsiteY1" fmla="*/ 2737139 h 2762077"/>
              <a:gd name="connsiteX2" fmla="*/ 1596043 w 5278581"/>
              <a:gd name="connsiteY2" fmla="*/ 2446194 h 2762077"/>
              <a:gd name="connsiteX3" fmla="*/ 2169621 w 5278581"/>
              <a:gd name="connsiteY3" fmla="*/ 2288252 h 2762077"/>
              <a:gd name="connsiteX4" fmla="*/ 2984269 w 5278581"/>
              <a:gd name="connsiteY4" fmla="*/ 1897554 h 2762077"/>
              <a:gd name="connsiteX5" fmla="*/ 3474720 w 5278581"/>
              <a:gd name="connsiteY5" fmla="*/ 1523481 h 2762077"/>
              <a:gd name="connsiteX6" fmla="*/ 4472247 w 5278581"/>
              <a:gd name="connsiteY6" fmla="*/ 1033030 h 2762077"/>
              <a:gd name="connsiteX7" fmla="*/ 4638501 w 5278581"/>
              <a:gd name="connsiteY7" fmla="*/ 1008092 h 2762077"/>
              <a:gd name="connsiteX8" fmla="*/ 5278581 w 5278581"/>
              <a:gd name="connsiteY8" fmla="*/ 791961 h 2762077"/>
              <a:gd name="connsiteX9" fmla="*/ 4647939 w 5278581"/>
              <a:gd name="connsiteY9" fmla="*/ 505691 h 2762077"/>
              <a:gd name="connsiteX10" fmla="*/ 4738167 w 5278581"/>
              <a:gd name="connsiteY10" fmla="*/ 244533 h 2762077"/>
              <a:gd name="connsiteX11" fmla="*/ 4814108 w 5278581"/>
              <a:gd name="connsiteY11" fmla="*/ 0 h 2762077"/>
              <a:gd name="connsiteX12" fmla="*/ 4696690 w 5278581"/>
              <a:gd name="connsiteY12" fmla="*/ 10738 h 2762077"/>
              <a:gd name="connsiteX13" fmla="*/ 4605250 w 5278581"/>
              <a:gd name="connsiteY13" fmla="*/ 210070 h 2762077"/>
              <a:gd name="connsiteX14" fmla="*/ 4463934 w 5278581"/>
              <a:gd name="connsiteY14" fmla="*/ 301510 h 2762077"/>
              <a:gd name="connsiteX15" fmla="*/ 4089861 w 5278581"/>
              <a:gd name="connsiteY15" fmla="*/ 259946 h 2762077"/>
              <a:gd name="connsiteX16" fmla="*/ 4181301 w 5278581"/>
              <a:gd name="connsiteY16" fmla="*/ 542579 h 2762077"/>
              <a:gd name="connsiteX17" fmla="*/ 3358341 w 5278581"/>
              <a:gd name="connsiteY17" fmla="*/ 991466 h 2762077"/>
              <a:gd name="connsiteX18" fmla="*/ 3100647 w 5278581"/>
              <a:gd name="connsiteY18" fmla="*/ 1066281 h 2762077"/>
              <a:gd name="connsiteX19" fmla="*/ 2834640 w 5278581"/>
              <a:gd name="connsiteY19" fmla="*/ 1116157 h 2762077"/>
              <a:gd name="connsiteX20" fmla="*/ 2751512 w 5278581"/>
              <a:gd name="connsiteY20" fmla="*/ 1265786 h 2762077"/>
              <a:gd name="connsiteX21" fmla="*/ 2610196 w 5278581"/>
              <a:gd name="connsiteY21" fmla="*/ 1265786 h 2762077"/>
              <a:gd name="connsiteX22" fmla="*/ 2593570 w 5278581"/>
              <a:gd name="connsiteY22" fmla="*/ 1315663 h 2762077"/>
              <a:gd name="connsiteX23" fmla="*/ 2202872 w 5278581"/>
              <a:gd name="connsiteY23" fmla="*/ 1307350 h 2762077"/>
              <a:gd name="connsiteX24" fmla="*/ 2128058 w 5278581"/>
              <a:gd name="connsiteY24" fmla="*/ 1265786 h 2762077"/>
              <a:gd name="connsiteX25" fmla="*/ 1463040 w 5278581"/>
              <a:gd name="connsiteY25" fmla="*/ 1656484 h 2762077"/>
              <a:gd name="connsiteX26" fmla="*/ 1030778 w 5278581"/>
              <a:gd name="connsiteY26" fmla="*/ 1806114 h 2762077"/>
              <a:gd name="connsiteX27" fmla="*/ 856210 w 5278581"/>
              <a:gd name="connsiteY27" fmla="*/ 1914179 h 2762077"/>
              <a:gd name="connsiteX28" fmla="*/ 590203 w 5278581"/>
              <a:gd name="connsiteY28" fmla="*/ 1964055 h 2762077"/>
              <a:gd name="connsiteX29" fmla="*/ 440574 w 5278581"/>
              <a:gd name="connsiteY29" fmla="*/ 2013932 h 2762077"/>
              <a:gd name="connsiteX30" fmla="*/ 241069 w 5278581"/>
              <a:gd name="connsiteY30" fmla="*/ 2171874 h 2762077"/>
              <a:gd name="connsiteX31" fmla="*/ 24938 w 5278581"/>
              <a:gd name="connsiteY31" fmla="*/ 2363066 h 2762077"/>
              <a:gd name="connsiteX32" fmla="*/ 0 w 5278581"/>
              <a:gd name="connsiteY32" fmla="*/ 2545946 h 2762077"/>
              <a:gd name="connsiteX33" fmla="*/ 41563 w 5278581"/>
              <a:gd name="connsiteY33" fmla="*/ 2762077 h 2762077"/>
              <a:gd name="connsiteX0" fmla="*/ 41563 w 5278581"/>
              <a:gd name="connsiteY0" fmla="*/ 2762077 h 2762077"/>
              <a:gd name="connsiteX1" fmla="*/ 997527 w 5278581"/>
              <a:gd name="connsiteY1" fmla="*/ 2737139 h 2762077"/>
              <a:gd name="connsiteX2" fmla="*/ 1596043 w 5278581"/>
              <a:gd name="connsiteY2" fmla="*/ 2446194 h 2762077"/>
              <a:gd name="connsiteX3" fmla="*/ 2169621 w 5278581"/>
              <a:gd name="connsiteY3" fmla="*/ 2288252 h 2762077"/>
              <a:gd name="connsiteX4" fmla="*/ 2984269 w 5278581"/>
              <a:gd name="connsiteY4" fmla="*/ 1897554 h 2762077"/>
              <a:gd name="connsiteX5" fmla="*/ 3474720 w 5278581"/>
              <a:gd name="connsiteY5" fmla="*/ 1523481 h 2762077"/>
              <a:gd name="connsiteX6" fmla="*/ 4472247 w 5278581"/>
              <a:gd name="connsiteY6" fmla="*/ 1033030 h 2762077"/>
              <a:gd name="connsiteX7" fmla="*/ 4638501 w 5278581"/>
              <a:gd name="connsiteY7" fmla="*/ 1008092 h 2762077"/>
              <a:gd name="connsiteX8" fmla="*/ 5278581 w 5278581"/>
              <a:gd name="connsiteY8" fmla="*/ 791961 h 2762077"/>
              <a:gd name="connsiteX9" fmla="*/ 4647939 w 5278581"/>
              <a:gd name="connsiteY9" fmla="*/ 505691 h 2762077"/>
              <a:gd name="connsiteX10" fmla="*/ 4738167 w 5278581"/>
              <a:gd name="connsiteY10" fmla="*/ 244533 h 2762077"/>
              <a:gd name="connsiteX11" fmla="*/ 4814108 w 5278581"/>
              <a:gd name="connsiteY11" fmla="*/ 0 h 2762077"/>
              <a:gd name="connsiteX12" fmla="*/ 4696690 w 5278581"/>
              <a:gd name="connsiteY12" fmla="*/ 44075 h 2762077"/>
              <a:gd name="connsiteX13" fmla="*/ 4605250 w 5278581"/>
              <a:gd name="connsiteY13" fmla="*/ 210070 h 2762077"/>
              <a:gd name="connsiteX14" fmla="*/ 4463934 w 5278581"/>
              <a:gd name="connsiteY14" fmla="*/ 301510 h 2762077"/>
              <a:gd name="connsiteX15" fmla="*/ 4089861 w 5278581"/>
              <a:gd name="connsiteY15" fmla="*/ 259946 h 2762077"/>
              <a:gd name="connsiteX16" fmla="*/ 4181301 w 5278581"/>
              <a:gd name="connsiteY16" fmla="*/ 542579 h 2762077"/>
              <a:gd name="connsiteX17" fmla="*/ 3358341 w 5278581"/>
              <a:gd name="connsiteY17" fmla="*/ 991466 h 2762077"/>
              <a:gd name="connsiteX18" fmla="*/ 3100647 w 5278581"/>
              <a:gd name="connsiteY18" fmla="*/ 1066281 h 2762077"/>
              <a:gd name="connsiteX19" fmla="*/ 2834640 w 5278581"/>
              <a:gd name="connsiteY19" fmla="*/ 1116157 h 2762077"/>
              <a:gd name="connsiteX20" fmla="*/ 2751512 w 5278581"/>
              <a:gd name="connsiteY20" fmla="*/ 1265786 h 2762077"/>
              <a:gd name="connsiteX21" fmla="*/ 2610196 w 5278581"/>
              <a:gd name="connsiteY21" fmla="*/ 1265786 h 2762077"/>
              <a:gd name="connsiteX22" fmla="*/ 2593570 w 5278581"/>
              <a:gd name="connsiteY22" fmla="*/ 1315663 h 2762077"/>
              <a:gd name="connsiteX23" fmla="*/ 2202872 w 5278581"/>
              <a:gd name="connsiteY23" fmla="*/ 1307350 h 2762077"/>
              <a:gd name="connsiteX24" fmla="*/ 2128058 w 5278581"/>
              <a:gd name="connsiteY24" fmla="*/ 1265786 h 2762077"/>
              <a:gd name="connsiteX25" fmla="*/ 1463040 w 5278581"/>
              <a:gd name="connsiteY25" fmla="*/ 1656484 h 2762077"/>
              <a:gd name="connsiteX26" fmla="*/ 1030778 w 5278581"/>
              <a:gd name="connsiteY26" fmla="*/ 1806114 h 2762077"/>
              <a:gd name="connsiteX27" fmla="*/ 856210 w 5278581"/>
              <a:gd name="connsiteY27" fmla="*/ 1914179 h 2762077"/>
              <a:gd name="connsiteX28" fmla="*/ 590203 w 5278581"/>
              <a:gd name="connsiteY28" fmla="*/ 1964055 h 2762077"/>
              <a:gd name="connsiteX29" fmla="*/ 440574 w 5278581"/>
              <a:gd name="connsiteY29" fmla="*/ 2013932 h 2762077"/>
              <a:gd name="connsiteX30" fmla="*/ 241069 w 5278581"/>
              <a:gd name="connsiteY30" fmla="*/ 2171874 h 2762077"/>
              <a:gd name="connsiteX31" fmla="*/ 24938 w 5278581"/>
              <a:gd name="connsiteY31" fmla="*/ 2363066 h 2762077"/>
              <a:gd name="connsiteX32" fmla="*/ 0 w 5278581"/>
              <a:gd name="connsiteY32" fmla="*/ 2545946 h 2762077"/>
              <a:gd name="connsiteX33" fmla="*/ 41563 w 5278581"/>
              <a:gd name="connsiteY33" fmla="*/ 2762077 h 2762077"/>
              <a:gd name="connsiteX0" fmla="*/ 41563 w 5278581"/>
              <a:gd name="connsiteY0" fmla="*/ 2762077 h 2762077"/>
              <a:gd name="connsiteX1" fmla="*/ 997527 w 5278581"/>
              <a:gd name="connsiteY1" fmla="*/ 2737139 h 2762077"/>
              <a:gd name="connsiteX2" fmla="*/ 1596043 w 5278581"/>
              <a:gd name="connsiteY2" fmla="*/ 2446194 h 2762077"/>
              <a:gd name="connsiteX3" fmla="*/ 2169621 w 5278581"/>
              <a:gd name="connsiteY3" fmla="*/ 2288252 h 2762077"/>
              <a:gd name="connsiteX4" fmla="*/ 2984269 w 5278581"/>
              <a:gd name="connsiteY4" fmla="*/ 1897554 h 2762077"/>
              <a:gd name="connsiteX5" fmla="*/ 3474720 w 5278581"/>
              <a:gd name="connsiteY5" fmla="*/ 1523481 h 2762077"/>
              <a:gd name="connsiteX6" fmla="*/ 4472247 w 5278581"/>
              <a:gd name="connsiteY6" fmla="*/ 1033030 h 2762077"/>
              <a:gd name="connsiteX7" fmla="*/ 4638501 w 5278581"/>
              <a:gd name="connsiteY7" fmla="*/ 1008092 h 2762077"/>
              <a:gd name="connsiteX8" fmla="*/ 5278581 w 5278581"/>
              <a:gd name="connsiteY8" fmla="*/ 791961 h 2762077"/>
              <a:gd name="connsiteX9" fmla="*/ 4647939 w 5278581"/>
              <a:gd name="connsiteY9" fmla="*/ 505691 h 2762077"/>
              <a:gd name="connsiteX10" fmla="*/ 4738167 w 5278581"/>
              <a:gd name="connsiteY10" fmla="*/ 244533 h 2762077"/>
              <a:gd name="connsiteX11" fmla="*/ 4814108 w 5278581"/>
              <a:gd name="connsiteY11" fmla="*/ 0 h 2762077"/>
              <a:gd name="connsiteX12" fmla="*/ 4672878 w 5278581"/>
              <a:gd name="connsiteY12" fmla="*/ 15500 h 2762077"/>
              <a:gd name="connsiteX13" fmla="*/ 4605250 w 5278581"/>
              <a:gd name="connsiteY13" fmla="*/ 210070 h 2762077"/>
              <a:gd name="connsiteX14" fmla="*/ 4463934 w 5278581"/>
              <a:gd name="connsiteY14" fmla="*/ 301510 h 2762077"/>
              <a:gd name="connsiteX15" fmla="*/ 4089861 w 5278581"/>
              <a:gd name="connsiteY15" fmla="*/ 259946 h 2762077"/>
              <a:gd name="connsiteX16" fmla="*/ 4181301 w 5278581"/>
              <a:gd name="connsiteY16" fmla="*/ 542579 h 2762077"/>
              <a:gd name="connsiteX17" fmla="*/ 3358341 w 5278581"/>
              <a:gd name="connsiteY17" fmla="*/ 991466 h 2762077"/>
              <a:gd name="connsiteX18" fmla="*/ 3100647 w 5278581"/>
              <a:gd name="connsiteY18" fmla="*/ 1066281 h 2762077"/>
              <a:gd name="connsiteX19" fmla="*/ 2834640 w 5278581"/>
              <a:gd name="connsiteY19" fmla="*/ 1116157 h 2762077"/>
              <a:gd name="connsiteX20" fmla="*/ 2751512 w 5278581"/>
              <a:gd name="connsiteY20" fmla="*/ 1265786 h 2762077"/>
              <a:gd name="connsiteX21" fmla="*/ 2610196 w 5278581"/>
              <a:gd name="connsiteY21" fmla="*/ 1265786 h 2762077"/>
              <a:gd name="connsiteX22" fmla="*/ 2593570 w 5278581"/>
              <a:gd name="connsiteY22" fmla="*/ 1315663 h 2762077"/>
              <a:gd name="connsiteX23" fmla="*/ 2202872 w 5278581"/>
              <a:gd name="connsiteY23" fmla="*/ 1307350 h 2762077"/>
              <a:gd name="connsiteX24" fmla="*/ 2128058 w 5278581"/>
              <a:gd name="connsiteY24" fmla="*/ 1265786 h 2762077"/>
              <a:gd name="connsiteX25" fmla="*/ 1463040 w 5278581"/>
              <a:gd name="connsiteY25" fmla="*/ 1656484 h 2762077"/>
              <a:gd name="connsiteX26" fmla="*/ 1030778 w 5278581"/>
              <a:gd name="connsiteY26" fmla="*/ 1806114 h 2762077"/>
              <a:gd name="connsiteX27" fmla="*/ 856210 w 5278581"/>
              <a:gd name="connsiteY27" fmla="*/ 1914179 h 2762077"/>
              <a:gd name="connsiteX28" fmla="*/ 590203 w 5278581"/>
              <a:gd name="connsiteY28" fmla="*/ 1964055 h 2762077"/>
              <a:gd name="connsiteX29" fmla="*/ 440574 w 5278581"/>
              <a:gd name="connsiteY29" fmla="*/ 2013932 h 2762077"/>
              <a:gd name="connsiteX30" fmla="*/ 241069 w 5278581"/>
              <a:gd name="connsiteY30" fmla="*/ 2171874 h 2762077"/>
              <a:gd name="connsiteX31" fmla="*/ 24938 w 5278581"/>
              <a:gd name="connsiteY31" fmla="*/ 2363066 h 2762077"/>
              <a:gd name="connsiteX32" fmla="*/ 0 w 5278581"/>
              <a:gd name="connsiteY32" fmla="*/ 2545946 h 2762077"/>
              <a:gd name="connsiteX33" fmla="*/ 41563 w 5278581"/>
              <a:gd name="connsiteY33" fmla="*/ 2762077 h 2762077"/>
              <a:gd name="connsiteX0" fmla="*/ 41563 w 5278581"/>
              <a:gd name="connsiteY0" fmla="*/ 2762077 h 2762077"/>
              <a:gd name="connsiteX1" fmla="*/ 997527 w 5278581"/>
              <a:gd name="connsiteY1" fmla="*/ 2737139 h 2762077"/>
              <a:gd name="connsiteX2" fmla="*/ 1596043 w 5278581"/>
              <a:gd name="connsiteY2" fmla="*/ 2446194 h 2762077"/>
              <a:gd name="connsiteX3" fmla="*/ 2169621 w 5278581"/>
              <a:gd name="connsiteY3" fmla="*/ 2288252 h 2762077"/>
              <a:gd name="connsiteX4" fmla="*/ 2984269 w 5278581"/>
              <a:gd name="connsiteY4" fmla="*/ 1897554 h 2762077"/>
              <a:gd name="connsiteX5" fmla="*/ 3474720 w 5278581"/>
              <a:gd name="connsiteY5" fmla="*/ 1523481 h 2762077"/>
              <a:gd name="connsiteX6" fmla="*/ 4472247 w 5278581"/>
              <a:gd name="connsiteY6" fmla="*/ 1033030 h 2762077"/>
              <a:gd name="connsiteX7" fmla="*/ 4628976 w 5278581"/>
              <a:gd name="connsiteY7" fmla="*/ 979517 h 2762077"/>
              <a:gd name="connsiteX8" fmla="*/ 5278581 w 5278581"/>
              <a:gd name="connsiteY8" fmla="*/ 791961 h 2762077"/>
              <a:gd name="connsiteX9" fmla="*/ 4647939 w 5278581"/>
              <a:gd name="connsiteY9" fmla="*/ 505691 h 2762077"/>
              <a:gd name="connsiteX10" fmla="*/ 4738167 w 5278581"/>
              <a:gd name="connsiteY10" fmla="*/ 244533 h 2762077"/>
              <a:gd name="connsiteX11" fmla="*/ 4814108 w 5278581"/>
              <a:gd name="connsiteY11" fmla="*/ 0 h 2762077"/>
              <a:gd name="connsiteX12" fmla="*/ 4672878 w 5278581"/>
              <a:gd name="connsiteY12" fmla="*/ 15500 h 2762077"/>
              <a:gd name="connsiteX13" fmla="*/ 4605250 w 5278581"/>
              <a:gd name="connsiteY13" fmla="*/ 210070 h 2762077"/>
              <a:gd name="connsiteX14" fmla="*/ 4463934 w 5278581"/>
              <a:gd name="connsiteY14" fmla="*/ 301510 h 2762077"/>
              <a:gd name="connsiteX15" fmla="*/ 4089861 w 5278581"/>
              <a:gd name="connsiteY15" fmla="*/ 259946 h 2762077"/>
              <a:gd name="connsiteX16" fmla="*/ 4181301 w 5278581"/>
              <a:gd name="connsiteY16" fmla="*/ 542579 h 2762077"/>
              <a:gd name="connsiteX17" fmla="*/ 3358341 w 5278581"/>
              <a:gd name="connsiteY17" fmla="*/ 991466 h 2762077"/>
              <a:gd name="connsiteX18" fmla="*/ 3100647 w 5278581"/>
              <a:gd name="connsiteY18" fmla="*/ 1066281 h 2762077"/>
              <a:gd name="connsiteX19" fmla="*/ 2834640 w 5278581"/>
              <a:gd name="connsiteY19" fmla="*/ 1116157 h 2762077"/>
              <a:gd name="connsiteX20" fmla="*/ 2751512 w 5278581"/>
              <a:gd name="connsiteY20" fmla="*/ 1265786 h 2762077"/>
              <a:gd name="connsiteX21" fmla="*/ 2610196 w 5278581"/>
              <a:gd name="connsiteY21" fmla="*/ 1265786 h 2762077"/>
              <a:gd name="connsiteX22" fmla="*/ 2593570 w 5278581"/>
              <a:gd name="connsiteY22" fmla="*/ 1315663 h 2762077"/>
              <a:gd name="connsiteX23" fmla="*/ 2202872 w 5278581"/>
              <a:gd name="connsiteY23" fmla="*/ 1307350 h 2762077"/>
              <a:gd name="connsiteX24" fmla="*/ 2128058 w 5278581"/>
              <a:gd name="connsiteY24" fmla="*/ 1265786 h 2762077"/>
              <a:gd name="connsiteX25" fmla="*/ 1463040 w 5278581"/>
              <a:gd name="connsiteY25" fmla="*/ 1656484 h 2762077"/>
              <a:gd name="connsiteX26" fmla="*/ 1030778 w 5278581"/>
              <a:gd name="connsiteY26" fmla="*/ 1806114 h 2762077"/>
              <a:gd name="connsiteX27" fmla="*/ 856210 w 5278581"/>
              <a:gd name="connsiteY27" fmla="*/ 1914179 h 2762077"/>
              <a:gd name="connsiteX28" fmla="*/ 590203 w 5278581"/>
              <a:gd name="connsiteY28" fmla="*/ 1964055 h 2762077"/>
              <a:gd name="connsiteX29" fmla="*/ 440574 w 5278581"/>
              <a:gd name="connsiteY29" fmla="*/ 2013932 h 2762077"/>
              <a:gd name="connsiteX30" fmla="*/ 241069 w 5278581"/>
              <a:gd name="connsiteY30" fmla="*/ 2171874 h 2762077"/>
              <a:gd name="connsiteX31" fmla="*/ 24938 w 5278581"/>
              <a:gd name="connsiteY31" fmla="*/ 2363066 h 2762077"/>
              <a:gd name="connsiteX32" fmla="*/ 0 w 5278581"/>
              <a:gd name="connsiteY32" fmla="*/ 2545946 h 2762077"/>
              <a:gd name="connsiteX33" fmla="*/ 41563 w 5278581"/>
              <a:gd name="connsiteY33" fmla="*/ 2762077 h 2762077"/>
              <a:gd name="connsiteX0" fmla="*/ 41563 w 5278581"/>
              <a:gd name="connsiteY0" fmla="*/ 2762077 h 2762077"/>
              <a:gd name="connsiteX1" fmla="*/ 997527 w 5278581"/>
              <a:gd name="connsiteY1" fmla="*/ 2737139 h 2762077"/>
              <a:gd name="connsiteX2" fmla="*/ 1596043 w 5278581"/>
              <a:gd name="connsiteY2" fmla="*/ 2446194 h 2762077"/>
              <a:gd name="connsiteX3" fmla="*/ 2169621 w 5278581"/>
              <a:gd name="connsiteY3" fmla="*/ 2288252 h 2762077"/>
              <a:gd name="connsiteX4" fmla="*/ 2984269 w 5278581"/>
              <a:gd name="connsiteY4" fmla="*/ 1897554 h 2762077"/>
              <a:gd name="connsiteX5" fmla="*/ 3474720 w 5278581"/>
              <a:gd name="connsiteY5" fmla="*/ 1523481 h 2762077"/>
              <a:gd name="connsiteX6" fmla="*/ 4472247 w 5278581"/>
              <a:gd name="connsiteY6" fmla="*/ 1033030 h 2762077"/>
              <a:gd name="connsiteX7" fmla="*/ 4628976 w 5278581"/>
              <a:gd name="connsiteY7" fmla="*/ 979517 h 2762077"/>
              <a:gd name="connsiteX8" fmla="*/ 5278581 w 5278581"/>
              <a:gd name="connsiteY8" fmla="*/ 791961 h 2762077"/>
              <a:gd name="connsiteX9" fmla="*/ 4647939 w 5278581"/>
              <a:gd name="connsiteY9" fmla="*/ 505691 h 2762077"/>
              <a:gd name="connsiteX10" fmla="*/ 4738167 w 5278581"/>
              <a:gd name="connsiteY10" fmla="*/ 244533 h 2762077"/>
              <a:gd name="connsiteX11" fmla="*/ 4814108 w 5278581"/>
              <a:gd name="connsiteY11" fmla="*/ 0 h 2762077"/>
              <a:gd name="connsiteX12" fmla="*/ 4672878 w 5278581"/>
              <a:gd name="connsiteY12" fmla="*/ 15500 h 2762077"/>
              <a:gd name="connsiteX13" fmla="*/ 4605250 w 5278581"/>
              <a:gd name="connsiteY13" fmla="*/ 210070 h 2762077"/>
              <a:gd name="connsiteX14" fmla="*/ 4463934 w 5278581"/>
              <a:gd name="connsiteY14" fmla="*/ 301510 h 2762077"/>
              <a:gd name="connsiteX15" fmla="*/ 4089861 w 5278581"/>
              <a:gd name="connsiteY15" fmla="*/ 259946 h 2762077"/>
              <a:gd name="connsiteX16" fmla="*/ 4205114 w 5278581"/>
              <a:gd name="connsiteY16" fmla="*/ 542579 h 2762077"/>
              <a:gd name="connsiteX17" fmla="*/ 3358341 w 5278581"/>
              <a:gd name="connsiteY17" fmla="*/ 991466 h 2762077"/>
              <a:gd name="connsiteX18" fmla="*/ 3100647 w 5278581"/>
              <a:gd name="connsiteY18" fmla="*/ 1066281 h 2762077"/>
              <a:gd name="connsiteX19" fmla="*/ 2834640 w 5278581"/>
              <a:gd name="connsiteY19" fmla="*/ 1116157 h 2762077"/>
              <a:gd name="connsiteX20" fmla="*/ 2751512 w 5278581"/>
              <a:gd name="connsiteY20" fmla="*/ 1265786 h 2762077"/>
              <a:gd name="connsiteX21" fmla="*/ 2610196 w 5278581"/>
              <a:gd name="connsiteY21" fmla="*/ 1265786 h 2762077"/>
              <a:gd name="connsiteX22" fmla="*/ 2593570 w 5278581"/>
              <a:gd name="connsiteY22" fmla="*/ 1315663 h 2762077"/>
              <a:gd name="connsiteX23" fmla="*/ 2202872 w 5278581"/>
              <a:gd name="connsiteY23" fmla="*/ 1307350 h 2762077"/>
              <a:gd name="connsiteX24" fmla="*/ 2128058 w 5278581"/>
              <a:gd name="connsiteY24" fmla="*/ 1265786 h 2762077"/>
              <a:gd name="connsiteX25" fmla="*/ 1463040 w 5278581"/>
              <a:gd name="connsiteY25" fmla="*/ 1656484 h 2762077"/>
              <a:gd name="connsiteX26" fmla="*/ 1030778 w 5278581"/>
              <a:gd name="connsiteY26" fmla="*/ 1806114 h 2762077"/>
              <a:gd name="connsiteX27" fmla="*/ 856210 w 5278581"/>
              <a:gd name="connsiteY27" fmla="*/ 1914179 h 2762077"/>
              <a:gd name="connsiteX28" fmla="*/ 590203 w 5278581"/>
              <a:gd name="connsiteY28" fmla="*/ 1964055 h 2762077"/>
              <a:gd name="connsiteX29" fmla="*/ 440574 w 5278581"/>
              <a:gd name="connsiteY29" fmla="*/ 2013932 h 2762077"/>
              <a:gd name="connsiteX30" fmla="*/ 241069 w 5278581"/>
              <a:gd name="connsiteY30" fmla="*/ 2171874 h 2762077"/>
              <a:gd name="connsiteX31" fmla="*/ 24938 w 5278581"/>
              <a:gd name="connsiteY31" fmla="*/ 2363066 h 2762077"/>
              <a:gd name="connsiteX32" fmla="*/ 0 w 5278581"/>
              <a:gd name="connsiteY32" fmla="*/ 2545946 h 2762077"/>
              <a:gd name="connsiteX33" fmla="*/ 41563 w 5278581"/>
              <a:gd name="connsiteY33" fmla="*/ 2762077 h 2762077"/>
              <a:gd name="connsiteX0" fmla="*/ 41563 w 5278581"/>
              <a:gd name="connsiteY0" fmla="*/ 2762077 h 2762077"/>
              <a:gd name="connsiteX1" fmla="*/ 997527 w 5278581"/>
              <a:gd name="connsiteY1" fmla="*/ 2737139 h 2762077"/>
              <a:gd name="connsiteX2" fmla="*/ 1596043 w 5278581"/>
              <a:gd name="connsiteY2" fmla="*/ 2446194 h 2762077"/>
              <a:gd name="connsiteX3" fmla="*/ 2169621 w 5278581"/>
              <a:gd name="connsiteY3" fmla="*/ 2288252 h 2762077"/>
              <a:gd name="connsiteX4" fmla="*/ 2984269 w 5278581"/>
              <a:gd name="connsiteY4" fmla="*/ 1897554 h 2762077"/>
              <a:gd name="connsiteX5" fmla="*/ 3474720 w 5278581"/>
              <a:gd name="connsiteY5" fmla="*/ 1523481 h 2762077"/>
              <a:gd name="connsiteX6" fmla="*/ 4472247 w 5278581"/>
              <a:gd name="connsiteY6" fmla="*/ 1033030 h 2762077"/>
              <a:gd name="connsiteX7" fmla="*/ 4628976 w 5278581"/>
              <a:gd name="connsiteY7" fmla="*/ 979517 h 2762077"/>
              <a:gd name="connsiteX8" fmla="*/ 5278581 w 5278581"/>
              <a:gd name="connsiteY8" fmla="*/ 791961 h 2762077"/>
              <a:gd name="connsiteX9" fmla="*/ 4619364 w 5278581"/>
              <a:gd name="connsiteY9" fmla="*/ 505691 h 2762077"/>
              <a:gd name="connsiteX10" fmla="*/ 4738167 w 5278581"/>
              <a:gd name="connsiteY10" fmla="*/ 244533 h 2762077"/>
              <a:gd name="connsiteX11" fmla="*/ 4814108 w 5278581"/>
              <a:gd name="connsiteY11" fmla="*/ 0 h 2762077"/>
              <a:gd name="connsiteX12" fmla="*/ 4672878 w 5278581"/>
              <a:gd name="connsiteY12" fmla="*/ 15500 h 2762077"/>
              <a:gd name="connsiteX13" fmla="*/ 4605250 w 5278581"/>
              <a:gd name="connsiteY13" fmla="*/ 210070 h 2762077"/>
              <a:gd name="connsiteX14" fmla="*/ 4463934 w 5278581"/>
              <a:gd name="connsiteY14" fmla="*/ 301510 h 2762077"/>
              <a:gd name="connsiteX15" fmla="*/ 4089861 w 5278581"/>
              <a:gd name="connsiteY15" fmla="*/ 259946 h 2762077"/>
              <a:gd name="connsiteX16" fmla="*/ 4205114 w 5278581"/>
              <a:gd name="connsiteY16" fmla="*/ 542579 h 2762077"/>
              <a:gd name="connsiteX17" fmla="*/ 3358341 w 5278581"/>
              <a:gd name="connsiteY17" fmla="*/ 991466 h 2762077"/>
              <a:gd name="connsiteX18" fmla="*/ 3100647 w 5278581"/>
              <a:gd name="connsiteY18" fmla="*/ 1066281 h 2762077"/>
              <a:gd name="connsiteX19" fmla="*/ 2834640 w 5278581"/>
              <a:gd name="connsiteY19" fmla="*/ 1116157 h 2762077"/>
              <a:gd name="connsiteX20" fmla="*/ 2751512 w 5278581"/>
              <a:gd name="connsiteY20" fmla="*/ 1265786 h 2762077"/>
              <a:gd name="connsiteX21" fmla="*/ 2610196 w 5278581"/>
              <a:gd name="connsiteY21" fmla="*/ 1265786 h 2762077"/>
              <a:gd name="connsiteX22" fmla="*/ 2593570 w 5278581"/>
              <a:gd name="connsiteY22" fmla="*/ 1315663 h 2762077"/>
              <a:gd name="connsiteX23" fmla="*/ 2202872 w 5278581"/>
              <a:gd name="connsiteY23" fmla="*/ 1307350 h 2762077"/>
              <a:gd name="connsiteX24" fmla="*/ 2128058 w 5278581"/>
              <a:gd name="connsiteY24" fmla="*/ 1265786 h 2762077"/>
              <a:gd name="connsiteX25" fmla="*/ 1463040 w 5278581"/>
              <a:gd name="connsiteY25" fmla="*/ 1656484 h 2762077"/>
              <a:gd name="connsiteX26" fmla="*/ 1030778 w 5278581"/>
              <a:gd name="connsiteY26" fmla="*/ 1806114 h 2762077"/>
              <a:gd name="connsiteX27" fmla="*/ 856210 w 5278581"/>
              <a:gd name="connsiteY27" fmla="*/ 1914179 h 2762077"/>
              <a:gd name="connsiteX28" fmla="*/ 590203 w 5278581"/>
              <a:gd name="connsiteY28" fmla="*/ 1964055 h 2762077"/>
              <a:gd name="connsiteX29" fmla="*/ 440574 w 5278581"/>
              <a:gd name="connsiteY29" fmla="*/ 2013932 h 2762077"/>
              <a:gd name="connsiteX30" fmla="*/ 241069 w 5278581"/>
              <a:gd name="connsiteY30" fmla="*/ 2171874 h 2762077"/>
              <a:gd name="connsiteX31" fmla="*/ 24938 w 5278581"/>
              <a:gd name="connsiteY31" fmla="*/ 2363066 h 2762077"/>
              <a:gd name="connsiteX32" fmla="*/ 0 w 5278581"/>
              <a:gd name="connsiteY32" fmla="*/ 2545946 h 2762077"/>
              <a:gd name="connsiteX33" fmla="*/ 41563 w 5278581"/>
              <a:gd name="connsiteY33" fmla="*/ 2762077 h 2762077"/>
              <a:gd name="connsiteX0" fmla="*/ 41563 w 5278581"/>
              <a:gd name="connsiteY0" fmla="*/ 2762077 h 2762077"/>
              <a:gd name="connsiteX1" fmla="*/ 997527 w 5278581"/>
              <a:gd name="connsiteY1" fmla="*/ 2737139 h 2762077"/>
              <a:gd name="connsiteX2" fmla="*/ 1596043 w 5278581"/>
              <a:gd name="connsiteY2" fmla="*/ 2446194 h 2762077"/>
              <a:gd name="connsiteX3" fmla="*/ 2169621 w 5278581"/>
              <a:gd name="connsiteY3" fmla="*/ 2288252 h 2762077"/>
              <a:gd name="connsiteX4" fmla="*/ 2984269 w 5278581"/>
              <a:gd name="connsiteY4" fmla="*/ 1897554 h 2762077"/>
              <a:gd name="connsiteX5" fmla="*/ 3474720 w 5278581"/>
              <a:gd name="connsiteY5" fmla="*/ 1523481 h 2762077"/>
              <a:gd name="connsiteX6" fmla="*/ 4472247 w 5278581"/>
              <a:gd name="connsiteY6" fmla="*/ 1033030 h 2762077"/>
              <a:gd name="connsiteX7" fmla="*/ 4628976 w 5278581"/>
              <a:gd name="connsiteY7" fmla="*/ 979517 h 2762077"/>
              <a:gd name="connsiteX8" fmla="*/ 5278581 w 5278581"/>
              <a:gd name="connsiteY8" fmla="*/ 791961 h 2762077"/>
              <a:gd name="connsiteX9" fmla="*/ 4600314 w 5278581"/>
              <a:gd name="connsiteY9" fmla="*/ 510453 h 2762077"/>
              <a:gd name="connsiteX10" fmla="*/ 4738167 w 5278581"/>
              <a:gd name="connsiteY10" fmla="*/ 244533 h 2762077"/>
              <a:gd name="connsiteX11" fmla="*/ 4814108 w 5278581"/>
              <a:gd name="connsiteY11" fmla="*/ 0 h 2762077"/>
              <a:gd name="connsiteX12" fmla="*/ 4672878 w 5278581"/>
              <a:gd name="connsiteY12" fmla="*/ 15500 h 2762077"/>
              <a:gd name="connsiteX13" fmla="*/ 4605250 w 5278581"/>
              <a:gd name="connsiteY13" fmla="*/ 210070 h 2762077"/>
              <a:gd name="connsiteX14" fmla="*/ 4463934 w 5278581"/>
              <a:gd name="connsiteY14" fmla="*/ 301510 h 2762077"/>
              <a:gd name="connsiteX15" fmla="*/ 4089861 w 5278581"/>
              <a:gd name="connsiteY15" fmla="*/ 259946 h 2762077"/>
              <a:gd name="connsiteX16" fmla="*/ 4205114 w 5278581"/>
              <a:gd name="connsiteY16" fmla="*/ 542579 h 2762077"/>
              <a:gd name="connsiteX17" fmla="*/ 3358341 w 5278581"/>
              <a:gd name="connsiteY17" fmla="*/ 991466 h 2762077"/>
              <a:gd name="connsiteX18" fmla="*/ 3100647 w 5278581"/>
              <a:gd name="connsiteY18" fmla="*/ 1066281 h 2762077"/>
              <a:gd name="connsiteX19" fmla="*/ 2834640 w 5278581"/>
              <a:gd name="connsiteY19" fmla="*/ 1116157 h 2762077"/>
              <a:gd name="connsiteX20" fmla="*/ 2751512 w 5278581"/>
              <a:gd name="connsiteY20" fmla="*/ 1265786 h 2762077"/>
              <a:gd name="connsiteX21" fmla="*/ 2610196 w 5278581"/>
              <a:gd name="connsiteY21" fmla="*/ 1265786 h 2762077"/>
              <a:gd name="connsiteX22" fmla="*/ 2593570 w 5278581"/>
              <a:gd name="connsiteY22" fmla="*/ 1315663 h 2762077"/>
              <a:gd name="connsiteX23" fmla="*/ 2202872 w 5278581"/>
              <a:gd name="connsiteY23" fmla="*/ 1307350 h 2762077"/>
              <a:gd name="connsiteX24" fmla="*/ 2128058 w 5278581"/>
              <a:gd name="connsiteY24" fmla="*/ 1265786 h 2762077"/>
              <a:gd name="connsiteX25" fmla="*/ 1463040 w 5278581"/>
              <a:gd name="connsiteY25" fmla="*/ 1656484 h 2762077"/>
              <a:gd name="connsiteX26" fmla="*/ 1030778 w 5278581"/>
              <a:gd name="connsiteY26" fmla="*/ 1806114 h 2762077"/>
              <a:gd name="connsiteX27" fmla="*/ 856210 w 5278581"/>
              <a:gd name="connsiteY27" fmla="*/ 1914179 h 2762077"/>
              <a:gd name="connsiteX28" fmla="*/ 590203 w 5278581"/>
              <a:gd name="connsiteY28" fmla="*/ 1964055 h 2762077"/>
              <a:gd name="connsiteX29" fmla="*/ 440574 w 5278581"/>
              <a:gd name="connsiteY29" fmla="*/ 2013932 h 2762077"/>
              <a:gd name="connsiteX30" fmla="*/ 241069 w 5278581"/>
              <a:gd name="connsiteY30" fmla="*/ 2171874 h 2762077"/>
              <a:gd name="connsiteX31" fmla="*/ 24938 w 5278581"/>
              <a:gd name="connsiteY31" fmla="*/ 2363066 h 2762077"/>
              <a:gd name="connsiteX32" fmla="*/ 0 w 5278581"/>
              <a:gd name="connsiteY32" fmla="*/ 2545946 h 2762077"/>
              <a:gd name="connsiteX33" fmla="*/ 41563 w 5278581"/>
              <a:gd name="connsiteY33" fmla="*/ 2762077 h 2762077"/>
              <a:gd name="connsiteX0" fmla="*/ 41563 w 5278581"/>
              <a:gd name="connsiteY0" fmla="*/ 2762077 h 2762077"/>
              <a:gd name="connsiteX1" fmla="*/ 997527 w 5278581"/>
              <a:gd name="connsiteY1" fmla="*/ 2737139 h 2762077"/>
              <a:gd name="connsiteX2" fmla="*/ 1596043 w 5278581"/>
              <a:gd name="connsiteY2" fmla="*/ 2446194 h 2762077"/>
              <a:gd name="connsiteX3" fmla="*/ 2169621 w 5278581"/>
              <a:gd name="connsiteY3" fmla="*/ 2288252 h 2762077"/>
              <a:gd name="connsiteX4" fmla="*/ 2984269 w 5278581"/>
              <a:gd name="connsiteY4" fmla="*/ 1897554 h 2762077"/>
              <a:gd name="connsiteX5" fmla="*/ 3474720 w 5278581"/>
              <a:gd name="connsiteY5" fmla="*/ 1523481 h 2762077"/>
              <a:gd name="connsiteX6" fmla="*/ 4472247 w 5278581"/>
              <a:gd name="connsiteY6" fmla="*/ 1033030 h 2762077"/>
              <a:gd name="connsiteX7" fmla="*/ 4628976 w 5278581"/>
              <a:gd name="connsiteY7" fmla="*/ 979517 h 2762077"/>
              <a:gd name="connsiteX8" fmla="*/ 5278581 w 5278581"/>
              <a:gd name="connsiteY8" fmla="*/ 791961 h 2762077"/>
              <a:gd name="connsiteX9" fmla="*/ 4605076 w 5278581"/>
              <a:gd name="connsiteY9" fmla="*/ 524741 h 2762077"/>
              <a:gd name="connsiteX10" fmla="*/ 4738167 w 5278581"/>
              <a:gd name="connsiteY10" fmla="*/ 244533 h 2762077"/>
              <a:gd name="connsiteX11" fmla="*/ 4814108 w 5278581"/>
              <a:gd name="connsiteY11" fmla="*/ 0 h 2762077"/>
              <a:gd name="connsiteX12" fmla="*/ 4672878 w 5278581"/>
              <a:gd name="connsiteY12" fmla="*/ 15500 h 2762077"/>
              <a:gd name="connsiteX13" fmla="*/ 4605250 w 5278581"/>
              <a:gd name="connsiteY13" fmla="*/ 210070 h 2762077"/>
              <a:gd name="connsiteX14" fmla="*/ 4463934 w 5278581"/>
              <a:gd name="connsiteY14" fmla="*/ 301510 h 2762077"/>
              <a:gd name="connsiteX15" fmla="*/ 4089861 w 5278581"/>
              <a:gd name="connsiteY15" fmla="*/ 259946 h 2762077"/>
              <a:gd name="connsiteX16" fmla="*/ 4205114 w 5278581"/>
              <a:gd name="connsiteY16" fmla="*/ 542579 h 2762077"/>
              <a:gd name="connsiteX17" fmla="*/ 3358341 w 5278581"/>
              <a:gd name="connsiteY17" fmla="*/ 991466 h 2762077"/>
              <a:gd name="connsiteX18" fmla="*/ 3100647 w 5278581"/>
              <a:gd name="connsiteY18" fmla="*/ 1066281 h 2762077"/>
              <a:gd name="connsiteX19" fmla="*/ 2834640 w 5278581"/>
              <a:gd name="connsiteY19" fmla="*/ 1116157 h 2762077"/>
              <a:gd name="connsiteX20" fmla="*/ 2751512 w 5278581"/>
              <a:gd name="connsiteY20" fmla="*/ 1265786 h 2762077"/>
              <a:gd name="connsiteX21" fmla="*/ 2610196 w 5278581"/>
              <a:gd name="connsiteY21" fmla="*/ 1265786 h 2762077"/>
              <a:gd name="connsiteX22" fmla="*/ 2593570 w 5278581"/>
              <a:gd name="connsiteY22" fmla="*/ 1315663 h 2762077"/>
              <a:gd name="connsiteX23" fmla="*/ 2202872 w 5278581"/>
              <a:gd name="connsiteY23" fmla="*/ 1307350 h 2762077"/>
              <a:gd name="connsiteX24" fmla="*/ 2128058 w 5278581"/>
              <a:gd name="connsiteY24" fmla="*/ 1265786 h 2762077"/>
              <a:gd name="connsiteX25" fmla="*/ 1463040 w 5278581"/>
              <a:gd name="connsiteY25" fmla="*/ 1656484 h 2762077"/>
              <a:gd name="connsiteX26" fmla="*/ 1030778 w 5278581"/>
              <a:gd name="connsiteY26" fmla="*/ 1806114 h 2762077"/>
              <a:gd name="connsiteX27" fmla="*/ 856210 w 5278581"/>
              <a:gd name="connsiteY27" fmla="*/ 1914179 h 2762077"/>
              <a:gd name="connsiteX28" fmla="*/ 590203 w 5278581"/>
              <a:gd name="connsiteY28" fmla="*/ 1964055 h 2762077"/>
              <a:gd name="connsiteX29" fmla="*/ 440574 w 5278581"/>
              <a:gd name="connsiteY29" fmla="*/ 2013932 h 2762077"/>
              <a:gd name="connsiteX30" fmla="*/ 241069 w 5278581"/>
              <a:gd name="connsiteY30" fmla="*/ 2171874 h 2762077"/>
              <a:gd name="connsiteX31" fmla="*/ 24938 w 5278581"/>
              <a:gd name="connsiteY31" fmla="*/ 2363066 h 2762077"/>
              <a:gd name="connsiteX32" fmla="*/ 0 w 5278581"/>
              <a:gd name="connsiteY32" fmla="*/ 2545946 h 2762077"/>
              <a:gd name="connsiteX33" fmla="*/ 41563 w 5278581"/>
              <a:gd name="connsiteY33" fmla="*/ 2762077 h 2762077"/>
              <a:gd name="connsiteX0" fmla="*/ 41563 w 5278581"/>
              <a:gd name="connsiteY0" fmla="*/ 2762077 h 2762077"/>
              <a:gd name="connsiteX1" fmla="*/ 997527 w 5278581"/>
              <a:gd name="connsiteY1" fmla="*/ 2737139 h 2762077"/>
              <a:gd name="connsiteX2" fmla="*/ 1596043 w 5278581"/>
              <a:gd name="connsiteY2" fmla="*/ 2446194 h 2762077"/>
              <a:gd name="connsiteX3" fmla="*/ 2169621 w 5278581"/>
              <a:gd name="connsiteY3" fmla="*/ 2288252 h 2762077"/>
              <a:gd name="connsiteX4" fmla="*/ 2984269 w 5278581"/>
              <a:gd name="connsiteY4" fmla="*/ 1897554 h 2762077"/>
              <a:gd name="connsiteX5" fmla="*/ 3474720 w 5278581"/>
              <a:gd name="connsiteY5" fmla="*/ 1523481 h 2762077"/>
              <a:gd name="connsiteX6" fmla="*/ 4472247 w 5278581"/>
              <a:gd name="connsiteY6" fmla="*/ 1033030 h 2762077"/>
              <a:gd name="connsiteX7" fmla="*/ 4628976 w 5278581"/>
              <a:gd name="connsiteY7" fmla="*/ 979517 h 2762077"/>
              <a:gd name="connsiteX8" fmla="*/ 5278581 w 5278581"/>
              <a:gd name="connsiteY8" fmla="*/ 791961 h 2762077"/>
              <a:gd name="connsiteX9" fmla="*/ 4605076 w 5278581"/>
              <a:gd name="connsiteY9" fmla="*/ 524741 h 2762077"/>
              <a:gd name="connsiteX10" fmla="*/ 4714354 w 5278581"/>
              <a:gd name="connsiteY10" fmla="*/ 244533 h 2762077"/>
              <a:gd name="connsiteX11" fmla="*/ 4814108 w 5278581"/>
              <a:gd name="connsiteY11" fmla="*/ 0 h 2762077"/>
              <a:gd name="connsiteX12" fmla="*/ 4672878 w 5278581"/>
              <a:gd name="connsiteY12" fmla="*/ 15500 h 2762077"/>
              <a:gd name="connsiteX13" fmla="*/ 4605250 w 5278581"/>
              <a:gd name="connsiteY13" fmla="*/ 210070 h 2762077"/>
              <a:gd name="connsiteX14" fmla="*/ 4463934 w 5278581"/>
              <a:gd name="connsiteY14" fmla="*/ 301510 h 2762077"/>
              <a:gd name="connsiteX15" fmla="*/ 4089861 w 5278581"/>
              <a:gd name="connsiteY15" fmla="*/ 259946 h 2762077"/>
              <a:gd name="connsiteX16" fmla="*/ 4205114 w 5278581"/>
              <a:gd name="connsiteY16" fmla="*/ 542579 h 2762077"/>
              <a:gd name="connsiteX17" fmla="*/ 3358341 w 5278581"/>
              <a:gd name="connsiteY17" fmla="*/ 991466 h 2762077"/>
              <a:gd name="connsiteX18" fmla="*/ 3100647 w 5278581"/>
              <a:gd name="connsiteY18" fmla="*/ 1066281 h 2762077"/>
              <a:gd name="connsiteX19" fmla="*/ 2834640 w 5278581"/>
              <a:gd name="connsiteY19" fmla="*/ 1116157 h 2762077"/>
              <a:gd name="connsiteX20" fmla="*/ 2751512 w 5278581"/>
              <a:gd name="connsiteY20" fmla="*/ 1265786 h 2762077"/>
              <a:gd name="connsiteX21" fmla="*/ 2610196 w 5278581"/>
              <a:gd name="connsiteY21" fmla="*/ 1265786 h 2762077"/>
              <a:gd name="connsiteX22" fmla="*/ 2593570 w 5278581"/>
              <a:gd name="connsiteY22" fmla="*/ 1315663 h 2762077"/>
              <a:gd name="connsiteX23" fmla="*/ 2202872 w 5278581"/>
              <a:gd name="connsiteY23" fmla="*/ 1307350 h 2762077"/>
              <a:gd name="connsiteX24" fmla="*/ 2128058 w 5278581"/>
              <a:gd name="connsiteY24" fmla="*/ 1265786 h 2762077"/>
              <a:gd name="connsiteX25" fmla="*/ 1463040 w 5278581"/>
              <a:gd name="connsiteY25" fmla="*/ 1656484 h 2762077"/>
              <a:gd name="connsiteX26" fmla="*/ 1030778 w 5278581"/>
              <a:gd name="connsiteY26" fmla="*/ 1806114 h 2762077"/>
              <a:gd name="connsiteX27" fmla="*/ 856210 w 5278581"/>
              <a:gd name="connsiteY27" fmla="*/ 1914179 h 2762077"/>
              <a:gd name="connsiteX28" fmla="*/ 590203 w 5278581"/>
              <a:gd name="connsiteY28" fmla="*/ 1964055 h 2762077"/>
              <a:gd name="connsiteX29" fmla="*/ 440574 w 5278581"/>
              <a:gd name="connsiteY29" fmla="*/ 2013932 h 2762077"/>
              <a:gd name="connsiteX30" fmla="*/ 241069 w 5278581"/>
              <a:gd name="connsiteY30" fmla="*/ 2171874 h 2762077"/>
              <a:gd name="connsiteX31" fmla="*/ 24938 w 5278581"/>
              <a:gd name="connsiteY31" fmla="*/ 2363066 h 2762077"/>
              <a:gd name="connsiteX32" fmla="*/ 0 w 5278581"/>
              <a:gd name="connsiteY32" fmla="*/ 2545946 h 2762077"/>
              <a:gd name="connsiteX33" fmla="*/ 41563 w 5278581"/>
              <a:gd name="connsiteY33" fmla="*/ 2762077 h 2762077"/>
              <a:gd name="connsiteX0" fmla="*/ 41563 w 5278581"/>
              <a:gd name="connsiteY0" fmla="*/ 2762077 h 2762077"/>
              <a:gd name="connsiteX1" fmla="*/ 997527 w 5278581"/>
              <a:gd name="connsiteY1" fmla="*/ 2737139 h 2762077"/>
              <a:gd name="connsiteX2" fmla="*/ 1596043 w 5278581"/>
              <a:gd name="connsiteY2" fmla="*/ 2446194 h 2762077"/>
              <a:gd name="connsiteX3" fmla="*/ 2169621 w 5278581"/>
              <a:gd name="connsiteY3" fmla="*/ 2288252 h 2762077"/>
              <a:gd name="connsiteX4" fmla="*/ 2984269 w 5278581"/>
              <a:gd name="connsiteY4" fmla="*/ 1897554 h 2762077"/>
              <a:gd name="connsiteX5" fmla="*/ 3474720 w 5278581"/>
              <a:gd name="connsiteY5" fmla="*/ 1523481 h 2762077"/>
              <a:gd name="connsiteX6" fmla="*/ 4472247 w 5278581"/>
              <a:gd name="connsiteY6" fmla="*/ 1033030 h 2762077"/>
              <a:gd name="connsiteX7" fmla="*/ 4628976 w 5278581"/>
              <a:gd name="connsiteY7" fmla="*/ 979517 h 2762077"/>
              <a:gd name="connsiteX8" fmla="*/ 5278581 w 5278581"/>
              <a:gd name="connsiteY8" fmla="*/ 791961 h 2762077"/>
              <a:gd name="connsiteX9" fmla="*/ 4605076 w 5278581"/>
              <a:gd name="connsiteY9" fmla="*/ 524741 h 2762077"/>
              <a:gd name="connsiteX10" fmla="*/ 4723879 w 5278581"/>
              <a:gd name="connsiteY10" fmla="*/ 249296 h 2762077"/>
              <a:gd name="connsiteX11" fmla="*/ 4814108 w 5278581"/>
              <a:gd name="connsiteY11" fmla="*/ 0 h 2762077"/>
              <a:gd name="connsiteX12" fmla="*/ 4672878 w 5278581"/>
              <a:gd name="connsiteY12" fmla="*/ 15500 h 2762077"/>
              <a:gd name="connsiteX13" fmla="*/ 4605250 w 5278581"/>
              <a:gd name="connsiteY13" fmla="*/ 210070 h 2762077"/>
              <a:gd name="connsiteX14" fmla="*/ 4463934 w 5278581"/>
              <a:gd name="connsiteY14" fmla="*/ 301510 h 2762077"/>
              <a:gd name="connsiteX15" fmla="*/ 4089861 w 5278581"/>
              <a:gd name="connsiteY15" fmla="*/ 259946 h 2762077"/>
              <a:gd name="connsiteX16" fmla="*/ 4205114 w 5278581"/>
              <a:gd name="connsiteY16" fmla="*/ 542579 h 2762077"/>
              <a:gd name="connsiteX17" fmla="*/ 3358341 w 5278581"/>
              <a:gd name="connsiteY17" fmla="*/ 991466 h 2762077"/>
              <a:gd name="connsiteX18" fmla="*/ 3100647 w 5278581"/>
              <a:gd name="connsiteY18" fmla="*/ 1066281 h 2762077"/>
              <a:gd name="connsiteX19" fmla="*/ 2834640 w 5278581"/>
              <a:gd name="connsiteY19" fmla="*/ 1116157 h 2762077"/>
              <a:gd name="connsiteX20" fmla="*/ 2751512 w 5278581"/>
              <a:gd name="connsiteY20" fmla="*/ 1265786 h 2762077"/>
              <a:gd name="connsiteX21" fmla="*/ 2610196 w 5278581"/>
              <a:gd name="connsiteY21" fmla="*/ 1265786 h 2762077"/>
              <a:gd name="connsiteX22" fmla="*/ 2593570 w 5278581"/>
              <a:gd name="connsiteY22" fmla="*/ 1315663 h 2762077"/>
              <a:gd name="connsiteX23" fmla="*/ 2202872 w 5278581"/>
              <a:gd name="connsiteY23" fmla="*/ 1307350 h 2762077"/>
              <a:gd name="connsiteX24" fmla="*/ 2128058 w 5278581"/>
              <a:gd name="connsiteY24" fmla="*/ 1265786 h 2762077"/>
              <a:gd name="connsiteX25" fmla="*/ 1463040 w 5278581"/>
              <a:gd name="connsiteY25" fmla="*/ 1656484 h 2762077"/>
              <a:gd name="connsiteX26" fmla="*/ 1030778 w 5278581"/>
              <a:gd name="connsiteY26" fmla="*/ 1806114 h 2762077"/>
              <a:gd name="connsiteX27" fmla="*/ 856210 w 5278581"/>
              <a:gd name="connsiteY27" fmla="*/ 1914179 h 2762077"/>
              <a:gd name="connsiteX28" fmla="*/ 590203 w 5278581"/>
              <a:gd name="connsiteY28" fmla="*/ 1964055 h 2762077"/>
              <a:gd name="connsiteX29" fmla="*/ 440574 w 5278581"/>
              <a:gd name="connsiteY29" fmla="*/ 2013932 h 2762077"/>
              <a:gd name="connsiteX30" fmla="*/ 241069 w 5278581"/>
              <a:gd name="connsiteY30" fmla="*/ 2171874 h 2762077"/>
              <a:gd name="connsiteX31" fmla="*/ 24938 w 5278581"/>
              <a:gd name="connsiteY31" fmla="*/ 2363066 h 2762077"/>
              <a:gd name="connsiteX32" fmla="*/ 0 w 5278581"/>
              <a:gd name="connsiteY32" fmla="*/ 2545946 h 2762077"/>
              <a:gd name="connsiteX33" fmla="*/ 41563 w 5278581"/>
              <a:gd name="connsiteY33" fmla="*/ 2762077 h 2762077"/>
              <a:gd name="connsiteX0" fmla="*/ 41563 w 5278581"/>
              <a:gd name="connsiteY0" fmla="*/ 2747789 h 2747789"/>
              <a:gd name="connsiteX1" fmla="*/ 997527 w 5278581"/>
              <a:gd name="connsiteY1" fmla="*/ 2722851 h 2747789"/>
              <a:gd name="connsiteX2" fmla="*/ 1596043 w 5278581"/>
              <a:gd name="connsiteY2" fmla="*/ 2431906 h 2747789"/>
              <a:gd name="connsiteX3" fmla="*/ 2169621 w 5278581"/>
              <a:gd name="connsiteY3" fmla="*/ 2273964 h 2747789"/>
              <a:gd name="connsiteX4" fmla="*/ 2984269 w 5278581"/>
              <a:gd name="connsiteY4" fmla="*/ 1883266 h 2747789"/>
              <a:gd name="connsiteX5" fmla="*/ 3474720 w 5278581"/>
              <a:gd name="connsiteY5" fmla="*/ 1509193 h 2747789"/>
              <a:gd name="connsiteX6" fmla="*/ 4472247 w 5278581"/>
              <a:gd name="connsiteY6" fmla="*/ 1018742 h 2747789"/>
              <a:gd name="connsiteX7" fmla="*/ 4628976 w 5278581"/>
              <a:gd name="connsiteY7" fmla="*/ 965229 h 2747789"/>
              <a:gd name="connsiteX8" fmla="*/ 5278581 w 5278581"/>
              <a:gd name="connsiteY8" fmla="*/ 777673 h 2747789"/>
              <a:gd name="connsiteX9" fmla="*/ 4605076 w 5278581"/>
              <a:gd name="connsiteY9" fmla="*/ 510453 h 2747789"/>
              <a:gd name="connsiteX10" fmla="*/ 4723879 w 5278581"/>
              <a:gd name="connsiteY10" fmla="*/ 235008 h 2747789"/>
              <a:gd name="connsiteX11" fmla="*/ 4837920 w 5278581"/>
              <a:gd name="connsiteY11" fmla="*/ 0 h 2747789"/>
              <a:gd name="connsiteX12" fmla="*/ 4672878 w 5278581"/>
              <a:gd name="connsiteY12" fmla="*/ 1212 h 2747789"/>
              <a:gd name="connsiteX13" fmla="*/ 4605250 w 5278581"/>
              <a:gd name="connsiteY13" fmla="*/ 195782 h 2747789"/>
              <a:gd name="connsiteX14" fmla="*/ 4463934 w 5278581"/>
              <a:gd name="connsiteY14" fmla="*/ 287222 h 2747789"/>
              <a:gd name="connsiteX15" fmla="*/ 4089861 w 5278581"/>
              <a:gd name="connsiteY15" fmla="*/ 245658 h 2747789"/>
              <a:gd name="connsiteX16" fmla="*/ 4205114 w 5278581"/>
              <a:gd name="connsiteY16" fmla="*/ 528291 h 2747789"/>
              <a:gd name="connsiteX17" fmla="*/ 3358341 w 5278581"/>
              <a:gd name="connsiteY17" fmla="*/ 977178 h 2747789"/>
              <a:gd name="connsiteX18" fmla="*/ 3100647 w 5278581"/>
              <a:gd name="connsiteY18" fmla="*/ 1051993 h 2747789"/>
              <a:gd name="connsiteX19" fmla="*/ 2834640 w 5278581"/>
              <a:gd name="connsiteY19" fmla="*/ 1101869 h 2747789"/>
              <a:gd name="connsiteX20" fmla="*/ 2751512 w 5278581"/>
              <a:gd name="connsiteY20" fmla="*/ 1251498 h 2747789"/>
              <a:gd name="connsiteX21" fmla="*/ 2610196 w 5278581"/>
              <a:gd name="connsiteY21" fmla="*/ 1251498 h 2747789"/>
              <a:gd name="connsiteX22" fmla="*/ 2593570 w 5278581"/>
              <a:gd name="connsiteY22" fmla="*/ 1301375 h 2747789"/>
              <a:gd name="connsiteX23" fmla="*/ 2202872 w 5278581"/>
              <a:gd name="connsiteY23" fmla="*/ 1293062 h 2747789"/>
              <a:gd name="connsiteX24" fmla="*/ 2128058 w 5278581"/>
              <a:gd name="connsiteY24" fmla="*/ 1251498 h 2747789"/>
              <a:gd name="connsiteX25" fmla="*/ 1463040 w 5278581"/>
              <a:gd name="connsiteY25" fmla="*/ 1642196 h 2747789"/>
              <a:gd name="connsiteX26" fmla="*/ 1030778 w 5278581"/>
              <a:gd name="connsiteY26" fmla="*/ 1791826 h 2747789"/>
              <a:gd name="connsiteX27" fmla="*/ 856210 w 5278581"/>
              <a:gd name="connsiteY27" fmla="*/ 1899891 h 2747789"/>
              <a:gd name="connsiteX28" fmla="*/ 590203 w 5278581"/>
              <a:gd name="connsiteY28" fmla="*/ 1949767 h 2747789"/>
              <a:gd name="connsiteX29" fmla="*/ 440574 w 5278581"/>
              <a:gd name="connsiteY29" fmla="*/ 1999644 h 2747789"/>
              <a:gd name="connsiteX30" fmla="*/ 241069 w 5278581"/>
              <a:gd name="connsiteY30" fmla="*/ 2157586 h 2747789"/>
              <a:gd name="connsiteX31" fmla="*/ 24938 w 5278581"/>
              <a:gd name="connsiteY31" fmla="*/ 2348778 h 2747789"/>
              <a:gd name="connsiteX32" fmla="*/ 0 w 5278581"/>
              <a:gd name="connsiteY32" fmla="*/ 2531658 h 2747789"/>
              <a:gd name="connsiteX33" fmla="*/ 41563 w 5278581"/>
              <a:gd name="connsiteY33" fmla="*/ 2747789 h 2747789"/>
              <a:gd name="connsiteX0" fmla="*/ 41563 w 5278581"/>
              <a:gd name="connsiteY0" fmla="*/ 2781127 h 2781127"/>
              <a:gd name="connsiteX1" fmla="*/ 997527 w 5278581"/>
              <a:gd name="connsiteY1" fmla="*/ 2756189 h 2781127"/>
              <a:gd name="connsiteX2" fmla="*/ 1596043 w 5278581"/>
              <a:gd name="connsiteY2" fmla="*/ 2465244 h 2781127"/>
              <a:gd name="connsiteX3" fmla="*/ 2169621 w 5278581"/>
              <a:gd name="connsiteY3" fmla="*/ 2307302 h 2781127"/>
              <a:gd name="connsiteX4" fmla="*/ 2984269 w 5278581"/>
              <a:gd name="connsiteY4" fmla="*/ 1916604 h 2781127"/>
              <a:gd name="connsiteX5" fmla="*/ 3474720 w 5278581"/>
              <a:gd name="connsiteY5" fmla="*/ 1542531 h 2781127"/>
              <a:gd name="connsiteX6" fmla="*/ 4472247 w 5278581"/>
              <a:gd name="connsiteY6" fmla="*/ 1052080 h 2781127"/>
              <a:gd name="connsiteX7" fmla="*/ 4628976 w 5278581"/>
              <a:gd name="connsiteY7" fmla="*/ 998567 h 2781127"/>
              <a:gd name="connsiteX8" fmla="*/ 5278581 w 5278581"/>
              <a:gd name="connsiteY8" fmla="*/ 811011 h 2781127"/>
              <a:gd name="connsiteX9" fmla="*/ 4605076 w 5278581"/>
              <a:gd name="connsiteY9" fmla="*/ 543791 h 2781127"/>
              <a:gd name="connsiteX10" fmla="*/ 4723879 w 5278581"/>
              <a:gd name="connsiteY10" fmla="*/ 268346 h 2781127"/>
              <a:gd name="connsiteX11" fmla="*/ 4811726 w 5278581"/>
              <a:gd name="connsiteY11" fmla="*/ 0 h 2781127"/>
              <a:gd name="connsiteX12" fmla="*/ 4672878 w 5278581"/>
              <a:gd name="connsiteY12" fmla="*/ 34550 h 2781127"/>
              <a:gd name="connsiteX13" fmla="*/ 4605250 w 5278581"/>
              <a:gd name="connsiteY13" fmla="*/ 229120 h 2781127"/>
              <a:gd name="connsiteX14" fmla="*/ 4463934 w 5278581"/>
              <a:gd name="connsiteY14" fmla="*/ 320560 h 2781127"/>
              <a:gd name="connsiteX15" fmla="*/ 4089861 w 5278581"/>
              <a:gd name="connsiteY15" fmla="*/ 278996 h 2781127"/>
              <a:gd name="connsiteX16" fmla="*/ 4205114 w 5278581"/>
              <a:gd name="connsiteY16" fmla="*/ 561629 h 2781127"/>
              <a:gd name="connsiteX17" fmla="*/ 3358341 w 5278581"/>
              <a:gd name="connsiteY17" fmla="*/ 1010516 h 2781127"/>
              <a:gd name="connsiteX18" fmla="*/ 3100647 w 5278581"/>
              <a:gd name="connsiteY18" fmla="*/ 1085331 h 2781127"/>
              <a:gd name="connsiteX19" fmla="*/ 2834640 w 5278581"/>
              <a:gd name="connsiteY19" fmla="*/ 1135207 h 2781127"/>
              <a:gd name="connsiteX20" fmla="*/ 2751512 w 5278581"/>
              <a:gd name="connsiteY20" fmla="*/ 1284836 h 2781127"/>
              <a:gd name="connsiteX21" fmla="*/ 2610196 w 5278581"/>
              <a:gd name="connsiteY21" fmla="*/ 1284836 h 2781127"/>
              <a:gd name="connsiteX22" fmla="*/ 2593570 w 5278581"/>
              <a:gd name="connsiteY22" fmla="*/ 1334713 h 2781127"/>
              <a:gd name="connsiteX23" fmla="*/ 2202872 w 5278581"/>
              <a:gd name="connsiteY23" fmla="*/ 1326400 h 2781127"/>
              <a:gd name="connsiteX24" fmla="*/ 2128058 w 5278581"/>
              <a:gd name="connsiteY24" fmla="*/ 1284836 h 2781127"/>
              <a:gd name="connsiteX25" fmla="*/ 1463040 w 5278581"/>
              <a:gd name="connsiteY25" fmla="*/ 1675534 h 2781127"/>
              <a:gd name="connsiteX26" fmla="*/ 1030778 w 5278581"/>
              <a:gd name="connsiteY26" fmla="*/ 1825164 h 2781127"/>
              <a:gd name="connsiteX27" fmla="*/ 856210 w 5278581"/>
              <a:gd name="connsiteY27" fmla="*/ 1933229 h 2781127"/>
              <a:gd name="connsiteX28" fmla="*/ 590203 w 5278581"/>
              <a:gd name="connsiteY28" fmla="*/ 1983105 h 2781127"/>
              <a:gd name="connsiteX29" fmla="*/ 440574 w 5278581"/>
              <a:gd name="connsiteY29" fmla="*/ 2032982 h 2781127"/>
              <a:gd name="connsiteX30" fmla="*/ 241069 w 5278581"/>
              <a:gd name="connsiteY30" fmla="*/ 2190924 h 2781127"/>
              <a:gd name="connsiteX31" fmla="*/ 24938 w 5278581"/>
              <a:gd name="connsiteY31" fmla="*/ 2382116 h 2781127"/>
              <a:gd name="connsiteX32" fmla="*/ 0 w 5278581"/>
              <a:gd name="connsiteY32" fmla="*/ 2564996 h 2781127"/>
              <a:gd name="connsiteX33" fmla="*/ 41563 w 5278581"/>
              <a:gd name="connsiteY33" fmla="*/ 2781127 h 2781127"/>
              <a:gd name="connsiteX0" fmla="*/ 41563 w 5278581"/>
              <a:gd name="connsiteY0" fmla="*/ 2781127 h 2781127"/>
              <a:gd name="connsiteX1" fmla="*/ 997527 w 5278581"/>
              <a:gd name="connsiteY1" fmla="*/ 2756189 h 2781127"/>
              <a:gd name="connsiteX2" fmla="*/ 1596043 w 5278581"/>
              <a:gd name="connsiteY2" fmla="*/ 2465244 h 2781127"/>
              <a:gd name="connsiteX3" fmla="*/ 2169621 w 5278581"/>
              <a:gd name="connsiteY3" fmla="*/ 2307302 h 2781127"/>
              <a:gd name="connsiteX4" fmla="*/ 2984269 w 5278581"/>
              <a:gd name="connsiteY4" fmla="*/ 1916604 h 2781127"/>
              <a:gd name="connsiteX5" fmla="*/ 3474720 w 5278581"/>
              <a:gd name="connsiteY5" fmla="*/ 1542531 h 2781127"/>
              <a:gd name="connsiteX6" fmla="*/ 4472247 w 5278581"/>
              <a:gd name="connsiteY6" fmla="*/ 1052080 h 2781127"/>
              <a:gd name="connsiteX7" fmla="*/ 4628976 w 5278581"/>
              <a:gd name="connsiteY7" fmla="*/ 998567 h 2781127"/>
              <a:gd name="connsiteX8" fmla="*/ 5278581 w 5278581"/>
              <a:gd name="connsiteY8" fmla="*/ 811011 h 2781127"/>
              <a:gd name="connsiteX9" fmla="*/ 4605076 w 5278581"/>
              <a:gd name="connsiteY9" fmla="*/ 543791 h 2781127"/>
              <a:gd name="connsiteX10" fmla="*/ 4723879 w 5278581"/>
              <a:gd name="connsiteY10" fmla="*/ 268346 h 2781127"/>
              <a:gd name="connsiteX11" fmla="*/ 4811726 w 5278581"/>
              <a:gd name="connsiteY11" fmla="*/ 0 h 2781127"/>
              <a:gd name="connsiteX12" fmla="*/ 4672878 w 5278581"/>
              <a:gd name="connsiteY12" fmla="*/ 34550 h 2781127"/>
              <a:gd name="connsiteX13" fmla="*/ 4605250 w 5278581"/>
              <a:gd name="connsiteY13" fmla="*/ 229120 h 2781127"/>
              <a:gd name="connsiteX14" fmla="*/ 4463934 w 5278581"/>
              <a:gd name="connsiteY14" fmla="*/ 320560 h 2781127"/>
              <a:gd name="connsiteX15" fmla="*/ 4089861 w 5278581"/>
              <a:gd name="connsiteY15" fmla="*/ 278996 h 2781127"/>
              <a:gd name="connsiteX16" fmla="*/ 4205114 w 5278581"/>
              <a:gd name="connsiteY16" fmla="*/ 561629 h 2781127"/>
              <a:gd name="connsiteX17" fmla="*/ 3358341 w 5278581"/>
              <a:gd name="connsiteY17" fmla="*/ 1010516 h 2781127"/>
              <a:gd name="connsiteX18" fmla="*/ 3100647 w 5278581"/>
              <a:gd name="connsiteY18" fmla="*/ 1085331 h 2781127"/>
              <a:gd name="connsiteX19" fmla="*/ 2834640 w 5278581"/>
              <a:gd name="connsiteY19" fmla="*/ 1135207 h 2781127"/>
              <a:gd name="connsiteX20" fmla="*/ 2751512 w 5278581"/>
              <a:gd name="connsiteY20" fmla="*/ 1284836 h 2781127"/>
              <a:gd name="connsiteX21" fmla="*/ 2610196 w 5278581"/>
              <a:gd name="connsiteY21" fmla="*/ 1284836 h 2781127"/>
              <a:gd name="connsiteX22" fmla="*/ 2593570 w 5278581"/>
              <a:gd name="connsiteY22" fmla="*/ 1334713 h 2781127"/>
              <a:gd name="connsiteX23" fmla="*/ 2202872 w 5278581"/>
              <a:gd name="connsiteY23" fmla="*/ 1326400 h 2781127"/>
              <a:gd name="connsiteX24" fmla="*/ 2128058 w 5278581"/>
              <a:gd name="connsiteY24" fmla="*/ 1284836 h 2781127"/>
              <a:gd name="connsiteX25" fmla="*/ 1463040 w 5278581"/>
              <a:gd name="connsiteY25" fmla="*/ 1675534 h 2781127"/>
              <a:gd name="connsiteX26" fmla="*/ 1030778 w 5278581"/>
              <a:gd name="connsiteY26" fmla="*/ 1825164 h 2781127"/>
              <a:gd name="connsiteX27" fmla="*/ 856210 w 5278581"/>
              <a:gd name="connsiteY27" fmla="*/ 1933229 h 2781127"/>
              <a:gd name="connsiteX28" fmla="*/ 590203 w 5278581"/>
              <a:gd name="connsiteY28" fmla="*/ 1983105 h 2781127"/>
              <a:gd name="connsiteX29" fmla="*/ 440574 w 5278581"/>
              <a:gd name="connsiteY29" fmla="*/ 2032982 h 2781127"/>
              <a:gd name="connsiteX30" fmla="*/ 241069 w 5278581"/>
              <a:gd name="connsiteY30" fmla="*/ 2190924 h 2781127"/>
              <a:gd name="connsiteX31" fmla="*/ 24938 w 5278581"/>
              <a:gd name="connsiteY31" fmla="*/ 2382116 h 2781127"/>
              <a:gd name="connsiteX32" fmla="*/ 0 w 5278581"/>
              <a:gd name="connsiteY32" fmla="*/ 2564996 h 2781127"/>
              <a:gd name="connsiteX33" fmla="*/ 41563 w 5278581"/>
              <a:gd name="connsiteY33" fmla="*/ 2781127 h 2781127"/>
              <a:gd name="connsiteX0" fmla="*/ 41563 w 5278581"/>
              <a:gd name="connsiteY0" fmla="*/ 2781127 h 2781127"/>
              <a:gd name="connsiteX1" fmla="*/ 997527 w 5278581"/>
              <a:gd name="connsiteY1" fmla="*/ 2756189 h 2781127"/>
              <a:gd name="connsiteX2" fmla="*/ 1596043 w 5278581"/>
              <a:gd name="connsiteY2" fmla="*/ 2465244 h 2781127"/>
              <a:gd name="connsiteX3" fmla="*/ 2169621 w 5278581"/>
              <a:gd name="connsiteY3" fmla="*/ 2307302 h 2781127"/>
              <a:gd name="connsiteX4" fmla="*/ 2984269 w 5278581"/>
              <a:gd name="connsiteY4" fmla="*/ 1916604 h 2781127"/>
              <a:gd name="connsiteX5" fmla="*/ 3474720 w 5278581"/>
              <a:gd name="connsiteY5" fmla="*/ 1542531 h 2781127"/>
              <a:gd name="connsiteX6" fmla="*/ 4472247 w 5278581"/>
              <a:gd name="connsiteY6" fmla="*/ 1052080 h 2781127"/>
              <a:gd name="connsiteX7" fmla="*/ 4628976 w 5278581"/>
              <a:gd name="connsiteY7" fmla="*/ 998567 h 2781127"/>
              <a:gd name="connsiteX8" fmla="*/ 5278581 w 5278581"/>
              <a:gd name="connsiteY8" fmla="*/ 811011 h 2781127"/>
              <a:gd name="connsiteX9" fmla="*/ 4605076 w 5278581"/>
              <a:gd name="connsiteY9" fmla="*/ 543791 h 2781127"/>
              <a:gd name="connsiteX10" fmla="*/ 4735785 w 5278581"/>
              <a:gd name="connsiteY10" fmla="*/ 270728 h 2781127"/>
              <a:gd name="connsiteX11" fmla="*/ 4811726 w 5278581"/>
              <a:gd name="connsiteY11" fmla="*/ 0 h 2781127"/>
              <a:gd name="connsiteX12" fmla="*/ 4672878 w 5278581"/>
              <a:gd name="connsiteY12" fmla="*/ 34550 h 2781127"/>
              <a:gd name="connsiteX13" fmla="*/ 4605250 w 5278581"/>
              <a:gd name="connsiteY13" fmla="*/ 229120 h 2781127"/>
              <a:gd name="connsiteX14" fmla="*/ 4463934 w 5278581"/>
              <a:gd name="connsiteY14" fmla="*/ 320560 h 2781127"/>
              <a:gd name="connsiteX15" fmla="*/ 4089861 w 5278581"/>
              <a:gd name="connsiteY15" fmla="*/ 278996 h 2781127"/>
              <a:gd name="connsiteX16" fmla="*/ 4205114 w 5278581"/>
              <a:gd name="connsiteY16" fmla="*/ 561629 h 2781127"/>
              <a:gd name="connsiteX17" fmla="*/ 3358341 w 5278581"/>
              <a:gd name="connsiteY17" fmla="*/ 1010516 h 2781127"/>
              <a:gd name="connsiteX18" fmla="*/ 3100647 w 5278581"/>
              <a:gd name="connsiteY18" fmla="*/ 1085331 h 2781127"/>
              <a:gd name="connsiteX19" fmla="*/ 2834640 w 5278581"/>
              <a:gd name="connsiteY19" fmla="*/ 1135207 h 2781127"/>
              <a:gd name="connsiteX20" fmla="*/ 2751512 w 5278581"/>
              <a:gd name="connsiteY20" fmla="*/ 1284836 h 2781127"/>
              <a:gd name="connsiteX21" fmla="*/ 2610196 w 5278581"/>
              <a:gd name="connsiteY21" fmla="*/ 1284836 h 2781127"/>
              <a:gd name="connsiteX22" fmla="*/ 2593570 w 5278581"/>
              <a:gd name="connsiteY22" fmla="*/ 1334713 h 2781127"/>
              <a:gd name="connsiteX23" fmla="*/ 2202872 w 5278581"/>
              <a:gd name="connsiteY23" fmla="*/ 1326400 h 2781127"/>
              <a:gd name="connsiteX24" fmla="*/ 2128058 w 5278581"/>
              <a:gd name="connsiteY24" fmla="*/ 1284836 h 2781127"/>
              <a:gd name="connsiteX25" fmla="*/ 1463040 w 5278581"/>
              <a:gd name="connsiteY25" fmla="*/ 1675534 h 2781127"/>
              <a:gd name="connsiteX26" fmla="*/ 1030778 w 5278581"/>
              <a:gd name="connsiteY26" fmla="*/ 1825164 h 2781127"/>
              <a:gd name="connsiteX27" fmla="*/ 856210 w 5278581"/>
              <a:gd name="connsiteY27" fmla="*/ 1933229 h 2781127"/>
              <a:gd name="connsiteX28" fmla="*/ 590203 w 5278581"/>
              <a:gd name="connsiteY28" fmla="*/ 1983105 h 2781127"/>
              <a:gd name="connsiteX29" fmla="*/ 440574 w 5278581"/>
              <a:gd name="connsiteY29" fmla="*/ 2032982 h 2781127"/>
              <a:gd name="connsiteX30" fmla="*/ 241069 w 5278581"/>
              <a:gd name="connsiteY30" fmla="*/ 2190924 h 2781127"/>
              <a:gd name="connsiteX31" fmla="*/ 24938 w 5278581"/>
              <a:gd name="connsiteY31" fmla="*/ 2382116 h 2781127"/>
              <a:gd name="connsiteX32" fmla="*/ 0 w 5278581"/>
              <a:gd name="connsiteY32" fmla="*/ 2564996 h 2781127"/>
              <a:gd name="connsiteX33" fmla="*/ 41563 w 5278581"/>
              <a:gd name="connsiteY33" fmla="*/ 2781127 h 2781127"/>
              <a:gd name="connsiteX0" fmla="*/ 41563 w 5278581"/>
              <a:gd name="connsiteY0" fmla="*/ 2781127 h 2781127"/>
              <a:gd name="connsiteX1" fmla="*/ 997527 w 5278581"/>
              <a:gd name="connsiteY1" fmla="*/ 2756189 h 2781127"/>
              <a:gd name="connsiteX2" fmla="*/ 1596043 w 5278581"/>
              <a:gd name="connsiteY2" fmla="*/ 2465244 h 2781127"/>
              <a:gd name="connsiteX3" fmla="*/ 2169621 w 5278581"/>
              <a:gd name="connsiteY3" fmla="*/ 2307302 h 2781127"/>
              <a:gd name="connsiteX4" fmla="*/ 2984269 w 5278581"/>
              <a:gd name="connsiteY4" fmla="*/ 1916604 h 2781127"/>
              <a:gd name="connsiteX5" fmla="*/ 3474720 w 5278581"/>
              <a:gd name="connsiteY5" fmla="*/ 1542531 h 2781127"/>
              <a:gd name="connsiteX6" fmla="*/ 4472247 w 5278581"/>
              <a:gd name="connsiteY6" fmla="*/ 1052080 h 2781127"/>
              <a:gd name="connsiteX7" fmla="*/ 4628976 w 5278581"/>
              <a:gd name="connsiteY7" fmla="*/ 998567 h 2781127"/>
              <a:gd name="connsiteX8" fmla="*/ 5278581 w 5278581"/>
              <a:gd name="connsiteY8" fmla="*/ 811011 h 2781127"/>
              <a:gd name="connsiteX9" fmla="*/ 4605076 w 5278581"/>
              <a:gd name="connsiteY9" fmla="*/ 543791 h 2781127"/>
              <a:gd name="connsiteX10" fmla="*/ 4735785 w 5278581"/>
              <a:gd name="connsiteY10" fmla="*/ 270728 h 2781127"/>
              <a:gd name="connsiteX11" fmla="*/ 4811726 w 5278581"/>
              <a:gd name="connsiteY11" fmla="*/ 0 h 2781127"/>
              <a:gd name="connsiteX12" fmla="*/ 4672878 w 5278581"/>
              <a:gd name="connsiteY12" fmla="*/ 34550 h 2781127"/>
              <a:gd name="connsiteX13" fmla="*/ 4605250 w 5278581"/>
              <a:gd name="connsiteY13" fmla="*/ 229120 h 2781127"/>
              <a:gd name="connsiteX14" fmla="*/ 4463934 w 5278581"/>
              <a:gd name="connsiteY14" fmla="*/ 320560 h 2781127"/>
              <a:gd name="connsiteX15" fmla="*/ 4089861 w 5278581"/>
              <a:gd name="connsiteY15" fmla="*/ 278996 h 2781127"/>
              <a:gd name="connsiteX16" fmla="*/ 4205114 w 5278581"/>
              <a:gd name="connsiteY16" fmla="*/ 561629 h 2781127"/>
              <a:gd name="connsiteX17" fmla="*/ 3358341 w 5278581"/>
              <a:gd name="connsiteY17" fmla="*/ 1010516 h 2781127"/>
              <a:gd name="connsiteX18" fmla="*/ 3100647 w 5278581"/>
              <a:gd name="connsiteY18" fmla="*/ 1085331 h 2781127"/>
              <a:gd name="connsiteX19" fmla="*/ 2834640 w 5278581"/>
              <a:gd name="connsiteY19" fmla="*/ 1135207 h 2781127"/>
              <a:gd name="connsiteX20" fmla="*/ 2751512 w 5278581"/>
              <a:gd name="connsiteY20" fmla="*/ 1284836 h 2781127"/>
              <a:gd name="connsiteX21" fmla="*/ 2610196 w 5278581"/>
              <a:gd name="connsiteY21" fmla="*/ 1284836 h 2781127"/>
              <a:gd name="connsiteX22" fmla="*/ 2593570 w 5278581"/>
              <a:gd name="connsiteY22" fmla="*/ 1334713 h 2781127"/>
              <a:gd name="connsiteX23" fmla="*/ 2202872 w 5278581"/>
              <a:gd name="connsiteY23" fmla="*/ 1326400 h 2781127"/>
              <a:gd name="connsiteX24" fmla="*/ 2128058 w 5278581"/>
              <a:gd name="connsiteY24" fmla="*/ 1284836 h 2781127"/>
              <a:gd name="connsiteX25" fmla="*/ 1463040 w 5278581"/>
              <a:gd name="connsiteY25" fmla="*/ 1675534 h 2781127"/>
              <a:gd name="connsiteX26" fmla="*/ 1030778 w 5278581"/>
              <a:gd name="connsiteY26" fmla="*/ 1825164 h 2781127"/>
              <a:gd name="connsiteX27" fmla="*/ 856210 w 5278581"/>
              <a:gd name="connsiteY27" fmla="*/ 1933229 h 2781127"/>
              <a:gd name="connsiteX28" fmla="*/ 590203 w 5278581"/>
              <a:gd name="connsiteY28" fmla="*/ 1983105 h 2781127"/>
              <a:gd name="connsiteX29" fmla="*/ 440574 w 5278581"/>
              <a:gd name="connsiteY29" fmla="*/ 2032982 h 2781127"/>
              <a:gd name="connsiteX30" fmla="*/ 241069 w 5278581"/>
              <a:gd name="connsiteY30" fmla="*/ 2190924 h 2781127"/>
              <a:gd name="connsiteX31" fmla="*/ 24938 w 5278581"/>
              <a:gd name="connsiteY31" fmla="*/ 2382116 h 2781127"/>
              <a:gd name="connsiteX32" fmla="*/ 0 w 5278581"/>
              <a:gd name="connsiteY32" fmla="*/ 2564996 h 2781127"/>
              <a:gd name="connsiteX33" fmla="*/ 41563 w 5278581"/>
              <a:gd name="connsiteY33" fmla="*/ 2781127 h 2781127"/>
              <a:gd name="connsiteX0" fmla="*/ 41563 w 5278581"/>
              <a:gd name="connsiteY0" fmla="*/ 2783508 h 2783508"/>
              <a:gd name="connsiteX1" fmla="*/ 997527 w 5278581"/>
              <a:gd name="connsiteY1" fmla="*/ 2758570 h 2783508"/>
              <a:gd name="connsiteX2" fmla="*/ 1596043 w 5278581"/>
              <a:gd name="connsiteY2" fmla="*/ 2467625 h 2783508"/>
              <a:gd name="connsiteX3" fmla="*/ 2169621 w 5278581"/>
              <a:gd name="connsiteY3" fmla="*/ 2309683 h 2783508"/>
              <a:gd name="connsiteX4" fmla="*/ 2984269 w 5278581"/>
              <a:gd name="connsiteY4" fmla="*/ 1918985 h 2783508"/>
              <a:gd name="connsiteX5" fmla="*/ 3474720 w 5278581"/>
              <a:gd name="connsiteY5" fmla="*/ 1544912 h 2783508"/>
              <a:gd name="connsiteX6" fmla="*/ 4472247 w 5278581"/>
              <a:gd name="connsiteY6" fmla="*/ 1054461 h 2783508"/>
              <a:gd name="connsiteX7" fmla="*/ 4628976 w 5278581"/>
              <a:gd name="connsiteY7" fmla="*/ 1000948 h 2783508"/>
              <a:gd name="connsiteX8" fmla="*/ 5278581 w 5278581"/>
              <a:gd name="connsiteY8" fmla="*/ 813392 h 2783508"/>
              <a:gd name="connsiteX9" fmla="*/ 4605076 w 5278581"/>
              <a:gd name="connsiteY9" fmla="*/ 546172 h 2783508"/>
              <a:gd name="connsiteX10" fmla="*/ 4735785 w 5278581"/>
              <a:gd name="connsiteY10" fmla="*/ 273109 h 2783508"/>
              <a:gd name="connsiteX11" fmla="*/ 4830776 w 5278581"/>
              <a:gd name="connsiteY11" fmla="*/ 0 h 2783508"/>
              <a:gd name="connsiteX12" fmla="*/ 4672878 w 5278581"/>
              <a:gd name="connsiteY12" fmla="*/ 36931 h 2783508"/>
              <a:gd name="connsiteX13" fmla="*/ 4605250 w 5278581"/>
              <a:gd name="connsiteY13" fmla="*/ 231501 h 2783508"/>
              <a:gd name="connsiteX14" fmla="*/ 4463934 w 5278581"/>
              <a:gd name="connsiteY14" fmla="*/ 322941 h 2783508"/>
              <a:gd name="connsiteX15" fmla="*/ 4089861 w 5278581"/>
              <a:gd name="connsiteY15" fmla="*/ 281377 h 2783508"/>
              <a:gd name="connsiteX16" fmla="*/ 4205114 w 5278581"/>
              <a:gd name="connsiteY16" fmla="*/ 564010 h 2783508"/>
              <a:gd name="connsiteX17" fmla="*/ 3358341 w 5278581"/>
              <a:gd name="connsiteY17" fmla="*/ 1012897 h 2783508"/>
              <a:gd name="connsiteX18" fmla="*/ 3100647 w 5278581"/>
              <a:gd name="connsiteY18" fmla="*/ 1087712 h 2783508"/>
              <a:gd name="connsiteX19" fmla="*/ 2834640 w 5278581"/>
              <a:gd name="connsiteY19" fmla="*/ 1137588 h 2783508"/>
              <a:gd name="connsiteX20" fmla="*/ 2751512 w 5278581"/>
              <a:gd name="connsiteY20" fmla="*/ 1287217 h 2783508"/>
              <a:gd name="connsiteX21" fmla="*/ 2610196 w 5278581"/>
              <a:gd name="connsiteY21" fmla="*/ 1287217 h 2783508"/>
              <a:gd name="connsiteX22" fmla="*/ 2593570 w 5278581"/>
              <a:gd name="connsiteY22" fmla="*/ 1337094 h 2783508"/>
              <a:gd name="connsiteX23" fmla="*/ 2202872 w 5278581"/>
              <a:gd name="connsiteY23" fmla="*/ 1328781 h 2783508"/>
              <a:gd name="connsiteX24" fmla="*/ 2128058 w 5278581"/>
              <a:gd name="connsiteY24" fmla="*/ 1287217 h 2783508"/>
              <a:gd name="connsiteX25" fmla="*/ 1463040 w 5278581"/>
              <a:gd name="connsiteY25" fmla="*/ 1677915 h 2783508"/>
              <a:gd name="connsiteX26" fmla="*/ 1030778 w 5278581"/>
              <a:gd name="connsiteY26" fmla="*/ 1827545 h 2783508"/>
              <a:gd name="connsiteX27" fmla="*/ 856210 w 5278581"/>
              <a:gd name="connsiteY27" fmla="*/ 1935610 h 2783508"/>
              <a:gd name="connsiteX28" fmla="*/ 590203 w 5278581"/>
              <a:gd name="connsiteY28" fmla="*/ 1985486 h 2783508"/>
              <a:gd name="connsiteX29" fmla="*/ 440574 w 5278581"/>
              <a:gd name="connsiteY29" fmla="*/ 2035363 h 2783508"/>
              <a:gd name="connsiteX30" fmla="*/ 241069 w 5278581"/>
              <a:gd name="connsiteY30" fmla="*/ 2193305 h 2783508"/>
              <a:gd name="connsiteX31" fmla="*/ 24938 w 5278581"/>
              <a:gd name="connsiteY31" fmla="*/ 2384497 h 2783508"/>
              <a:gd name="connsiteX32" fmla="*/ 0 w 5278581"/>
              <a:gd name="connsiteY32" fmla="*/ 2567377 h 2783508"/>
              <a:gd name="connsiteX33" fmla="*/ 41563 w 5278581"/>
              <a:gd name="connsiteY33" fmla="*/ 2783508 h 2783508"/>
              <a:gd name="connsiteX0" fmla="*/ 41563 w 5278581"/>
              <a:gd name="connsiteY0" fmla="*/ 2771601 h 2771601"/>
              <a:gd name="connsiteX1" fmla="*/ 997527 w 5278581"/>
              <a:gd name="connsiteY1" fmla="*/ 2746663 h 2771601"/>
              <a:gd name="connsiteX2" fmla="*/ 1596043 w 5278581"/>
              <a:gd name="connsiteY2" fmla="*/ 2455718 h 2771601"/>
              <a:gd name="connsiteX3" fmla="*/ 2169621 w 5278581"/>
              <a:gd name="connsiteY3" fmla="*/ 2297776 h 2771601"/>
              <a:gd name="connsiteX4" fmla="*/ 2984269 w 5278581"/>
              <a:gd name="connsiteY4" fmla="*/ 1907078 h 2771601"/>
              <a:gd name="connsiteX5" fmla="*/ 3474720 w 5278581"/>
              <a:gd name="connsiteY5" fmla="*/ 1533005 h 2771601"/>
              <a:gd name="connsiteX6" fmla="*/ 4472247 w 5278581"/>
              <a:gd name="connsiteY6" fmla="*/ 1042554 h 2771601"/>
              <a:gd name="connsiteX7" fmla="*/ 4628976 w 5278581"/>
              <a:gd name="connsiteY7" fmla="*/ 989041 h 2771601"/>
              <a:gd name="connsiteX8" fmla="*/ 5278581 w 5278581"/>
              <a:gd name="connsiteY8" fmla="*/ 801485 h 2771601"/>
              <a:gd name="connsiteX9" fmla="*/ 4605076 w 5278581"/>
              <a:gd name="connsiteY9" fmla="*/ 534265 h 2771601"/>
              <a:gd name="connsiteX10" fmla="*/ 4735785 w 5278581"/>
              <a:gd name="connsiteY10" fmla="*/ 261202 h 2771601"/>
              <a:gd name="connsiteX11" fmla="*/ 4823632 w 5278581"/>
              <a:gd name="connsiteY11" fmla="*/ 0 h 2771601"/>
              <a:gd name="connsiteX12" fmla="*/ 4672878 w 5278581"/>
              <a:gd name="connsiteY12" fmla="*/ 25024 h 2771601"/>
              <a:gd name="connsiteX13" fmla="*/ 4605250 w 5278581"/>
              <a:gd name="connsiteY13" fmla="*/ 219594 h 2771601"/>
              <a:gd name="connsiteX14" fmla="*/ 4463934 w 5278581"/>
              <a:gd name="connsiteY14" fmla="*/ 311034 h 2771601"/>
              <a:gd name="connsiteX15" fmla="*/ 4089861 w 5278581"/>
              <a:gd name="connsiteY15" fmla="*/ 269470 h 2771601"/>
              <a:gd name="connsiteX16" fmla="*/ 4205114 w 5278581"/>
              <a:gd name="connsiteY16" fmla="*/ 552103 h 2771601"/>
              <a:gd name="connsiteX17" fmla="*/ 3358341 w 5278581"/>
              <a:gd name="connsiteY17" fmla="*/ 1000990 h 2771601"/>
              <a:gd name="connsiteX18" fmla="*/ 3100647 w 5278581"/>
              <a:gd name="connsiteY18" fmla="*/ 1075805 h 2771601"/>
              <a:gd name="connsiteX19" fmla="*/ 2834640 w 5278581"/>
              <a:gd name="connsiteY19" fmla="*/ 1125681 h 2771601"/>
              <a:gd name="connsiteX20" fmla="*/ 2751512 w 5278581"/>
              <a:gd name="connsiteY20" fmla="*/ 1275310 h 2771601"/>
              <a:gd name="connsiteX21" fmla="*/ 2610196 w 5278581"/>
              <a:gd name="connsiteY21" fmla="*/ 1275310 h 2771601"/>
              <a:gd name="connsiteX22" fmla="*/ 2593570 w 5278581"/>
              <a:gd name="connsiteY22" fmla="*/ 1325187 h 2771601"/>
              <a:gd name="connsiteX23" fmla="*/ 2202872 w 5278581"/>
              <a:gd name="connsiteY23" fmla="*/ 1316874 h 2771601"/>
              <a:gd name="connsiteX24" fmla="*/ 2128058 w 5278581"/>
              <a:gd name="connsiteY24" fmla="*/ 1275310 h 2771601"/>
              <a:gd name="connsiteX25" fmla="*/ 1463040 w 5278581"/>
              <a:gd name="connsiteY25" fmla="*/ 1666008 h 2771601"/>
              <a:gd name="connsiteX26" fmla="*/ 1030778 w 5278581"/>
              <a:gd name="connsiteY26" fmla="*/ 1815638 h 2771601"/>
              <a:gd name="connsiteX27" fmla="*/ 856210 w 5278581"/>
              <a:gd name="connsiteY27" fmla="*/ 1923703 h 2771601"/>
              <a:gd name="connsiteX28" fmla="*/ 590203 w 5278581"/>
              <a:gd name="connsiteY28" fmla="*/ 1973579 h 2771601"/>
              <a:gd name="connsiteX29" fmla="*/ 440574 w 5278581"/>
              <a:gd name="connsiteY29" fmla="*/ 2023456 h 2771601"/>
              <a:gd name="connsiteX30" fmla="*/ 241069 w 5278581"/>
              <a:gd name="connsiteY30" fmla="*/ 2181398 h 2771601"/>
              <a:gd name="connsiteX31" fmla="*/ 24938 w 5278581"/>
              <a:gd name="connsiteY31" fmla="*/ 2372590 h 2771601"/>
              <a:gd name="connsiteX32" fmla="*/ 0 w 5278581"/>
              <a:gd name="connsiteY32" fmla="*/ 2555470 h 2771601"/>
              <a:gd name="connsiteX33" fmla="*/ 41563 w 5278581"/>
              <a:gd name="connsiteY33" fmla="*/ 2771601 h 2771601"/>
              <a:gd name="connsiteX0" fmla="*/ 41563 w 5278581"/>
              <a:gd name="connsiteY0" fmla="*/ 2771601 h 2771601"/>
              <a:gd name="connsiteX1" fmla="*/ 997527 w 5278581"/>
              <a:gd name="connsiteY1" fmla="*/ 2746663 h 2771601"/>
              <a:gd name="connsiteX2" fmla="*/ 1596043 w 5278581"/>
              <a:gd name="connsiteY2" fmla="*/ 2455718 h 2771601"/>
              <a:gd name="connsiteX3" fmla="*/ 2169621 w 5278581"/>
              <a:gd name="connsiteY3" fmla="*/ 2297776 h 2771601"/>
              <a:gd name="connsiteX4" fmla="*/ 2984269 w 5278581"/>
              <a:gd name="connsiteY4" fmla="*/ 1907078 h 2771601"/>
              <a:gd name="connsiteX5" fmla="*/ 3474720 w 5278581"/>
              <a:gd name="connsiteY5" fmla="*/ 1533005 h 2771601"/>
              <a:gd name="connsiteX6" fmla="*/ 4472247 w 5278581"/>
              <a:gd name="connsiteY6" fmla="*/ 1042554 h 2771601"/>
              <a:gd name="connsiteX7" fmla="*/ 4628976 w 5278581"/>
              <a:gd name="connsiteY7" fmla="*/ 989041 h 2771601"/>
              <a:gd name="connsiteX8" fmla="*/ 5278581 w 5278581"/>
              <a:gd name="connsiteY8" fmla="*/ 801485 h 2771601"/>
              <a:gd name="connsiteX9" fmla="*/ 4605076 w 5278581"/>
              <a:gd name="connsiteY9" fmla="*/ 534265 h 2771601"/>
              <a:gd name="connsiteX10" fmla="*/ 4735785 w 5278581"/>
              <a:gd name="connsiteY10" fmla="*/ 261202 h 2771601"/>
              <a:gd name="connsiteX11" fmla="*/ 4823632 w 5278581"/>
              <a:gd name="connsiteY11" fmla="*/ 0 h 2771601"/>
              <a:gd name="connsiteX12" fmla="*/ 4672878 w 5278581"/>
              <a:gd name="connsiteY12" fmla="*/ 25024 h 2771601"/>
              <a:gd name="connsiteX13" fmla="*/ 4605250 w 5278581"/>
              <a:gd name="connsiteY13" fmla="*/ 219594 h 2771601"/>
              <a:gd name="connsiteX14" fmla="*/ 4463934 w 5278581"/>
              <a:gd name="connsiteY14" fmla="*/ 311034 h 2771601"/>
              <a:gd name="connsiteX15" fmla="*/ 4089861 w 5278581"/>
              <a:gd name="connsiteY15" fmla="*/ 269470 h 2771601"/>
              <a:gd name="connsiteX16" fmla="*/ 4205114 w 5278581"/>
              <a:gd name="connsiteY16" fmla="*/ 552103 h 2771601"/>
              <a:gd name="connsiteX17" fmla="*/ 3358341 w 5278581"/>
              <a:gd name="connsiteY17" fmla="*/ 1000990 h 2771601"/>
              <a:gd name="connsiteX18" fmla="*/ 3100647 w 5278581"/>
              <a:gd name="connsiteY18" fmla="*/ 1075805 h 2771601"/>
              <a:gd name="connsiteX19" fmla="*/ 2834640 w 5278581"/>
              <a:gd name="connsiteY19" fmla="*/ 1125681 h 2771601"/>
              <a:gd name="connsiteX20" fmla="*/ 2751512 w 5278581"/>
              <a:gd name="connsiteY20" fmla="*/ 1275310 h 2771601"/>
              <a:gd name="connsiteX21" fmla="*/ 2610196 w 5278581"/>
              <a:gd name="connsiteY21" fmla="*/ 1275310 h 2771601"/>
              <a:gd name="connsiteX22" fmla="*/ 2593570 w 5278581"/>
              <a:gd name="connsiteY22" fmla="*/ 1325187 h 2771601"/>
              <a:gd name="connsiteX23" fmla="*/ 2202872 w 5278581"/>
              <a:gd name="connsiteY23" fmla="*/ 1316874 h 2771601"/>
              <a:gd name="connsiteX24" fmla="*/ 2128058 w 5278581"/>
              <a:gd name="connsiteY24" fmla="*/ 1275310 h 2771601"/>
              <a:gd name="connsiteX25" fmla="*/ 1463040 w 5278581"/>
              <a:gd name="connsiteY25" fmla="*/ 1666008 h 2771601"/>
              <a:gd name="connsiteX26" fmla="*/ 1030778 w 5278581"/>
              <a:gd name="connsiteY26" fmla="*/ 1815638 h 2771601"/>
              <a:gd name="connsiteX27" fmla="*/ 856210 w 5278581"/>
              <a:gd name="connsiteY27" fmla="*/ 1923703 h 2771601"/>
              <a:gd name="connsiteX28" fmla="*/ 590203 w 5278581"/>
              <a:gd name="connsiteY28" fmla="*/ 1973579 h 2771601"/>
              <a:gd name="connsiteX29" fmla="*/ 440574 w 5278581"/>
              <a:gd name="connsiteY29" fmla="*/ 2023456 h 2771601"/>
              <a:gd name="connsiteX30" fmla="*/ 241069 w 5278581"/>
              <a:gd name="connsiteY30" fmla="*/ 2181398 h 2771601"/>
              <a:gd name="connsiteX31" fmla="*/ 24938 w 5278581"/>
              <a:gd name="connsiteY31" fmla="*/ 2372590 h 2771601"/>
              <a:gd name="connsiteX32" fmla="*/ 0 w 5278581"/>
              <a:gd name="connsiteY32" fmla="*/ 2555470 h 2771601"/>
              <a:gd name="connsiteX33" fmla="*/ 41563 w 5278581"/>
              <a:gd name="connsiteY33" fmla="*/ 2771601 h 2771601"/>
              <a:gd name="connsiteX0" fmla="*/ 41563 w 5278581"/>
              <a:gd name="connsiteY0" fmla="*/ 2771601 h 2771601"/>
              <a:gd name="connsiteX1" fmla="*/ 997527 w 5278581"/>
              <a:gd name="connsiteY1" fmla="*/ 2746663 h 2771601"/>
              <a:gd name="connsiteX2" fmla="*/ 1596043 w 5278581"/>
              <a:gd name="connsiteY2" fmla="*/ 2455718 h 2771601"/>
              <a:gd name="connsiteX3" fmla="*/ 2169621 w 5278581"/>
              <a:gd name="connsiteY3" fmla="*/ 2297776 h 2771601"/>
              <a:gd name="connsiteX4" fmla="*/ 2984269 w 5278581"/>
              <a:gd name="connsiteY4" fmla="*/ 1907078 h 2771601"/>
              <a:gd name="connsiteX5" fmla="*/ 3474720 w 5278581"/>
              <a:gd name="connsiteY5" fmla="*/ 1533005 h 2771601"/>
              <a:gd name="connsiteX6" fmla="*/ 4472247 w 5278581"/>
              <a:gd name="connsiteY6" fmla="*/ 1042554 h 2771601"/>
              <a:gd name="connsiteX7" fmla="*/ 4628976 w 5278581"/>
              <a:gd name="connsiteY7" fmla="*/ 989041 h 2771601"/>
              <a:gd name="connsiteX8" fmla="*/ 5278581 w 5278581"/>
              <a:gd name="connsiteY8" fmla="*/ 801485 h 2771601"/>
              <a:gd name="connsiteX9" fmla="*/ 4605076 w 5278581"/>
              <a:gd name="connsiteY9" fmla="*/ 534265 h 2771601"/>
              <a:gd name="connsiteX10" fmla="*/ 4735785 w 5278581"/>
              <a:gd name="connsiteY10" fmla="*/ 261202 h 2771601"/>
              <a:gd name="connsiteX11" fmla="*/ 4823632 w 5278581"/>
              <a:gd name="connsiteY11" fmla="*/ 0 h 2771601"/>
              <a:gd name="connsiteX12" fmla="*/ 4672878 w 5278581"/>
              <a:gd name="connsiteY12" fmla="*/ 25024 h 2771601"/>
              <a:gd name="connsiteX13" fmla="*/ 4605250 w 5278581"/>
              <a:gd name="connsiteY13" fmla="*/ 219594 h 2771601"/>
              <a:gd name="connsiteX14" fmla="*/ 4463934 w 5278581"/>
              <a:gd name="connsiteY14" fmla="*/ 311034 h 2771601"/>
              <a:gd name="connsiteX15" fmla="*/ 4089861 w 5278581"/>
              <a:gd name="connsiteY15" fmla="*/ 269470 h 2771601"/>
              <a:gd name="connsiteX16" fmla="*/ 4205114 w 5278581"/>
              <a:gd name="connsiteY16" fmla="*/ 552103 h 2771601"/>
              <a:gd name="connsiteX17" fmla="*/ 3358341 w 5278581"/>
              <a:gd name="connsiteY17" fmla="*/ 1000990 h 2771601"/>
              <a:gd name="connsiteX18" fmla="*/ 3100647 w 5278581"/>
              <a:gd name="connsiteY18" fmla="*/ 1075805 h 2771601"/>
              <a:gd name="connsiteX19" fmla="*/ 2834640 w 5278581"/>
              <a:gd name="connsiteY19" fmla="*/ 1125681 h 2771601"/>
              <a:gd name="connsiteX20" fmla="*/ 2751512 w 5278581"/>
              <a:gd name="connsiteY20" fmla="*/ 1275310 h 2771601"/>
              <a:gd name="connsiteX21" fmla="*/ 2610196 w 5278581"/>
              <a:gd name="connsiteY21" fmla="*/ 1275310 h 2771601"/>
              <a:gd name="connsiteX22" fmla="*/ 2593570 w 5278581"/>
              <a:gd name="connsiteY22" fmla="*/ 1325187 h 2771601"/>
              <a:gd name="connsiteX23" fmla="*/ 2202872 w 5278581"/>
              <a:gd name="connsiteY23" fmla="*/ 1316874 h 2771601"/>
              <a:gd name="connsiteX24" fmla="*/ 2128058 w 5278581"/>
              <a:gd name="connsiteY24" fmla="*/ 1275310 h 2771601"/>
              <a:gd name="connsiteX25" fmla="*/ 1463040 w 5278581"/>
              <a:gd name="connsiteY25" fmla="*/ 1666008 h 2771601"/>
              <a:gd name="connsiteX26" fmla="*/ 1030778 w 5278581"/>
              <a:gd name="connsiteY26" fmla="*/ 1815638 h 2771601"/>
              <a:gd name="connsiteX27" fmla="*/ 856210 w 5278581"/>
              <a:gd name="connsiteY27" fmla="*/ 1923703 h 2771601"/>
              <a:gd name="connsiteX28" fmla="*/ 590203 w 5278581"/>
              <a:gd name="connsiteY28" fmla="*/ 1973579 h 2771601"/>
              <a:gd name="connsiteX29" fmla="*/ 440574 w 5278581"/>
              <a:gd name="connsiteY29" fmla="*/ 2023456 h 2771601"/>
              <a:gd name="connsiteX30" fmla="*/ 241069 w 5278581"/>
              <a:gd name="connsiteY30" fmla="*/ 2181398 h 2771601"/>
              <a:gd name="connsiteX31" fmla="*/ 24938 w 5278581"/>
              <a:gd name="connsiteY31" fmla="*/ 2372590 h 2771601"/>
              <a:gd name="connsiteX32" fmla="*/ 0 w 5278581"/>
              <a:gd name="connsiteY32" fmla="*/ 2555470 h 2771601"/>
              <a:gd name="connsiteX33" fmla="*/ 41563 w 5278581"/>
              <a:gd name="connsiteY33" fmla="*/ 2771601 h 277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278581" h="2771601">
                <a:moveTo>
                  <a:pt x="41563" y="2771601"/>
                </a:moveTo>
                <a:lnTo>
                  <a:pt x="997527" y="2746663"/>
                </a:lnTo>
                <a:lnTo>
                  <a:pt x="1596043" y="2455718"/>
                </a:lnTo>
                <a:lnTo>
                  <a:pt x="2169621" y="2297776"/>
                </a:lnTo>
                <a:lnTo>
                  <a:pt x="2984269" y="1907078"/>
                </a:lnTo>
                <a:lnTo>
                  <a:pt x="3474720" y="1533005"/>
                </a:lnTo>
                <a:lnTo>
                  <a:pt x="4472247" y="1042554"/>
                </a:lnTo>
                <a:lnTo>
                  <a:pt x="4628976" y="989041"/>
                </a:lnTo>
                <a:lnTo>
                  <a:pt x="5278581" y="801485"/>
                </a:lnTo>
                <a:lnTo>
                  <a:pt x="4605076" y="534265"/>
                </a:lnTo>
                <a:cubicBezTo>
                  <a:pt x="4648646" y="443244"/>
                  <a:pt x="4716028" y="356986"/>
                  <a:pt x="4735785" y="261202"/>
                </a:cubicBezTo>
                <a:cubicBezTo>
                  <a:pt x="4762686" y="116985"/>
                  <a:pt x="4839594" y="87068"/>
                  <a:pt x="4823632" y="0"/>
                </a:cubicBezTo>
                <a:lnTo>
                  <a:pt x="4672878" y="25024"/>
                </a:lnTo>
                <a:lnTo>
                  <a:pt x="4605250" y="219594"/>
                </a:lnTo>
                <a:lnTo>
                  <a:pt x="4463934" y="311034"/>
                </a:lnTo>
                <a:lnTo>
                  <a:pt x="4089861" y="269470"/>
                </a:lnTo>
                <a:lnTo>
                  <a:pt x="4205114" y="552103"/>
                </a:lnTo>
                <a:lnTo>
                  <a:pt x="3358341" y="1000990"/>
                </a:lnTo>
                <a:lnTo>
                  <a:pt x="3100647" y="1075805"/>
                </a:lnTo>
                <a:lnTo>
                  <a:pt x="2834640" y="1125681"/>
                </a:lnTo>
                <a:lnTo>
                  <a:pt x="2751512" y="1275310"/>
                </a:lnTo>
                <a:lnTo>
                  <a:pt x="2610196" y="1275310"/>
                </a:lnTo>
                <a:lnTo>
                  <a:pt x="2593570" y="1325187"/>
                </a:lnTo>
                <a:lnTo>
                  <a:pt x="2202872" y="1316874"/>
                </a:lnTo>
                <a:lnTo>
                  <a:pt x="2128058" y="1275310"/>
                </a:lnTo>
                <a:lnTo>
                  <a:pt x="1463040" y="1666008"/>
                </a:lnTo>
                <a:lnTo>
                  <a:pt x="1030778" y="1815638"/>
                </a:lnTo>
                <a:lnTo>
                  <a:pt x="856210" y="1923703"/>
                </a:lnTo>
                <a:lnTo>
                  <a:pt x="590203" y="1973579"/>
                </a:lnTo>
                <a:lnTo>
                  <a:pt x="440574" y="2023456"/>
                </a:lnTo>
                <a:lnTo>
                  <a:pt x="241069" y="2181398"/>
                </a:lnTo>
                <a:lnTo>
                  <a:pt x="24938" y="2372590"/>
                </a:lnTo>
                <a:lnTo>
                  <a:pt x="0" y="2555470"/>
                </a:lnTo>
                <a:lnTo>
                  <a:pt x="41563" y="2771601"/>
                </a:lnTo>
                <a:close/>
              </a:path>
            </a:pathLst>
          </a:custGeom>
          <a:solidFill>
            <a:schemeClr val="accent1">
              <a:alpha val="5000"/>
            </a:schemeClr>
          </a:solidFill>
          <a:ln w="793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B7659673-3067-49E0-8193-EE2363C0F8EE}"/>
              </a:ext>
            </a:extLst>
          </p:cNvPr>
          <p:cNvSpPr/>
          <p:nvPr/>
        </p:nvSpPr>
        <p:spPr>
          <a:xfrm>
            <a:off x="-17756" y="5960844"/>
            <a:ext cx="12192000" cy="900000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Segoe UI Light" panose="020B0502040204020203" pitchFamily="34" charset="0"/>
                <a:cs typeface="Segoe UI Light" panose="020B0502040204020203" pitchFamily="34" charset="0"/>
              </a:rPr>
              <a:t>11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5DD5CFB4-C69E-4D7F-A88F-FF34B42597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510" y="5999040"/>
            <a:ext cx="1794933" cy="772859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C62E0FB1-0E4D-4EC0-8C66-E9113F9B8444}"/>
              </a:ext>
            </a:extLst>
          </p:cNvPr>
          <p:cNvSpPr txBox="1"/>
          <p:nvPr/>
        </p:nvSpPr>
        <p:spPr>
          <a:xfrm>
            <a:off x="255864" y="6083045"/>
            <a:ext cx="4447051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spc="40" dirty="0">
                <a:solidFill>
                  <a:schemeClr val="bg1"/>
                </a:solidFill>
                <a:latin typeface="Segoe UI Light" panose="020B0502040204020203" pitchFamily="34" charset="0"/>
                <a:ea typeface="Roboto Light" panose="02000000000000000000" pitchFamily="2" charset="0"/>
                <a:cs typeface="Segoe UI Light" panose="020B0502040204020203" pitchFamily="34" charset="0"/>
              </a:rPr>
              <a:t>Zweckverband IndustriePark Oberelbe</a:t>
            </a:r>
          </a:p>
          <a:p>
            <a:r>
              <a:rPr lang="de-DE" sz="1700" spc="40" dirty="0">
                <a:solidFill>
                  <a:schemeClr val="bg1"/>
                </a:solidFill>
                <a:latin typeface="Segoe UI Light" panose="020B0502040204020203" pitchFamily="34" charset="0"/>
                <a:ea typeface="Roboto Light" panose="02000000000000000000" pitchFamily="2" charset="0"/>
                <a:cs typeface="Segoe UI Light" panose="020B0502040204020203" pitchFamily="34" charset="0"/>
              </a:rPr>
              <a:t>Breite Straße 4 · 01796 Pirna · www.zv-ipo.de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52B6FA99-7442-41F2-963D-1D6700B143F7}"/>
              </a:ext>
            </a:extLst>
          </p:cNvPr>
          <p:cNvSpPr/>
          <p:nvPr/>
        </p:nvSpPr>
        <p:spPr>
          <a:xfrm>
            <a:off x="0" y="0"/>
            <a:ext cx="12192000" cy="845820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DFAACC1A-4455-44D7-A257-3DAC353C8B71}"/>
              </a:ext>
            </a:extLst>
          </p:cNvPr>
          <p:cNvSpPr txBox="1"/>
          <p:nvPr/>
        </p:nvSpPr>
        <p:spPr>
          <a:xfrm>
            <a:off x="0" y="198378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spc="80" dirty="0">
                <a:solidFill>
                  <a:schemeClr val="bg1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IPO - IndustriePark Oberelbe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ED0C44F2-37A0-4C1F-A069-7C1276BAE9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7256" t="41422"/>
          <a:stretch/>
        </p:blipFill>
        <p:spPr>
          <a:xfrm>
            <a:off x="0" y="9286"/>
            <a:ext cx="1086024" cy="845168"/>
          </a:xfrm>
          <a:prstGeom prst="rect">
            <a:avLst/>
          </a:prstGeom>
        </p:spPr>
      </p:pic>
      <p:sp>
        <p:nvSpPr>
          <p:cNvPr id="36" name="Rechteck 35">
            <a:extLst>
              <a:ext uri="{FF2B5EF4-FFF2-40B4-BE49-F238E27FC236}">
                <a16:creationId xmlns:a16="http://schemas.microsoft.com/office/drawing/2014/main" id="{D16E5974-B1BB-4836-A612-099B33B47444}"/>
              </a:ext>
            </a:extLst>
          </p:cNvPr>
          <p:cNvSpPr/>
          <p:nvPr/>
        </p:nvSpPr>
        <p:spPr>
          <a:xfrm>
            <a:off x="0" y="9286"/>
            <a:ext cx="361244" cy="408403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8B454827-C843-7EB8-B501-5DBBD1E5C26A}"/>
              </a:ext>
            </a:extLst>
          </p:cNvPr>
          <p:cNvCxnSpPr/>
          <p:nvPr/>
        </p:nvCxnSpPr>
        <p:spPr>
          <a:xfrm>
            <a:off x="3102429" y="4550229"/>
            <a:ext cx="0" cy="423938"/>
          </a:xfrm>
          <a:prstGeom prst="line">
            <a:avLst/>
          </a:prstGeom>
          <a:ln w="635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5DC659F0-67B8-3026-821D-7AF70B4BA973}"/>
              </a:ext>
            </a:extLst>
          </p:cNvPr>
          <p:cNvCxnSpPr>
            <a:cxnSpLocks/>
          </p:cNvCxnSpPr>
          <p:nvPr/>
        </p:nvCxnSpPr>
        <p:spPr>
          <a:xfrm flipH="1">
            <a:off x="6667134" y="2958043"/>
            <a:ext cx="22424" cy="425210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6CC30F20-7CB6-5D67-9C75-69644B5EC8D2}"/>
              </a:ext>
            </a:extLst>
          </p:cNvPr>
          <p:cNvCxnSpPr>
            <a:endCxn id="18" idx="31"/>
          </p:cNvCxnSpPr>
          <p:nvPr/>
        </p:nvCxnSpPr>
        <p:spPr>
          <a:xfrm flipH="1">
            <a:off x="3729038" y="3099335"/>
            <a:ext cx="15189" cy="356775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32931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fik 24">
            <a:extLst>
              <a:ext uri="{FF2B5EF4-FFF2-40B4-BE49-F238E27FC236}">
                <a16:creationId xmlns:a16="http://schemas.microsoft.com/office/drawing/2014/main" id="{C6215057-BD18-4286-B4E0-C497D50D03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9" t="1396" r="2165" b="711"/>
          <a:stretch/>
        </p:blipFill>
        <p:spPr>
          <a:xfrm>
            <a:off x="498915" y="1005843"/>
            <a:ext cx="8112125" cy="4826000"/>
          </a:xfrm>
          <a:prstGeom prst="rect">
            <a:avLst/>
          </a:prstGeom>
          <a:solidFill>
            <a:srgbClr val="92D050"/>
          </a:solidFill>
        </p:spPr>
      </p:pic>
      <p:sp>
        <p:nvSpPr>
          <p:cNvPr id="18" name="Freihandform: Form 17">
            <a:extLst>
              <a:ext uri="{FF2B5EF4-FFF2-40B4-BE49-F238E27FC236}">
                <a16:creationId xmlns:a16="http://schemas.microsoft.com/office/drawing/2014/main" id="{A1653E55-EB85-4BD7-8022-A7AA64CAE751}"/>
              </a:ext>
            </a:extLst>
          </p:cNvPr>
          <p:cNvSpPr/>
          <p:nvPr/>
        </p:nvSpPr>
        <p:spPr>
          <a:xfrm>
            <a:off x="1056801" y="4129328"/>
            <a:ext cx="1772964" cy="734501"/>
          </a:xfrm>
          <a:custGeom>
            <a:avLst/>
            <a:gdLst>
              <a:gd name="connsiteX0" fmla="*/ 1638300 w 1638300"/>
              <a:gd name="connsiteY0" fmla="*/ 230982 h 723900"/>
              <a:gd name="connsiteX1" fmla="*/ 1262062 w 1638300"/>
              <a:gd name="connsiteY1" fmla="*/ 569119 h 723900"/>
              <a:gd name="connsiteX2" fmla="*/ 1081087 w 1638300"/>
              <a:gd name="connsiteY2" fmla="*/ 583407 h 723900"/>
              <a:gd name="connsiteX3" fmla="*/ 823912 w 1638300"/>
              <a:gd name="connsiteY3" fmla="*/ 685800 h 723900"/>
              <a:gd name="connsiteX4" fmla="*/ 257175 w 1638300"/>
              <a:gd name="connsiteY4" fmla="*/ 723900 h 723900"/>
              <a:gd name="connsiteX5" fmla="*/ 80962 w 1638300"/>
              <a:gd name="connsiteY5" fmla="*/ 692944 h 723900"/>
              <a:gd name="connsiteX6" fmla="*/ 0 w 1638300"/>
              <a:gd name="connsiteY6" fmla="*/ 450057 h 723900"/>
              <a:gd name="connsiteX7" fmla="*/ 359569 w 1638300"/>
              <a:gd name="connsiteY7" fmla="*/ 147638 h 723900"/>
              <a:gd name="connsiteX8" fmla="*/ 490537 w 1638300"/>
              <a:gd name="connsiteY8" fmla="*/ 83344 h 723900"/>
              <a:gd name="connsiteX9" fmla="*/ 714375 w 1638300"/>
              <a:gd name="connsiteY9" fmla="*/ 78582 h 723900"/>
              <a:gd name="connsiteX10" fmla="*/ 776287 w 1638300"/>
              <a:gd name="connsiteY10" fmla="*/ 57150 h 723900"/>
              <a:gd name="connsiteX11" fmla="*/ 804862 w 1638300"/>
              <a:gd name="connsiteY11" fmla="*/ 0 h 723900"/>
              <a:gd name="connsiteX12" fmla="*/ 1288256 w 1638300"/>
              <a:gd name="connsiteY12" fmla="*/ 138113 h 723900"/>
              <a:gd name="connsiteX13" fmla="*/ 1638300 w 1638300"/>
              <a:gd name="connsiteY13" fmla="*/ 230982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38300" h="723900">
                <a:moveTo>
                  <a:pt x="1638300" y="230982"/>
                </a:moveTo>
                <a:lnTo>
                  <a:pt x="1262062" y="569119"/>
                </a:lnTo>
                <a:lnTo>
                  <a:pt x="1081087" y="583407"/>
                </a:lnTo>
                <a:lnTo>
                  <a:pt x="823912" y="685800"/>
                </a:lnTo>
                <a:lnTo>
                  <a:pt x="257175" y="723900"/>
                </a:lnTo>
                <a:lnTo>
                  <a:pt x="80962" y="692944"/>
                </a:lnTo>
                <a:lnTo>
                  <a:pt x="0" y="450057"/>
                </a:lnTo>
                <a:lnTo>
                  <a:pt x="359569" y="147638"/>
                </a:lnTo>
                <a:lnTo>
                  <a:pt x="490537" y="83344"/>
                </a:lnTo>
                <a:lnTo>
                  <a:pt x="714375" y="78582"/>
                </a:lnTo>
                <a:lnTo>
                  <a:pt x="776287" y="57150"/>
                </a:lnTo>
                <a:lnTo>
                  <a:pt x="804862" y="0"/>
                </a:lnTo>
                <a:lnTo>
                  <a:pt x="1288256" y="138113"/>
                </a:lnTo>
                <a:lnTo>
                  <a:pt x="1638300" y="230982"/>
                </a:lnTo>
                <a:close/>
              </a:path>
            </a:pathLst>
          </a:custGeom>
          <a:noFill/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ihandform: Form 18">
            <a:extLst>
              <a:ext uri="{FF2B5EF4-FFF2-40B4-BE49-F238E27FC236}">
                <a16:creationId xmlns:a16="http://schemas.microsoft.com/office/drawing/2014/main" id="{A2A1A364-527D-499D-A3EE-AEC62FA6AA09}"/>
              </a:ext>
            </a:extLst>
          </p:cNvPr>
          <p:cNvSpPr/>
          <p:nvPr/>
        </p:nvSpPr>
        <p:spPr>
          <a:xfrm>
            <a:off x="2701781" y="3307271"/>
            <a:ext cx="1509713" cy="714375"/>
          </a:xfrm>
          <a:custGeom>
            <a:avLst/>
            <a:gdLst>
              <a:gd name="connsiteX0" fmla="*/ 495300 w 1509713"/>
              <a:gd name="connsiteY0" fmla="*/ 83343 h 714375"/>
              <a:gd name="connsiteX1" fmla="*/ 254794 w 1509713"/>
              <a:gd name="connsiteY1" fmla="*/ 283368 h 714375"/>
              <a:gd name="connsiteX2" fmla="*/ 0 w 1509713"/>
              <a:gd name="connsiteY2" fmla="*/ 454818 h 714375"/>
              <a:gd name="connsiteX3" fmla="*/ 154782 w 1509713"/>
              <a:gd name="connsiteY3" fmla="*/ 554831 h 714375"/>
              <a:gd name="connsiteX4" fmla="*/ 314325 w 1509713"/>
              <a:gd name="connsiteY4" fmla="*/ 676275 h 714375"/>
              <a:gd name="connsiteX5" fmla="*/ 390525 w 1509713"/>
              <a:gd name="connsiteY5" fmla="*/ 690562 h 714375"/>
              <a:gd name="connsiteX6" fmla="*/ 435769 w 1509713"/>
              <a:gd name="connsiteY6" fmla="*/ 714375 h 714375"/>
              <a:gd name="connsiteX7" fmla="*/ 659607 w 1509713"/>
              <a:gd name="connsiteY7" fmla="*/ 550068 h 714375"/>
              <a:gd name="connsiteX8" fmla="*/ 807244 w 1509713"/>
              <a:gd name="connsiteY8" fmla="*/ 454818 h 714375"/>
              <a:gd name="connsiteX9" fmla="*/ 1081088 w 1509713"/>
              <a:gd name="connsiteY9" fmla="*/ 350043 h 714375"/>
              <a:gd name="connsiteX10" fmla="*/ 1293019 w 1509713"/>
              <a:gd name="connsiteY10" fmla="*/ 280987 h 714375"/>
              <a:gd name="connsiteX11" fmla="*/ 1283494 w 1509713"/>
              <a:gd name="connsiteY11" fmla="*/ 226218 h 714375"/>
              <a:gd name="connsiteX12" fmla="*/ 1314450 w 1509713"/>
              <a:gd name="connsiteY12" fmla="*/ 226218 h 714375"/>
              <a:gd name="connsiteX13" fmla="*/ 1390650 w 1509713"/>
              <a:gd name="connsiteY13" fmla="*/ 207168 h 714375"/>
              <a:gd name="connsiteX14" fmla="*/ 1469232 w 1509713"/>
              <a:gd name="connsiteY14" fmla="*/ 157162 h 714375"/>
              <a:gd name="connsiteX15" fmla="*/ 1509713 w 1509713"/>
              <a:gd name="connsiteY15" fmla="*/ 88106 h 714375"/>
              <a:gd name="connsiteX16" fmla="*/ 1447800 w 1509713"/>
              <a:gd name="connsiteY16" fmla="*/ 54768 h 714375"/>
              <a:gd name="connsiteX17" fmla="*/ 1121569 w 1509713"/>
              <a:gd name="connsiteY17" fmla="*/ 0 h 714375"/>
              <a:gd name="connsiteX18" fmla="*/ 1031082 w 1509713"/>
              <a:gd name="connsiteY18" fmla="*/ 109537 h 714375"/>
              <a:gd name="connsiteX19" fmla="*/ 981075 w 1509713"/>
              <a:gd name="connsiteY19" fmla="*/ 195262 h 714375"/>
              <a:gd name="connsiteX20" fmla="*/ 521494 w 1509713"/>
              <a:gd name="connsiteY20" fmla="*/ 142875 h 714375"/>
              <a:gd name="connsiteX21" fmla="*/ 495300 w 1509713"/>
              <a:gd name="connsiteY21" fmla="*/ 83343 h 714375"/>
              <a:gd name="connsiteX0" fmla="*/ 495300 w 1509713"/>
              <a:gd name="connsiteY0" fmla="*/ 83343 h 714375"/>
              <a:gd name="connsiteX1" fmla="*/ 254794 w 1509713"/>
              <a:gd name="connsiteY1" fmla="*/ 283368 h 714375"/>
              <a:gd name="connsiteX2" fmla="*/ 0 w 1509713"/>
              <a:gd name="connsiteY2" fmla="*/ 454818 h 714375"/>
              <a:gd name="connsiteX3" fmla="*/ 154782 w 1509713"/>
              <a:gd name="connsiteY3" fmla="*/ 554831 h 714375"/>
              <a:gd name="connsiteX4" fmla="*/ 314325 w 1509713"/>
              <a:gd name="connsiteY4" fmla="*/ 676275 h 714375"/>
              <a:gd name="connsiteX5" fmla="*/ 435769 w 1509713"/>
              <a:gd name="connsiteY5" fmla="*/ 714375 h 714375"/>
              <a:gd name="connsiteX6" fmla="*/ 659607 w 1509713"/>
              <a:gd name="connsiteY6" fmla="*/ 550068 h 714375"/>
              <a:gd name="connsiteX7" fmla="*/ 807244 w 1509713"/>
              <a:gd name="connsiteY7" fmla="*/ 454818 h 714375"/>
              <a:gd name="connsiteX8" fmla="*/ 1081088 w 1509713"/>
              <a:gd name="connsiteY8" fmla="*/ 350043 h 714375"/>
              <a:gd name="connsiteX9" fmla="*/ 1293019 w 1509713"/>
              <a:gd name="connsiteY9" fmla="*/ 280987 h 714375"/>
              <a:gd name="connsiteX10" fmla="*/ 1283494 w 1509713"/>
              <a:gd name="connsiteY10" fmla="*/ 226218 h 714375"/>
              <a:gd name="connsiteX11" fmla="*/ 1314450 w 1509713"/>
              <a:gd name="connsiteY11" fmla="*/ 226218 h 714375"/>
              <a:gd name="connsiteX12" fmla="*/ 1390650 w 1509713"/>
              <a:gd name="connsiteY12" fmla="*/ 207168 h 714375"/>
              <a:gd name="connsiteX13" fmla="*/ 1469232 w 1509713"/>
              <a:gd name="connsiteY13" fmla="*/ 157162 h 714375"/>
              <a:gd name="connsiteX14" fmla="*/ 1509713 w 1509713"/>
              <a:gd name="connsiteY14" fmla="*/ 88106 h 714375"/>
              <a:gd name="connsiteX15" fmla="*/ 1447800 w 1509713"/>
              <a:gd name="connsiteY15" fmla="*/ 54768 h 714375"/>
              <a:gd name="connsiteX16" fmla="*/ 1121569 w 1509713"/>
              <a:gd name="connsiteY16" fmla="*/ 0 h 714375"/>
              <a:gd name="connsiteX17" fmla="*/ 1031082 w 1509713"/>
              <a:gd name="connsiteY17" fmla="*/ 109537 h 714375"/>
              <a:gd name="connsiteX18" fmla="*/ 981075 w 1509713"/>
              <a:gd name="connsiteY18" fmla="*/ 195262 h 714375"/>
              <a:gd name="connsiteX19" fmla="*/ 521494 w 1509713"/>
              <a:gd name="connsiteY19" fmla="*/ 142875 h 714375"/>
              <a:gd name="connsiteX20" fmla="*/ 495300 w 1509713"/>
              <a:gd name="connsiteY20" fmla="*/ 83343 h 714375"/>
              <a:gd name="connsiteX0" fmla="*/ 495300 w 1509713"/>
              <a:gd name="connsiteY0" fmla="*/ 83343 h 714375"/>
              <a:gd name="connsiteX1" fmla="*/ 254794 w 1509713"/>
              <a:gd name="connsiteY1" fmla="*/ 283368 h 714375"/>
              <a:gd name="connsiteX2" fmla="*/ 0 w 1509713"/>
              <a:gd name="connsiteY2" fmla="*/ 454818 h 714375"/>
              <a:gd name="connsiteX3" fmla="*/ 154782 w 1509713"/>
              <a:gd name="connsiteY3" fmla="*/ 554831 h 714375"/>
              <a:gd name="connsiteX4" fmla="*/ 314325 w 1509713"/>
              <a:gd name="connsiteY4" fmla="*/ 676275 h 714375"/>
              <a:gd name="connsiteX5" fmla="*/ 435769 w 1509713"/>
              <a:gd name="connsiteY5" fmla="*/ 714375 h 714375"/>
              <a:gd name="connsiteX6" fmla="*/ 659607 w 1509713"/>
              <a:gd name="connsiteY6" fmla="*/ 550068 h 714375"/>
              <a:gd name="connsiteX7" fmla="*/ 807244 w 1509713"/>
              <a:gd name="connsiteY7" fmla="*/ 454818 h 714375"/>
              <a:gd name="connsiteX8" fmla="*/ 1081088 w 1509713"/>
              <a:gd name="connsiteY8" fmla="*/ 350043 h 714375"/>
              <a:gd name="connsiteX9" fmla="*/ 1293019 w 1509713"/>
              <a:gd name="connsiteY9" fmla="*/ 280987 h 714375"/>
              <a:gd name="connsiteX10" fmla="*/ 1314450 w 1509713"/>
              <a:gd name="connsiteY10" fmla="*/ 226218 h 714375"/>
              <a:gd name="connsiteX11" fmla="*/ 1390650 w 1509713"/>
              <a:gd name="connsiteY11" fmla="*/ 207168 h 714375"/>
              <a:gd name="connsiteX12" fmla="*/ 1469232 w 1509713"/>
              <a:gd name="connsiteY12" fmla="*/ 157162 h 714375"/>
              <a:gd name="connsiteX13" fmla="*/ 1509713 w 1509713"/>
              <a:gd name="connsiteY13" fmla="*/ 88106 h 714375"/>
              <a:gd name="connsiteX14" fmla="*/ 1447800 w 1509713"/>
              <a:gd name="connsiteY14" fmla="*/ 54768 h 714375"/>
              <a:gd name="connsiteX15" fmla="*/ 1121569 w 1509713"/>
              <a:gd name="connsiteY15" fmla="*/ 0 h 714375"/>
              <a:gd name="connsiteX16" fmla="*/ 1031082 w 1509713"/>
              <a:gd name="connsiteY16" fmla="*/ 109537 h 714375"/>
              <a:gd name="connsiteX17" fmla="*/ 981075 w 1509713"/>
              <a:gd name="connsiteY17" fmla="*/ 195262 h 714375"/>
              <a:gd name="connsiteX18" fmla="*/ 521494 w 1509713"/>
              <a:gd name="connsiteY18" fmla="*/ 142875 h 714375"/>
              <a:gd name="connsiteX19" fmla="*/ 495300 w 1509713"/>
              <a:gd name="connsiteY19" fmla="*/ 83343 h 714375"/>
              <a:gd name="connsiteX0" fmla="*/ 495300 w 1509713"/>
              <a:gd name="connsiteY0" fmla="*/ 83343 h 714375"/>
              <a:gd name="connsiteX1" fmla="*/ 254794 w 1509713"/>
              <a:gd name="connsiteY1" fmla="*/ 283368 h 714375"/>
              <a:gd name="connsiteX2" fmla="*/ 0 w 1509713"/>
              <a:gd name="connsiteY2" fmla="*/ 454818 h 714375"/>
              <a:gd name="connsiteX3" fmla="*/ 154782 w 1509713"/>
              <a:gd name="connsiteY3" fmla="*/ 554831 h 714375"/>
              <a:gd name="connsiteX4" fmla="*/ 314325 w 1509713"/>
              <a:gd name="connsiteY4" fmla="*/ 676275 h 714375"/>
              <a:gd name="connsiteX5" fmla="*/ 435769 w 1509713"/>
              <a:gd name="connsiteY5" fmla="*/ 714375 h 714375"/>
              <a:gd name="connsiteX6" fmla="*/ 659607 w 1509713"/>
              <a:gd name="connsiteY6" fmla="*/ 550068 h 714375"/>
              <a:gd name="connsiteX7" fmla="*/ 807244 w 1509713"/>
              <a:gd name="connsiteY7" fmla="*/ 454818 h 714375"/>
              <a:gd name="connsiteX8" fmla="*/ 1081088 w 1509713"/>
              <a:gd name="connsiteY8" fmla="*/ 350043 h 714375"/>
              <a:gd name="connsiteX9" fmla="*/ 1293019 w 1509713"/>
              <a:gd name="connsiteY9" fmla="*/ 280987 h 714375"/>
              <a:gd name="connsiteX10" fmla="*/ 1259682 w 1509713"/>
              <a:gd name="connsiteY10" fmla="*/ 240506 h 714375"/>
              <a:gd name="connsiteX11" fmla="*/ 1390650 w 1509713"/>
              <a:gd name="connsiteY11" fmla="*/ 207168 h 714375"/>
              <a:gd name="connsiteX12" fmla="*/ 1469232 w 1509713"/>
              <a:gd name="connsiteY12" fmla="*/ 157162 h 714375"/>
              <a:gd name="connsiteX13" fmla="*/ 1509713 w 1509713"/>
              <a:gd name="connsiteY13" fmla="*/ 88106 h 714375"/>
              <a:gd name="connsiteX14" fmla="*/ 1447800 w 1509713"/>
              <a:gd name="connsiteY14" fmla="*/ 54768 h 714375"/>
              <a:gd name="connsiteX15" fmla="*/ 1121569 w 1509713"/>
              <a:gd name="connsiteY15" fmla="*/ 0 h 714375"/>
              <a:gd name="connsiteX16" fmla="*/ 1031082 w 1509713"/>
              <a:gd name="connsiteY16" fmla="*/ 109537 h 714375"/>
              <a:gd name="connsiteX17" fmla="*/ 981075 w 1509713"/>
              <a:gd name="connsiteY17" fmla="*/ 195262 h 714375"/>
              <a:gd name="connsiteX18" fmla="*/ 521494 w 1509713"/>
              <a:gd name="connsiteY18" fmla="*/ 142875 h 714375"/>
              <a:gd name="connsiteX19" fmla="*/ 495300 w 1509713"/>
              <a:gd name="connsiteY19" fmla="*/ 83343 h 714375"/>
              <a:gd name="connsiteX0" fmla="*/ 495300 w 1509713"/>
              <a:gd name="connsiteY0" fmla="*/ 83343 h 714375"/>
              <a:gd name="connsiteX1" fmla="*/ 254794 w 1509713"/>
              <a:gd name="connsiteY1" fmla="*/ 283368 h 714375"/>
              <a:gd name="connsiteX2" fmla="*/ 0 w 1509713"/>
              <a:gd name="connsiteY2" fmla="*/ 454818 h 714375"/>
              <a:gd name="connsiteX3" fmla="*/ 154782 w 1509713"/>
              <a:gd name="connsiteY3" fmla="*/ 554831 h 714375"/>
              <a:gd name="connsiteX4" fmla="*/ 314325 w 1509713"/>
              <a:gd name="connsiteY4" fmla="*/ 676275 h 714375"/>
              <a:gd name="connsiteX5" fmla="*/ 435769 w 1509713"/>
              <a:gd name="connsiteY5" fmla="*/ 714375 h 714375"/>
              <a:gd name="connsiteX6" fmla="*/ 659607 w 1509713"/>
              <a:gd name="connsiteY6" fmla="*/ 550068 h 714375"/>
              <a:gd name="connsiteX7" fmla="*/ 807244 w 1509713"/>
              <a:gd name="connsiteY7" fmla="*/ 454818 h 714375"/>
              <a:gd name="connsiteX8" fmla="*/ 1081088 w 1509713"/>
              <a:gd name="connsiteY8" fmla="*/ 350043 h 714375"/>
              <a:gd name="connsiteX9" fmla="*/ 1321594 w 1509713"/>
              <a:gd name="connsiteY9" fmla="*/ 273843 h 714375"/>
              <a:gd name="connsiteX10" fmla="*/ 1259682 w 1509713"/>
              <a:gd name="connsiteY10" fmla="*/ 240506 h 714375"/>
              <a:gd name="connsiteX11" fmla="*/ 1390650 w 1509713"/>
              <a:gd name="connsiteY11" fmla="*/ 207168 h 714375"/>
              <a:gd name="connsiteX12" fmla="*/ 1469232 w 1509713"/>
              <a:gd name="connsiteY12" fmla="*/ 157162 h 714375"/>
              <a:gd name="connsiteX13" fmla="*/ 1509713 w 1509713"/>
              <a:gd name="connsiteY13" fmla="*/ 88106 h 714375"/>
              <a:gd name="connsiteX14" fmla="*/ 1447800 w 1509713"/>
              <a:gd name="connsiteY14" fmla="*/ 54768 h 714375"/>
              <a:gd name="connsiteX15" fmla="*/ 1121569 w 1509713"/>
              <a:gd name="connsiteY15" fmla="*/ 0 h 714375"/>
              <a:gd name="connsiteX16" fmla="*/ 1031082 w 1509713"/>
              <a:gd name="connsiteY16" fmla="*/ 109537 h 714375"/>
              <a:gd name="connsiteX17" fmla="*/ 981075 w 1509713"/>
              <a:gd name="connsiteY17" fmla="*/ 195262 h 714375"/>
              <a:gd name="connsiteX18" fmla="*/ 521494 w 1509713"/>
              <a:gd name="connsiteY18" fmla="*/ 142875 h 714375"/>
              <a:gd name="connsiteX19" fmla="*/ 495300 w 1509713"/>
              <a:gd name="connsiteY19" fmla="*/ 83343 h 714375"/>
              <a:gd name="connsiteX0" fmla="*/ 495300 w 1509713"/>
              <a:gd name="connsiteY0" fmla="*/ 83343 h 714375"/>
              <a:gd name="connsiteX1" fmla="*/ 254794 w 1509713"/>
              <a:gd name="connsiteY1" fmla="*/ 283368 h 714375"/>
              <a:gd name="connsiteX2" fmla="*/ 0 w 1509713"/>
              <a:gd name="connsiteY2" fmla="*/ 454818 h 714375"/>
              <a:gd name="connsiteX3" fmla="*/ 154782 w 1509713"/>
              <a:gd name="connsiteY3" fmla="*/ 554831 h 714375"/>
              <a:gd name="connsiteX4" fmla="*/ 314325 w 1509713"/>
              <a:gd name="connsiteY4" fmla="*/ 676275 h 714375"/>
              <a:gd name="connsiteX5" fmla="*/ 435769 w 1509713"/>
              <a:gd name="connsiteY5" fmla="*/ 714375 h 714375"/>
              <a:gd name="connsiteX6" fmla="*/ 659607 w 1509713"/>
              <a:gd name="connsiteY6" fmla="*/ 550068 h 714375"/>
              <a:gd name="connsiteX7" fmla="*/ 807244 w 1509713"/>
              <a:gd name="connsiteY7" fmla="*/ 454818 h 714375"/>
              <a:gd name="connsiteX8" fmla="*/ 1081088 w 1509713"/>
              <a:gd name="connsiteY8" fmla="*/ 350043 h 714375"/>
              <a:gd name="connsiteX9" fmla="*/ 1321594 w 1509713"/>
              <a:gd name="connsiteY9" fmla="*/ 273843 h 714375"/>
              <a:gd name="connsiteX10" fmla="*/ 1266826 w 1509713"/>
              <a:gd name="connsiteY10" fmla="*/ 242887 h 714375"/>
              <a:gd name="connsiteX11" fmla="*/ 1390650 w 1509713"/>
              <a:gd name="connsiteY11" fmla="*/ 207168 h 714375"/>
              <a:gd name="connsiteX12" fmla="*/ 1469232 w 1509713"/>
              <a:gd name="connsiteY12" fmla="*/ 157162 h 714375"/>
              <a:gd name="connsiteX13" fmla="*/ 1509713 w 1509713"/>
              <a:gd name="connsiteY13" fmla="*/ 88106 h 714375"/>
              <a:gd name="connsiteX14" fmla="*/ 1447800 w 1509713"/>
              <a:gd name="connsiteY14" fmla="*/ 54768 h 714375"/>
              <a:gd name="connsiteX15" fmla="*/ 1121569 w 1509713"/>
              <a:gd name="connsiteY15" fmla="*/ 0 h 714375"/>
              <a:gd name="connsiteX16" fmla="*/ 1031082 w 1509713"/>
              <a:gd name="connsiteY16" fmla="*/ 109537 h 714375"/>
              <a:gd name="connsiteX17" fmla="*/ 981075 w 1509713"/>
              <a:gd name="connsiteY17" fmla="*/ 195262 h 714375"/>
              <a:gd name="connsiteX18" fmla="*/ 521494 w 1509713"/>
              <a:gd name="connsiteY18" fmla="*/ 142875 h 714375"/>
              <a:gd name="connsiteX19" fmla="*/ 495300 w 1509713"/>
              <a:gd name="connsiteY19" fmla="*/ 83343 h 714375"/>
              <a:gd name="connsiteX0" fmla="*/ 495300 w 1509713"/>
              <a:gd name="connsiteY0" fmla="*/ 83343 h 714375"/>
              <a:gd name="connsiteX1" fmla="*/ 254794 w 1509713"/>
              <a:gd name="connsiteY1" fmla="*/ 283368 h 714375"/>
              <a:gd name="connsiteX2" fmla="*/ 0 w 1509713"/>
              <a:gd name="connsiteY2" fmla="*/ 454818 h 714375"/>
              <a:gd name="connsiteX3" fmla="*/ 154782 w 1509713"/>
              <a:gd name="connsiteY3" fmla="*/ 554831 h 714375"/>
              <a:gd name="connsiteX4" fmla="*/ 314325 w 1509713"/>
              <a:gd name="connsiteY4" fmla="*/ 676275 h 714375"/>
              <a:gd name="connsiteX5" fmla="*/ 435769 w 1509713"/>
              <a:gd name="connsiteY5" fmla="*/ 714375 h 714375"/>
              <a:gd name="connsiteX6" fmla="*/ 659607 w 1509713"/>
              <a:gd name="connsiteY6" fmla="*/ 550068 h 714375"/>
              <a:gd name="connsiteX7" fmla="*/ 807244 w 1509713"/>
              <a:gd name="connsiteY7" fmla="*/ 454818 h 714375"/>
              <a:gd name="connsiteX8" fmla="*/ 1081088 w 1509713"/>
              <a:gd name="connsiteY8" fmla="*/ 350043 h 714375"/>
              <a:gd name="connsiteX9" fmla="*/ 1321594 w 1509713"/>
              <a:gd name="connsiteY9" fmla="*/ 273843 h 714375"/>
              <a:gd name="connsiteX10" fmla="*/ 1266826 w 1509713"/>
              <a:gd name="connsiteY10" fmla="*/ 242887 h 714375"/>
              <a:gd name="connsiteX11" fmla="*/ 1390650 w 1509713"/>
              <a:gd name="connsiteY11" fmla="*/ 207168 h 714375"/>
              <a:gd name="connsiteX12" fmla="*/ 1509713 w 1509713"/>
              <a:gd name="connsiteY12" fmla="*/ 88106 h 714375"/>
              <a:gd name="connsiteX13" fmla="*/ 1447800 w 1509713"/>
              <a:gd name="connsiteY13" fmla="*/ 54768 h 714375"/>
              <a:gd name="connsiteX14" fmla="*/ 1121569 w 1509713"/>
              <a:gd name="connsiteY14" fmla="*/ 0 h 714375"/>
              <a:gd name="connsiteX15" fmla="*/ 1031082 w 1509713"/>
              <a:gd name="connsiteY15" fmla="*/ 109537 h 714375"/>
              <a:gd name="connsiteX16" fmla="*/ 981075 w 1509713"/>
              <a:gd name="connsiteY16" fmla="*/ 195262 h 714375"/>
              <a:gd name="connsiteX17" fmla="*/ 521494 w 1509713"/>
              <a:gd name="connsiteY17" fmla="*/ 142875 h 714375"/>
              <a:gd name="connsiteX18" fmla="*/ 495300 w 1509713"/>
              <a:gd name="connsiteY18" fmla="*/ 83343 h 714375"/>
              <a:gd name="connsiteX0" fmla="*/ 495300 w 1509713"/>
              <a:gd name="connsiteY0" fmla="*/ 83343 h 714375"/>
              <a:gd name="connsiteX1" fmla="*/ 254794 w 1509713"/>
              <a:gd name="connsiteY1" fmla="*/ 283368 h 714375"/>
              <a:gd name="connsiteX2" fmla="*/ 0 w 1509713"/>
              <a:gd name="connsiteY2" fmla="*/ 454818 h 714375"/>
              <a:gd name="connsiteX3" fmla="*/ 154782 w 1509713"/>
              <a:gd name="connsiteY3" fmla="*/ 554831 h 714375"/>
              <a:gd name="connsiteX4" fmla="*/ 314325 w 1509713"/>
              <a:gd name="connsiteY4" fmla="*/ 676275 h 714375"/>
              <a:gd name="connsiteX5" fmla="*/ 435769 w 1509713"/>
              <a:gd name="connsiteY5" fmla="*/ 714375 h 714375"/>
              <a:gd name="connsiteX6" fmla="*/ 659607 w 1509713"/>
              <a:gd name="connsiteY6" fmla="*/ 550068 h 714375"/>
              <a:gd name="connsiteX7" fmla="*/ 807244 w 1509713"/>
              <a:gd name="connsiteY7" fmla="*/ 454818 h 714375"/>
              <a:gd name="connsiteX8" fmla="*/ 1081088 w 1509713"/>
              <a:gd name="connsiteY8" fmla="*/ 350043 h 714375"/>
              <a:gd name="connsiteX9" fmla="*/ 1321594 w 1509713"/>
              <a:gd name="connsiteY9" fmla="*/ 273843 h 714375"/>
              <a:gd name="connsiteX10" fmla="*/ 1266826 w 1509713"/>
              <a:gd name="connsiteY10" fmla="*/ 242887 h 714375"/>
              <a:gd name="connsiteX11" fmla="*/ 1390650 w 1509713"/>
              <a:gd name="connsiteY11" fmla="*/ 207168 h 714375"/>
              <a:gd name="connsiteX12" fmla="*/ 1509713 w 1509713"/>
              <a:gd name="connsiteY12" fmla="*/ 88106 h 714375"/>
              <a:gd name="connsiteX13" fmla="*/ 1447800 w 1509713"/>
              <a:gd name="connsiteY13" fmla="*/ 54768 h 714375"/>
              <a:gd name="connsiteX14" fmla="*/ 1121569 w 1509713"/>
              <a:gd name="connsiteY14" fmla="*/ 0 h 714375"/>
              <a:gd name="connsiteX15" fmla="*/ 981075 w 1509713"/>
              <a:gd name="connsiteY15" fmla="*/ 195262 h 714375"/>
              <a:gd name="connsiteX16" fmla="*/ 521494 w 1509713"/>
              <a:gd name="connsiteY16" fmla="*/ 142875 h 714375"/>
              <a:gd name="connsiteX17" fmla="*/ 495300 w 1509713"/>
              <a:gd name="connsiteY17" fmla="*/ 83343 h 71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509713" h="714375">
                <a:moveTo>
                  <a:pt x="495300" y="83343"/>
                </a:moveTo>
                <a:lnTo>
                  <a:pt x="254794" y="283368"/>
                </a:lnTo>
                <a:lnTo>
                  <a:pt x="0" y="454818"/>
                </a:lnTo>
                <a:lnTo>
                  <a:pt x="154782" y="554831"/>
                </a:lnTo>
                <a:lnTo>
                  <a:pt x="314325" y="676275"/>
                </a:lnTo>
                <a:lnTo>
                  <a:pt x="435769" y="714375"/>
                </a:lnTo>
                <a:lnTo>
                  <a:pt x="659607" y="550068"/>
                </a:lnTo>
                <a:lnTo>
                  <a:pt x="807244" y="454818"/>
                </a:lnTo>
                <a:lnTo>
                  <a:pt x="1081088" y="350043"/>
                </a:lnTo>
                <a:lnTo>
                  <a:pt x="1321594" y="273843"/>
                </a:lnTo>
                <a:lnTo>
                  <a:pt x="1266826" y="242887"/>
                </a:lnTo>
                <a:lnTo>
                  <a:pt x="1390650" y="207168"/>
                </a:lnTo>
                <a:lnTo>
                  <a:pt x="1509713" y="88106"/>
                </a:lnTo>
                <a:cubicBezTo>
                  <a:pt x="1451192" y="53968"/>
                  <a:pt x="1474617" y="54768"/>
                  <a:pt x="1447800" y="54768"/>
                </a:cubicBezTo>
                <a:lnTo>
                  <a:pt x="1121569" y="0"/>
                </a:lnTo>
                <a:lnTo>
                  <a:pt x="981075" y="195262"/>
                </a:lnTo>
                <a:lnTo>
                  <a:pt x="521494" y="142875"/>
                </a:lnTo>
                <a:lnTo>
                  <a:pt x="495300" y="83343"/>
                </a:lnTo>
                <a:close/>
              </a:path>
            </a:pathLst>
          </a:custGeom>
          <a:noFill/>
          <a:ln w="254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ihandform: Form 23">
            <a:extLst>
              <a:ext uri="{FF2B5EF4-FFF2-40B4-BE49-F238E27FC236}">
                <a16:creationId xmlns:a16="http://schemas.microsoft.com/office/drawing/2014/main" id="{44CA0E15-2115-402B-BF8F-E48C2E00D4AD}"/>
              </a:ext>
            </a:extLst>
          </p:cNvPr>
          <p:cNvSpPr/>
          <p:nvPr/>
        </p:nvSpPr>
        <p:spPr>
          <a:xfrm>
            <a:off x="5772611" y="1640967"/>
            <a:ext cx="714375" cy="952255"/>
          </a:xfrm>
          <a:custGeom>
            <a:avLst/>
            <a:gdLst>
              <a:gd name="connsiteX0" fmla="*/ 0 w 714375"/>
              <a:gd name="connsiteY0" fmla="*/ 888207 h 912019"/>
              <a:gd name="connsiteX1" fmla="*/ 119062 w 714375"/>
              <a:gd name="connsiteY1" fmla="*/ 912019 h 912019"/>
              <a:gd name="connsiteX2" fmla="*/ 226219 w 714375"/>
              <a:gd name="connsiteY2" fmla="*/ 800100 h 912019"/>
              <a:gd name="connsiteX3" fmla="*/ 354806 w 714375"/>
              <a:gd name="connsiteY3" fmla="*/ 485775 h 912019"/>
              <a:gd name="connsiteX4" fmla="*/ 445294 w 714375"/>
              <a:gd name="connsiteY4" fmla="*/ 359569 h 912019"/>
              <a:gd name="connsiteX5" fmla="*/ 714375 w 714375"/>
              <a:gd name="connsiteY5" fmla="*/ 226219 h 912019"/>
              <a:gd name="connsiteX6" fmla="*/ 621506 w 714375"/>
              <a:gd name="connsiteY6" fmla="*/ 157163 h 912019"/>
              <a:gd name="connsiteX7" fmla="*/ 373856 w 714375"/>
              <a:gd name="connsiteY7" fmla="*/ 123825 h 912019"/>
              <a:gd name="connsiteX8" fmla="*/ 404812 w 714375"/>
              <a:gd name="connsiteY8" fmla="*/ 30957 h 912019"/>
              <a:gd name="connsiteX9" fmla="*/ 52387 w 714375"/>
              <a:gd name="connsiteY9" fmla="*/ 0 h 912019"/>
              <a:gd name="connsiteX10" fmla="*/ 88106 w 714375"/>
              <a:gd name="connsiteY10" fmla="*/ 123825 h 912019"/>
              <a:gd name="connsiteX11" fmla="*/ 123825 w 714375"/>
              <a:gd name="connsiteY11" fmla="*/ 461963 h 912019"/>
              <a:gd name="connsiteX12" fmla="*/ 92869 w 714375"/>
              <a:gd name="connsiteY12" fmla="*/ 607219 h 912019"/>
              <a:gd name="connsiteX13" fmla="*/ 0 w 714375"/>
              <a:gd name="connsiteY13" fmla="*/ 888207 h 912019"/>
              <a:gd name="connsiteX0" fmla="*/ 0 w 714375"/>
              <a:gd name="connsiteY0" fmla="*/ 873920 h 897732"/>
              <a:gd name="connsiteX1" fmla="*/ 119062 w 714375"/>
              <a:gd name="connsiteY1" fmla="*/ 897732 h 897732"/>
              <a:gd name="connsiteX2" fmla="*/ 226219 w 714375"/>
              <a:gd name="connsiteY2" fmla="*/ 785813 h 897732"/>
              <a:gd name="connsiteX3" fmla="*/ 354806 w 714375"/>
              <a:gd name="connsiteY3" fmla="*/ 471488 h 897732"/>
              <a:gd name="connsiteX4" fmla="*/ 445294 w 714375"/>
              <a:gd name="connsiteY4" fmla="*/ 345282 h 897732"/>
              <a:gd name="connsiteX5" fmla="*/ 714375 w 714375"/>
              <a:gd name="connsiteY5" fmla="*/ 211932 h 897732"/>
              <a:gd name="connsiteX6" fmla="*/ 621506 w 714375"/>
              <a:gd name="connsiteY6" fmla="*/ 142876 h 897732"/>
              <a:gd name="connsiteX7" fmla="*/ 373856 w 714375"/>
              <a:gd name="connsiteY7" fmla="*/ 109538 h 897732"/>
              <a:gd name="connsiteX8" fmla="*/ 404812 w 714375"/>
              <a:gd name="connsiteY8" fmla="*/ 16670 h 897732"/>
              <a:gd name="connsiteX9" fmla="*/ 73818 w 714375"/>
              <a:gd name="connsiteY9" fmla="*/ 0 h 897732"/>
              <a:gd name="connsiteX10" fmla="*/ 88106 w 714375"/>
              <a:gd name="connsiteY10" fmla="*/ 109538 h 897732"/>
              <a:gd name="connsiteX11" fmla="*/ 123825 w 714375"/>
              <a:gd name="connsiteY11" fmla="*/ 447676 h 897732"/>
              <a:gd name="connsiteX12" fmla="*/ 92869 w 714375"/>
              <a:gd name="connsiteY12" fmla="*/ 592932 h 897732"/>
              <a:gd name="connsiteX13" fmla="*/ 0 w 714375"/>
              <a:gd name="connsiteY13" fmla="*/ 873920 h 897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375" h="897732">
                <a:moveTo>
                  <a:pt x="0" y="873920"/>
                </a:moveTo>
                <a:lnTo>
                  <a:pt x="119062" y="897732"/>
                </a:lnTo>
                <a:lnTo>
                  <a:pt x="226219" y="785813"/>
                </a:lnTo>
                <a:lnTo>
                  <a:pt x="354806" y="471488"/>
                </a:lnTo>
                <a:lnTo>
                  <a:pt x="445294" y="345282"/>
                </a:lnTo>
                <a:lnTo>
                  <a:pt x="714375" y="211932"/>
                </a:lnTo>
                <a:lnTo>
                  <a:pt x="621506" y="142876"/>
                </a:lnTo>
                <a:lnTo>
                  <a:pt x="373856" y="109538"/>
                </a:lnTo>
                <a:lnTo>
                  <a:pt x="404812" y="16670"/>
                </a:lnTo>
                <a:lnTo>
                  <a:pt x="73818" y="0"/>
                </a:lnTo>
                <a:lnTo>
                  <a:pt x="88106" y="109538"/>
                </a:lnTo>
                <a:lnTo>
                  <a:pt x="123825" y="447676"/>
                </a:lnTo>
                <a:lnTo>
                  <a:pt x="92869" y="592932"/>
                </a:lnTo>
                <a:lnTo>
                  <a:pt x="0" y="873920"/>
                </a:lnTo>
                <a:close/>
              </a:path>
            </a:pathLst>
          </a:custGeom>
          <a:noFill/>
          <a:ln w="254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Freihandform: Form 25">
            <a:extLst>
              <a:ext uri="{FF2B5EF4-FFF2-40B4-BE49-F238E27FC236}">
                <a16:creationId xmlns:a16="http://schemas.microsoft.com/office/drawing/2014/main" id="{FC4739E7-2304-437D-86F0-6F4353E9B606}"/>
              </a:ext>
            </a:extLst>
          </p:cNvPr>
          <p:cNvSpPr/>
          <p:nvPr/>
        </p:nvSpPr>
        <p:spPr>
          <a:xfrm>
            <a:off x="5786348" y="1784048"/>
            <a:ext cx="2250008" cy="1155505"/>
          </a:xfrm>
          <a:custGeom>
            <a:avLst/>
            <a:gdLst>
              <a:gd name="connsiteX0" fmla="*/ 0 w 2640806"/>
              <a:gd name="connsiteY0" fmla="*/ 1193006 h 1226344"/>
              <a:gd name="connsiteX1" fmla="*/ 311944 w 2640806"/>
              <a:gd name="connsiteY1" fmla="*/ 1226344 h 1226344"/>
              <a:gd name="connsiteX2" fmla="*/ 564356 w 2640806"/>
              <a:gd name="connsiteY2" fmla="*/ 1207294 h 1226344"/>
              <a:gd name="connsiteX3" fmla="*/ 897731 w 2640806"/>
              <a:gd name="connsiteY3" fmla="*/ 1062037 h 1226344"/>
              <a:gd name="connsiteX4" fmla="*/ 1362075 w 2640806"/>
              <a:gd name="connsiteY4" fmla="*/ 978694 h 1226344"/>
              <a:gd name="connsiteX5" fmla="*/ 2440781 w 2640806"/>
              <a:gd name="connsiteY5" fmla="*/ 566737 h 1226344"/>
              <a:gd name="connsiteX6" fmla="*/ 2640806 w 2640806"/>
              <a:gd name="connsiteY6" fmla="*/ 316706 h 1226344"/>
              <a:gd name="connsiteX7" fmla="*/ 2121694 w 2640806"/>
              <a:gd name="connsiteY7" fmla="*/ 138112 h 1226344"/>
              <a:gd name="connsiteX8" fmla="*/ 2162175 w 2640806"/>
              <a:gd name="connsiteY8" fmla="*/ 66675 h 1226344"/>
              <a:gd name="connsiteX9" fmla="*/ 1993106 w 2640806"/>
              <a:gd name="connsiteY9" fmla="*/ 0 h 1226344"/>
              <a:gd name="connsiteX10" fmla="*/ 1690688 w 2640806"/>
              <a:gd name="connsiteY10" fmla="*/ 119062 h 1226344"/>
              <a:gd name="connsiteX11" fmla="*/ 1628775 w 2640806"/>
              <a:gd name="connsiteY11" fmla="*/ 116681 h 1226344"/>
              <a:gd name="connsiteX12" fmla="*/ 1478756 w 2640806"/>
              <a:gd name="connsiteY12" fmla="*/ 219075 h 1226344"/>
              <a:gd name="connsiteX13" fmla="*/ 1140619 w 2640806"/>
              <a:gd name="connsiteY13" fmla="*/ 214312 h 1226344"/>
              <a:gd name="connsiteX14" fmla="*/ 990600 w 2640806"/>
              <a:gd name="connsiteY14" fmla="*/ 335756 h 1226344"/>
              <a:gd name="connsiteX15" fmla="*/ 1007269 w 2640806"/>
              <a:gd name="connsiteY15" fmla="*/ 452437 h 1226344"/>
              <a:gd name="connsiteX16" fmla="*/ 952500 w 2640806"/>
              <a:gd name="connsiteY16" fmla="*/ 569119 h 1226344"/>
              <a:gd name="connsiteX17" fmla="*/ 776288 w 2640806"/>
              <a:gd name="connsiteY17" fmla="*/ 759619 h 1226344"/>
              <a:gd name="connsiteX18" fmla="*/ 0 w 2640806"/>
              <a:gd name="connsiteY18" fmla="*/ 1193006 h 1226344"/>
              <a:gd name="connsiteX0" fmla="*/ 245767 w 2328862"/>
              <a:gd name="connsiteY0" fmla="*/ 896973 h 1226344"/>
              <a:gd name="connsiteX1" fmla="*/ 0 w 2328862"/>
              <a:gd name="connsiteY1" fmla="*/ 1226344 h 1226344"/>
              <a:gd name="connsiteX2" fmla="*/ 252412 w 2328862"/>
              <a:gd name="connsiteY2" fmla="*/ 1207294 h 1226344"/>
              <a:gd name="connsiteX3" fmla="*/ 585787 w 2328862"/>
              <a:gd name="connsiteY3" fmla="*/ 1062037 h 1226344"/>
              <a:gd name="connsiteX4" fmla="*/ 1050131 w 2328862"/>
              <a:gd name="connsiteY4" fmla="*/ 978694 h 1226344"/>
              <a:gd name="connsiteX5" fmla="*/ 2128837 w 2328862"/>
              <a:gd name="connsiteY5" fmla="*/ 566737 h 1226344"/>
              <a:gd name="connsiteX6" fmla="*/ 2328862 w 2328862"/>
              <a:gd name="connsiteY6" fmla="*/ 316706 h 1226344"/>
              <a:gd name="connsiteX7" fmla="*/ 1809750 w 2328862"/>
              <a:gd name="connsiteY7" fmla="*/ 138112 h 1226344"/>
              <a:gd name="connsiteX8" fmla="*/ 1850231 w 2328862"/>
              <a:gd name="connsiteY8" fmla="*/ 66675 h 1226344"/>
              <a:gd name="connsiteX9" fmla="*/ 1681162 w 2328862"/>
              <a:gd name="connsiteY9" fmla="*/ 0 h 1226344"/>
              <a:gd name="connsiteX10" fmla="*/ 1378744 w 2328862"/>
              <a:gd name="connsiteY10" fmla="*/ 119062 h 1226344"/>
              <a:gd name="connsiteX11" fmla="*/ 1316831 w 2328862"/>
              <a:gd name="connsiteY11" fmla="*/ 116681 h 1226344"/>
              <a:gd name="connsiteX12" fmla="*/ 1166812 w 2328862"/>
              <a:gd name="connsiteY12" fmla="*/ 219075 h 1226344"/>
              <a:gd name="connsiteX13" fmla="*/ 828675 w 2328862"/>
              <a:gd name="connsiteY13" fmla="*/ 214312 h 1226344"/>
              <a:gd name="connsiteX14" fmla="*/ 678656 w 2328862"/>
              <a:gd name="connsiteY14" fmla="*/ 335756 h 1226344"/>
              <a:gd name="connsiteX15" fmla="*/ 695325 w 2328862"/>
              <a:gd name="connsiteY15" fmla="*/ 452437 h 1226344"/>
              <a:gd name="connsiteX16" fmla="*/ 640556 w 2328862"/>
              <a:gd name="connsiteY16" fmla="*/ 569119 h 1226344"/>
              <a:gd name="connsiteX17" fmla="*/ 464344 w 2328862"/>
              <a:gd name="connsiteY17" fmla="*/ 759619 h 1226344"/>
              <a:gd name="connsiteX18" fmla="*/ 245767 w 2328862"/>
              <a:gd name="connsiteY18" fmla="*/ 896973 h 1226344"/>
              <a:gd name="connsiteX0" fmla="*/ 245767 w 2328862"/>
              <a:gd name="connsiteY0" fmla="*/ 896973 h 1226344"/>
              <a:gd name="connsiteX1" fmla="*/ 0 w 2328862"/>
              <a:gd name="connsiteY1" fmla="*/ 1226344 h 1226344"/>
              <a:gd name="connsiteX2" fmla="*/ 252412 w 2328862"/>
              <a:gd name="connsiteY2" fmla="*/ 1207294 h 1226344"/>
              <a:gd name="connsiteX3" fmla="*/ 922055 w 2328862"/>
              <a:gd name="connsiteY3" fmla="*/ 998030 h 1226344"/>
              <a:gd name="connsiteX4" fmla="*/ 1050131 w 2328862"/>
              <a:gd name="connsiteY4" fmla="*/ 978694 h 1226344"/>
              <a:gd name="connsiteX5" fmla="*/ 2128837 w 2328862"/>
              <a:gd name="connsiteY5" fmla="*/ 566737 h 1226344"/>
              <a:gd name="connsiteX6" fmla="*/ 2328862 w 2328862"/>
              <a:gd name="connsiteY6" fmla="*/ 316706 h 1226344"/>
              <a:gd name="connsiteX7" fmla="*/ 1809750 w 2328862"/>
              <a:gd name="connsiteY7" fmla="*/ 138112 h 1226344"/>
              <a:gd name="connsiteX8" fmla="*/ 1850231 w 2328862"/>
              <a:gd name="connsiteY8" fmla="*/ 66675 h 1226344"/>
              <a:gd name="connsiteX9" fmla="*/ 1681162 w 2328862"/>
              <a:gd name="connsiteY9" fmla="*/ 0 h 1226344"/>
              <a:gd name="connsiteX10" fmla="*/ 1378744 w 2328862"/>
              <a:gd name="connsiteY10" fmla="*/ 119062 h 1226344"/>
              <a:gd name="connsiteX11" fmla="*/ 1316831 w 2328862"/>
              <a:gd name="connsiteY11" fmla="*/ 116681 h 1226344"/>
              <a:gd name="connsiteX12" fmla="*/ 1166812 w 2328862"/>
              <a:gd name="connsiteY12" fmla="*/ 219075 h 1226344"/>
              <a:gd name="connsiteX13" fmla="*/ 828675 w 2328862"/>
              <a:gd name="connsiteY13" fmla="*/ 214312 h 1226344"/>
              <a:gd name="connsiteX14" fmla="*/ 678656 w 2328862"/>
              <a:gd name="connsiteY14" fmla="*/ 335756 h 1226344"/>
              <a:gd name="connsiteX15" fmla="*/ 695325 w 2328862"/>
              <a:gd name="connsiteY15" fmla="*/ 452437 h 1226344"/>
              <a:gd name="connsiteX16" fmla="*/ 640556 w 2328862"/>
              <a:gd name="connsiteY16" fmla="*/ 569119 h 1226344"/>
              <a:gd name="connsiteX17" fmla="*/ 464344 w 2328862"/>
              <a:gd name="connsiteY17" fmla="*/ 759619 h 1226344"/>
              <a:gd name="connsiteX18" fmla="*/ 245767 w 2328862"/>
              <a:gd name="connsiteY18" fmla="*/ 896973 h 1226344"/>
              <a:gd name="connsiteX0" fmla="*/ 245767 w 2328862"/>
              <a:gd name="connsiteY0" fmla="*/ 896973 h 1226344"/>
              <a:gd name="connsiteX1" fmla="*/ 0 w 2328862"/>
              <a:gd name="connsiteY1" fmla="*/ 1226344 h 1226344"/>
              <a:gd name="connsiteX2" fmla="*/ 687100 w 2328862"/>
              <a:gd name="connsiteY2" fmla="*/ 975268 h 1226344"/>
              <a:gd name="connsiteX3" fmla="*/ 922055 w 2328862"/>
              <a:gd name="connsiteY3" fmla="*/ 998030 h 1226344"/>
              <a:gd name="connsiteX4" fmla="*/ 1050131 w 2328862"/>
              <a:gd name="connsiteY4" fmla="*/ 978694 h 1226344"/>
              <a:gd name="connsiteX5" fmla="*/ 2128837 w 2328862"/>
              <a:gd name="connsiteY5" fmla="*/ 566737 h 1226344"/>
              <a:gd name="connsiteX6" fmla="*/ 2328862 w 2328862"/>
              <a:gd name="connsiteY6" fmla="*/ 316706 h 1226344"/>
              <a:gd name="connsiteX7" fmla="*/ 1809750 w 2328862"/>
              <a:gd name="connsiteY7" fmla="*/ 138112 h 1226344"/>
              <a:gd name="connsiteX8" fmla="*/ 1850231 w 2328862"/>
              <a:gd name="connsiteY8" fmla="*/ 66675 h 1226344"/>
              <a:gd name="connsiteX9" fmla="*/ 1681162 w 2328862"/>
              <a:gd name="connsiteY9" fmla="*/ 0 h 1226344"/>
              <a:gd name="connsiteX10" fmla="*/ 1378744 w 2328862"/>
              <a:gd name="connsiteY10" fmla="*/ 119062 h 1226344"/>
              <a:gd name="connsiteX11" fmla="*/ 1316831 w 2328862"/>
              <a:gd name="connsiteY11" fmla="*/ 116681 h 1226344"/>
              <a:gd name="connsiteX12" fmla="*/ 1166812 w 2328862"/>
              <a:gd name="connsiteY12" fmla="*/ 219075 h 1226344"/>
              <a:gd name="connsiteX13" fmla="*/ 828675 w 2328862"/>
              <a:gd name="connsiteY13" fmla="*/ 214312 h 1226344"/>
              <a:gd name="connsiteX14" fmla="*/ 678656 w 2328862"/>
              <a:gd name="connsiteY14" fmla="*/ 335756 h 1226344"/>
              <a:gd name="connsiteX15" fmla="*/ 695325 w 2328862"/>
              <a:gd name="connsiteY15" fmla="*/ 452437 h 1226344"/>
              <a:gd name="connsiteX16" fmla="*/ 640556 w 2328862"/>
              <a:gd name="connsiteY16" fmla="*/ 569119 h 1226344"/>
              <a:gd name="connsiteX17" fmla="*/ 464344 w 2328862"/>
              <a:gd name="connsiteY17" fmla="*/ 759619 h 1226344"/>
              <a:gd name="connsiteX18" fmla="*/ 245767 w 2328862"/>
              <a:gd name="connsiteY18" fmla="*/ 896973 h 1226344"/>
              <a:gd name="connsiteX0" fmla="*/ 0 w 2083095"/>
              <a:gd name="connsiteY0" fmla="*/ 896973 h 998030"/>
              <a:gd name="connsiteX1" fmla="*/ 172517 w 2083095"/>
              <a:gd name="connsiteY1" fmla="*/ 978316 h 998030"/>
              <a:gd name="connsiteX2" fmla="*/ 441333 w 2083095"/>
              <a:gd name="connsiteY2" fmla="*/ 975268 h 998030"/>
              <a:gd name="connsiteX3" fmla="*/ 676288 w 2083095"/>
              <a:gd name="connsiteY3" fmla="*/ 998030 h 998030"/>
              <a:gd name="connsiteX4" fmla="*/ 804364 w 2083095"/>
              <a:gd name="connsiteY4" fmla="*/ 978694 h 998030"/>
              <a:gd name="connsiteX5" fmla="*/ 1883070 w 2083095"/>
              <a:gd name="connsiteY5" fmla="*/ 566737 h 998030"/>
              <a:gd name="connsiteX6" fmla="*/ 2083095 w 2083095"/>
              <a:gd name="connsiteY6" fmla="*/ 316706 h 998030"/>
              <a:gd name="connsiteX7" fmla="*/ 1563983 w 2083095"/>
              <a:gd name="connsiteY7" fmla="*/ 138112 h 998030"/>
              <a:gd name="connsiteX8" fmla="*/ 1604464 w 2083095"/>
              <a:gd name="connsiteY8" fmla="*/ 66675 h 998030"/>
              <a:gd name="connsiteX9" fmla="*/ 1435395 w 2083095"/>
              <a:gd name="connsiteY9" fmla="*/ 0 h 998030"/>
              <a:gd name="connsiteX10" fmla="*/ 1132977 w 2083095"/>
              <a:gd name="connsiteY10" fmla="*/ 119062 h 998030"/>
              <a:gd name="connsiteX11" fmla="*/ 1071064 w 2083095"/>
              <a:gd name="connsiteY11" fmla="*/ 116681 h 998030"/>
              <a:gd name="connsiteX12" fmla="*/ 921045 w 2083095"/>
              <a:gd name="connsiteY12" fmla="*/ 219075 h 998030"/>
              <a:gd name="connsiteX13" fmla="*/ 582908 w 2083095"/>
              <a:gd name="connsiteY13" fmla="*/ 214312 h 998030"/>
              <a:gd name="connsiteX14" fmla="*/ 432889 w 2083095"/>
              <a:gd name="connsiteY14" fmla="*/ 335756 h 998030"/>
              <a:gd name="connsiteX15" fmla="*/ 449558 w 2083095"/>
              <a:gd name="connsiteY15" fmla="*/ 452437 h 998030"/>
              <a:gd name="connsiteX16" fmla="*/ 394789 w 2083095"/>
              <a:gd name="connsiteY16" fmla="*/ 569119 h 998030"/>
              <a:gd name="connsiteX17" fmla="*/ 218577 w 2083095"/>
              <a:gd name="connsiteY17" fmla="*/ 759619 h 998030"/>
              <a:gd name="connsiteX18" fmla="*/ 0 w 2083095"/>
              <a:gd name="connsiteY18" fmla="*/ 896973 h 998030"/>
              <a:gd name="connsiteX0" fmla="*/ 0 w 2083095"/>
              <a:gd name="connsiteY0" fmla="*/ 896973 h 1055277"/>
              <a:gd name="connsiteX1" fmla="*/ 172517 w 2083095"/>
              <a:gd name="connsiteY1" fmla="*/ 978316 h 1055277"/>
              <a:gd name="connsiteX2" fmla="*/ 310107 w 2083095"/>
              <a:gd name="connsiteY2" fmla="*/ 1055277 h 1055277"/>
              <a:gd name="connsiteX3" fmla="*/ 676288 w 2083095"/>
              <a:gd name="connsiteY3" fmla="*/ 998030 h 1055277"/>
              <a:gd name="connsiteX4" fmla="*/ 804364 w 2083095"/>
              <a:gd name="connsiteY4" fmla="*/ 978694 h 1055277"/>
              <a:gd name="connsiteX5" fmla="*/ 1883070 w 2083095"/>
              <a:gd name="connsiteY5" fmla="*/ 566737 h 1055277"/>
              <a:gd name="connsiteX6" fmla="*/ 2083095 w 2083095"/>
              <a:gd name="connsiteY6" fmla="*/ 316706 h 1055277"/>
              <a:gd name="connsiteX7" fmla="*/ 1563983 w 2083095"/>
              <a:gd name="connsiteY7" fmla="*/ 138112 h 1055277"/>
              <a:gd name="connsiteX8" fmla="*/ 1604464 w 2083095"/>
              <a:gd name="connsiteY8" fmla="*/ 66675 h 1055277"/>
              <a:gd name="connsiteX9" fmla="*/ 1435395 w 2083095"/>
              <a:gd name="connsiteY9" fmla="*/ 0 h 1055277"/>
              <a:gd name="connsiteX10" fmla="*/ 1132977 w 2083095"/>
              <a:gd name="connsiteY10" fmla="*/ 119062 h 1055277"/>
              <a:gd name="connsiteX11" fmla="*/ 1071064 w 2083095"/>
              <a:gd name="connsiteY11" fmla="*/ 116681 h 1055277"/>
              <a:gd name="connsiteX12" fmla="*/ 921045 w 2083095"/>
              <a:gd name="connsiteY12" fmla="*/ 219075 h 1055277"/>
              <a:gd name="connsiteX13" fmla="*/ 582908 w 2083095"/>
              <a:gd name="connsiteY13" fmla="*/ 214312 h 1055277"/>
              <a:gd name="connsiteX14" fmla="*/ 432889 w 2083095"/>
              <a:gd name="connsiteY14" fmla="*/ 335756 h 1055277"/>
              <a:gd name="connsiteX15" fmla="*/ 449558 w 2083095"/>
              <a:gd name="connsiteY15" fmla="*/ 452437 h 1055277"/>
              <a:gd name="connsiteX16" fmla="*/ 394789 w 2083095"/>
              <a:gd name="connsiteY16" fmla="*/ 569119 h 1055277"/>
              <a:gd name="connsiteX17" fmla="*/ 218577 w 2083095"/>
              <a:gd name="connsiteY17" fmla="*/ 759619 h 1055277"/>
              <a:gd name="connsiteX18" fmla="*/ 0 w 2083095"/>
              <a:gd name="connsiteY18" fmla="*/ 896973 h 1055277"/>
              <a:gd name="connsiteX0" fmla="*/ 0 w 2083095"/>
              <a:gd name="connsiteY0" fmla="*/ 896973 h 1031274"/>
              <a:gd name="connsiteX1" fmla="*/ 172517 w 2083095"/>
              <a:gd name="connsiteY1" fmla="*/ 978316 h 1031274"/>
              <a:gd name="connsiteX2" fmla="*/ 408527 w 2083095"/>
              <a:gd name="connsiteY2" fmla="*/ 1031274 h 1031274"/>
              <a:gd name="connsiteX3" fmla="*/ 676288 w 2083095"/>
              <a:gd name="connsiteY3" fmla="*/ 998030 h 1031274"/>
              <a:gd name="connsiteX4" fmla="*/ 804364 w 2083095"/>
              <a:gd name="connsiteY4" fmla="*/ 978694 h 1031274"/>
              <a:gd name="connsiteX5" fmla="*/ 1883070 w 2083095"/>
              <a:gd name="connsiteY5" fmla="*/ 566737 h 1031274"/>
              <a:gd name="connsiteX6" fmla="*/ 2083095 w 2083095"/>
              <a:gd name="connsiteY6" fmla="*/ 316706 h 1031274"/>
              <a:gd name="connsiteX7" fmla="*/ 1563983 w 2083095"/>
              <a:gd name="connsiteY7" fmla="*/ 138112 h 1031274"/>
              <a:gd name="connsiteX8" fmla="*/ 1604464 w 2083095"/>
              <a:gd name="connsiteY8" fmla="*/ 66675 h 1031274"/>
              <a:gd name="connsiteX9" fmla="*/ 1435395 w 2083095"/>
              <a:gd name="connsiteY9" fmla="*/ 0 h 1031274"/>
              <a:gd name="connsiteX10" fmla="*/ 1132977 w 2083095"/>
              <a:gd name="connsiteY10" fmla="*/ 119062 h 1031274"/>
              <a:gd name="connsiteX11" fmla="*/ 1071064 w 2083095"/>
              <a:gd name="connsiteY11" fmla="*/ 116681 h 1031274"/>
              <a:gd name="connsiteX12" fmla="*/ 921045 w 2083095"/>
              <a:gd name="connsiteY12" fmla="*/ 219075 h 1031274"/>
              <a:gd name="connsiteX13" fmla="*/ 582908 w 2083095"/>
              <a:gd name="connsiteY13" fmla="*/ 214312 h 1031274"/>
              <a:gd name="connsiteX14" fmla="*/ 432889 w 2083095"/>
              <a:gd name="connsiteY14" fmla="*/ 335756 h 1031274"/>
              <a:gd name="connsiteX15" fmla="*/ 449558 w 2083095"/>
              <a:gd name="connsiteY15" fmla="*/ 452437 h 1031274"/>
              <a:gd name="connsiteX16" fmla="*/ 394789 w 2083095"/>
              <a:gd name="connsiteY16" fmla="*/ 569119 h 1031274"/>
              <a:gd name="connsiteX17" fmla="*/ 218577 w 2083095"/>
              <a:gd name="connsiteY17" fmla="*/ 759619 h 1031274"/>
              <a:gd name="connsiteX18" fmla="*/ 0 w 2083095"/>
              <a:gd name="connsiteY18" fmla="*/ 896973 h 1031274"/>
              <a:gd name="connsiteX0" fmla="*/ 0 w 2083095"/>
              <a:gd name="connsiteY0" fmla="*/ 896973 h 1031274"/>
              <a:gd name="connsiteX1" fmla="*/ 270937 w 2083095"/>
              <a:gd name="connsiteY1" fmla="*/ 930311 h 1031274"/>
              <a:gd name="connsiteX2" fmla="*/ 408527 w 2083095"/>
              <a:gd name="connsiteY2" fmla="*/ 1031274 h 1031274"/>
              <a:gd name="connsiteX3" fmla="*/ 676288 w 2083095"/>
              <a:gd name="connsiteY3" fmla="*/ 998030 h 1031274"/>
              <a:gd name="connsiteX4" fmla="*/ 804364 w 2083095"/>
              <a:gd name="connsiteY4" fmla="*/ 978694 h 1031274"/>
              <a:gd name="connsiteX5" fmla="*/ 1883070 w 2083095"/>
              <a:gd name="connsiteY5" fmla="*/ 566737 h 1031274"/>
              <a:gd name="connsiteX6" fmla="*/ 2083095 w 2083095"/>
              <a:gd name="connsiteY6" fmla="*/ 316706 h 1031274"/>
              <a:gd name="connsiteX7" fmla="*/ 1563983 w 2083095"/>
              <a:gd name="connsiteY7" fmla="*/ 138112 h 1031274"/>
              <a:gd name="connsiteX8" fmla="*/ 1604464 w 2083095"/>
              <a:gd name="connsiteY8" fmla="*/ 66675 h 1031274"/>
              <a:gd name="connsiteX9" fmla="*/ 1435395 w 2083095"/>
              <a:gd name="connsiteY9" fmla="*/ 0 h 1031274"/>
              <a:gd name="connsiteX10" fmla="*/ 1132977 w 2083095"/>
              <a:gd name="connsiteY10" fmla="*/ 119062 h 1031274"/>
              <a:gd name="connsiteX11" fmla="*/ 1071064 w 2083095"/>
              <a:gd name="connsiteY11" fmla="*/ 116681 h 1031274"/>
              <a:gd name="connsiteX12" fmla="*/ 921045 w 2083095"/>
              <a:gd name="connsiteY12" fmla="*/ 219075 h 1031274"/>
              <a:gd name="connsiteX13" fmla="*/ 582908 w 2083095"/>
              <a:gd name="connsiteY13" fmla="*/ 214312 h 1031274"/>
              <a:gd name="connsiteX14" fmla="*/ 432889 w 2083095"/>
              <a:gd name="connsiteY14" fmla="*/ 335756 h 1031274"/>
              <a:gd name="connsiteX15" fmla="*/ 449558 w 2083095"/>
              <a:gd name="connsiteY15" fmla="*/ 452437 h 1031274"/>
              <a:gd name="connsiteX16" fmla="*/ 394789 w 2083095"/>
              <a:gd name="connsiteY16" fmla="*/ 569119 h 1031274"/>
              <a:gd name="connsiteX17" fmla="*/ 218577 w 2083095"/>
              <a:gd name="connsiteY17" fmla="*/ 759619 h 1031274"/>
              <a:gd name="connsiteX18" fmla="*/ 0 w 2083095"/>
              <a:gd name="connsiteY18" fmla="*/ 896973 h 1031274"/>
              <a:gd name="connsiteX0" fmla="*/ 0 w 2058490"/>
              <a:gd name="connsiteY0" fmla="*/ 880971 h 1031274"/>
              <a:gd name="connsiteX1" fmla="*/ 246332 w 2058490"/>
              <a:gd name="connsiteY1" fmla="*/ 930311 h 1031274"/>
              <a:gd name="connsiteX2" fmla="*/ 383922 w 2058490"/>
              <a:gd name="connsiteY2" fmla="*/ 1031274 h 1031274"/>
              <a:gd name="connsiteX3" fmla="*/ 651683 w 2058490"/>
              <a:gd name="connsiteY3" fmla="*/ 998030 h 1031274"/>
              <a:gd name="connsiteX4" fmla="*/ 779759 w 2058490"/>
              <a:gd name="connsiteY4" fmla="*/ 978694 h 1031274"/>
              <a:gd name="connsiteX5" fmla="*/ 1858465 w 2058490"/>
              <a:gd name="connsiteY5" fmla="*/ 566737 h 1031274"/>
              <a:gd name="connsiteX6" fmla="*/ 2058490 w 2058490"/>
              <a:gd name="connsiteY6" fmla="*/ 316706 h 1031274"/>
              <a:gd name="connsiteX7" fmla="*/ 1539378 w 2058490"/>
              <a:gd name="connsiteY7" fmla="*/ 138112 h 1031274"/>
              <a:gd name="connsiteX8" fmla="*/ 1579859 w 2058490"/>
              <a:gd name="connsiteY8" fmla="*/ 66675 h 1031274"/>
              <a:gd name="connsiteX9" fmla="*/ 1410790 w 2058490"/>
              <a:gd name="connsiteY9" fmla="*/ 0 h 1031274"/>
              <a:gd name="connsiteX10" fmla="*/ 1108372 w 2058490"/>
              <a:gd name="connsiteY10" fmla="*/ 119062 h 1031274"/>
              <a:gd name="connsiteX11" fmla="*/ 1046459 w 2058490"/>
              <a:gd name="connsiteY11" fmla="*/ 116681 h 1031274"/>
              <a:gd name="connsiteX12" fmla="*/ 896440 w 2058490"/>
              <a:gd name="connsiteY12" fmla="*/ 219075 h 1031274"/>
              <a:gd name="connsiteX13" fmla="*/ 558303 w 2058490"/>
              <a:gd name="connsiteY13" fmla="*/ 214312 h 1031274"/>
              <a:gd name="connsiteX14" fmla="*/ 408284 w 2058490"/>
              <a:gd name="connsiteY14" fmla="*/ 335756 h 1031274"/>
              <a:gd name="connsiteX15" fmla="*/ 424953 w 2058490"/>
              <a:gd name="connsiteY15" fmla="*/ 452437 h 1031274"/>
              <a:gd name="connsiteX16" fmla="*/ 370184 w 2058490"/>
              <a:gd name="connsiteY16" fmla="*/ 569119 h 1031274"/>
              <a:gd name="connsiteX17" fmla="*/ 193972 w 2058490"/>
              <a:gd name="connsiteY17" fmla="*/ 759619 h 1031274"/>
              <a:gd name="connsiteX18" fmla="*/ 0 w 2058490"/>
              <a:gd name="connsiteY18" fmla="*/ 880971 h 1031274"/>
              <a:gd name="connsiteX0" fmla="*/ 0 w 2058490"/>
              <a:gd name="connsiteY0" fmla="*/ 880971 h 1031274"/>
              <a:gd name="connsiteX1" fmla="*/ 197122 w 2058490"/>
              <a:gd name="connsiteY1" fmla="*/ 962315 h 1031274"/>
              <a:gd name="connsiteX2" fmla="*/ 383922 w 2058490"/>
              <a:gd name="connsiteY2" fmla="*/ 1031274 h 1031274"/>
              <a:gd name="connsiteX3" fmla="*/ 651683 w 2058490"/>
              <a:gd name="connsiteY3" fmla="*/ 998030 h 1031274"/>
              <a:gd name="connsiteX4" fmla="*/ 779759 w 2058490"/>
              <a:gd name="connsiteY4" fmla="*/ 978694 h 1031274"/>
              <a:gd name="connsiteX5" fmla="*/ 1858465 w 2058490"/>
              <a:gd name="connsiteY5" fmla="*/ 566737 h 1031274"/>
              <a:gd name="connsiteX6" fmla="*/ 2058490 w 2058490"/>
              <a:gd name="connsiteY6" fmla="*/ 316706 h 1031274"/>
              <a:gd name="connsiteX7" fmla="*/ 1539378 w 2058490"/>
              <a:gd name="connsiteY7" fmla="*/ 138112 h 1031274"/>
              <a:gd name="connsiteX8" fmla="*/ 1579859 w 2058490"/>
              <a:gd name="connsiteY8" fmla="*/ 66675 h 1031274"/>
              <a:gd name="connsiteX9" fmla="*/ 1410790 w 2058490"/>
              <a:gd name="connsiteY9" fmla="*/ 0 h 1031274"/>
              <a:gd name="connsiteX10" fmla="*/ 1108372 w 2058490"/>
              <a:gd name="connsiteY10" fmla="*/ 119062 h 1031274"/>
              <a:gd name="connsiteX11" fmla="*/ 1046459 w 2058490"/>
              <a:gd name="connsiteY11" fmla="*/ 116681 h 1031274"/>
              <a:gd name="connsiteX12" fmla="*/ 896440 w 2058490"/>
              <a:gd name="connsiteY12" fmla="*/ 219075 h 1031274"/>
              <a:gd name="connsiteX13" fmla="*/ 558303 w 2058490"/>
              <a:gd name="connsiteY13" fmla="*/ 214312 h 1031274"/>
              <a:gd name="connsiteX14" fmla="*/ 408284 w 2058490"/>
              <a:gd name="connsiteY14" fmla="*/ 335756 h 1031274"/>
              <a:gd name="connsiteX15" fmla="*/ 424953 w 2058490"/>
              <a:gd name="connsiteY15" fmla="*/ 452437 h 1031274"/>
              <a:gd name="connsiteX16" fmla="*/ 370184 w 2058490"/>
              <a:gd name="connsiteY16" fmla="*/ 569119 h 1031274"/>
              <a:gd name="connsiteX17" fmla="*/ 193972 w 2058490"/>
              <a:gd name="connsiteY17" fmla="*/ 759619 h 1031274"/>
              <a:gd name="connsiteX18" fmla="*/ 0 w 2058490"/>
              <a:gd name="connsiteY18" fmla="*/ 880971 h 1031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8490" h="1031274">
                <a:moveTo>
                  <a:pt x="0" y="880971"/>
                </a:moveTo>
                <a:lnTo>
                  <a:pt x="197122" y="962315"/>
                </a:lnTo>
                <a:lnTo>
                  <a:pt x="383922" y="1031274"/>
                </a:lnTo>
                <a:lnTo>
                  <a:pt x="651683" y="998030"/>
                </a:lnTo>
                <a:lnTo>
                  <a:pt x="779759" y="978694"/>
                </a:lnTo>
                <a:lnTo>
                  <a:pt x="1858465" y="566737"/>
                </a:lnTo>
                <a:lnTo>
                  <a:pt x="2058490" y="316706"/>
                </a:lnTo>
                <a:lnTo>
                  <a:pt x="1539378" y="138112"/>
                </a:lnTo>
                <a:lnTo>
                  <a:pt x="1579859" y="66675"/>
                </a:lnTo>
                <a:lnTo>
                  <a:pt x="1410790" y="0"/>
                </a:lnTo>
                <a:lnTo>
                  <a:pt x="1108372" y="119062"/>
                </a:lnTo>
                <a:lnTo>
                  <a:pt x="1046459" y="116681"/>
                </a:lnTo>
                <a:lnTo>
                  <a:pt x="896440" y="219075"/>
                </a:lnTo>
                <a:lnTo>
                  <a:pt x="558303" y="214312"/>
                </a:lnTo>
                <a:lnTo>
                  <a:pt x="408284" y="335756"/>
                </a:lnTo>
                <a:lnTo>
                  <a:pt x="424953" y="452437"/>
                </a:lnTo>
                <a:lnTo>
                  <a:pt x="370184" y="569119"/>
                </a:lnTo>
                <a:lnTo>
                  <a:pt x="193972" y="759619"/>
                </a:lnTo>
                <a:lnTo>
                  <a:pt x="0" y="880971"/>
                </a:lnTo>
                <a:close/>
              </a:path>
            </a:pathLst>
          </a:custGeom>
          <a:noFill/>
          <a:ln w="254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0C78680C-736A-4A2C-980F-46205A610A8D}"/>
              </a:ext>
            </a:extLst>
          </p:cNvPr>
          <p:cNvGrpSpPr/>
          <p:nvPr/>
        </p:nvGrpSpPr>
        <p:grpSpPr>
          <a:xfrm>
            <a:off x="5395549" y="1183882"/>
            <a:ext cx="504000" cy="506308"/>
            <a:chOff x="5361750" y="1320019"/>
            <a:chExt cx="504000" cy="506308"/>
          </a:xfrm>
        </p:grpSpPr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62B2D5AE-FAF0-4847-856A-144DE23C57BB}"/>
                </a:ext>
              </a:extLst>
            </p:cNvPr>
            <p:cNvSpPr/>
            <p:nvPr/>
          </p:nvSpPr>
          <p:spPr>
            <a:xfrm>
              <a:off x="5361750" y="1322327"/>
              <a:ext cx="504000" cy="504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E909C9EC-C2C0-48C7-93A1-4C2A20956372}"/>
                </a:ext>
              </a:extLst>
            </p:cNvPr>
            <p:cNvSpPr txBox="1"/>
            <p:nvPr/>
          </p:nvSpPr>
          <p:spPr>
            <a:xfrm>
              <a:off x="5361750" y="1320019"/>
              <a:ext cx="504000" cy="504000"/>
            </a:xfrm>
            <a:prstGeom prst="rect">
              <a:avLst/>
            </a:prstGeom>
            <a:noFill/>
            <a:ln w="31750">
              <a:noFill/>
            </a:ln>
          </p:spPr>
          <p:txBody>
            <a:bodyPr wrap="none" rtlCol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</a:rPr>
                <a:t>C</a:t>
              </a:r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49E53D05-F6D4-4AFE-A5F7-5FD4A09BA786}"/>
              </a:ext>
            </a:extLst>
          </p:cNvPr>
          <p:cNvGrpSpPr/>
          <p:nvPr/>
        </p:nvGrpSpPr>
        <p:grpSpPr>
          <a:xfrm>
            <a:off x="3230371" y="2913025"/>
            <a:ext cx="504000" cy="507456"/>
            <a:chOff x="4580855" y="2284889"/>
            <a:chExt cx="504000" cy="507456"/>
          </a:xfrm>
        </p:grpSpPr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7E8312C8-70A3-4307-B036-DFD577A83BF1}"/>
                </a:ext>
              </a:extLst>
            </p:cNvPr>
            <p:cNvSpPr/>
            <p:nvPr/>
          </p:nvSpPr>
          <p:spPr>
            <a:xfrm>
              <a:off x="4580855" y="2284889"/>
              <a:ext cx="504000" cy="5040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4943F846-6CA5-44E6-A121-526284F7174C}"/>
                </a:ext>
              </a:extLst>
            </p:cNvPr>
            <p:cNvSpPr txBox="1"/>
            <p:nvPr/>
          </p:nvSpPr>
          <p:spPr>
            <a:xfrm>
              <a:off x="4580855" y="2288345"/>
              <a:ext cx="504000" cy="504000"/>
            </a:xfrm>
            <a:prstGeom prst="rect">
              <a:avLst/>
            </a:prstGeom>
            <a:noFill/>
            <a:ln w="31750">
              <a:noFill/>
            </a:ln>
          </p:spPr>
          <p:txBody>
            <a:bodyPr wrap="none" rtlCol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</a:rPr>
                <a:t>B</a:t>
              </a:r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A1AD447D-61C7-43CE-B36D-A8758911FC4D}"/>
              </a:ext>
            </a:extLst>
          </p:cNvPr>
          <p:cNvGrpSpPr/>
          <p:nvPr/>
        </p:nvGrpSpPr>
        <p:grpSpPr>
          <a:xfrm>
            <a:off x="1062748" y="3696076"/>
            <a:ext cx="506145" cy="526144"/>
            <a:chOff x="1713490" y="3070275"/>
            <a:chExt cx="506145" cy="526144"/>
          </a:xfrm>
        </p:grpSpPr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D2D84FCD-551B-40DF-A94C-425AD08EC8AB}"/>
                </a:ext>
              </a:extLst>
            </p:cNvPr>
            <p:cNvSpPr/>
            <p:nvPr/>
          </p:nvSpPr>
          <p:spPr>
            <a:xfrm>
              <a:off x="1713490" y="3092419"/>
              <a:ext cx="504000" cy="504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074DC4F7-8FCA-4CE5-8286-8F90BC91A5B3}"/>
                </a:ext>
              </a:extLst>
            </p:cNvPr>
            <p:cNvSpPr txBox="1"/>
            <p:nvPr/>
          </p:nvSpPr>
          <p:spPr>
            <a:xfrm>
              <a:off x="1715635" y="3070275"/>
              <a:ext cx="504000" cy="504000"/>
            </a:xfrm>
            <a:prstGeom prst="rect">
              <a:avLst/>
            </a:prstGeom>
            <a:noFill/>
            <a:ln w="31750">
              <a:noFill/>
            </a:ln>
          </p:spPr>
          <p:txBody>
            <a:bodyPr wrap="none" rtlCol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</a:rPr>
                <a:t>A</a:t>
              </a:r>
            </a:p>
          </p:txBody>
        </p: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20939CE9-407C-4BB0-800C-FA1A87385AE8}"/>
              </a:ext>
            </a:extLst>
          </p:cNvPr>
          <p:cNvGrpSpPr/>
          <p:nvPr/>
        </p:nvGrpSpPr>
        <p:grpSpPr>
          <a:xfrm>
            <a:off x="7509777" y="2455824"/>
            <a:ext cx="517737" cy="526106"/>
            <a:chOff x="7490916" y="1946169"/>
            <a:chExt cx="517737" cy="526106"/>
          </a:xfrm>
        </p:grpSpPr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06838CCC-8930-4259-A760-B358CB366D31}"/>
                </a:ext>
              </a:extLst>
            </p:cNvPr>
            <p:cNvSpPr/>
            <p:nvPr/>
          </p:nvSpPr>
          <p:spPr>
            <a:xfrm>
              <a:off x="7490916" y="1968275"/>
              <a:ext cx="504000" cy="504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6375BDF0-2967-4AFB-8E17-2D94BA0E86D5}"/>
                </a:ext>
              </a:extLst>
            </p:cNvPr>
            <p:cNvSpPr txBox="1"/>
            <p:nvPr/>
          </p:nvSpPr>
          <p:spPr>
            <a:xfrm>
              <a:off x="7504653" y="1946169"/>
              <a:ext cx="504000" cy="504000"/>
            </a:xfrm>
            <a:prstGeom prst="rect">
              <a:avLst/>
            </a:prstGeom>
            <a:noFill/>
            <a:ln w="31750">
              <a:noFill/>
            </a:ln>
          </p:spPr>
          <p:txBody>
            <a:bodyPr wrap="none" rtlCol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</a:rPr>
                <a:t>D</a:t>
              </a:r>
            </a:p>
          </p:txBody>
        </p:sp>
      </p:grpSp>
      <p:sp>
        <p:nvSpPr>
          <p:cNvPr id="11" name="Textfeld 10">
            <a:extLst>
              <a:ext uri="{FF2B5EF4-FFF2-40B4-BE49-F238E27FC236}">
                <a16:creationId xmlns:a16="http://schemas.microsoft.com/office/drawing/2014/main" id="{E35BD1AC-0AF8-43F3-BBC8-4B0E6ADAAB65}"/>
              </a:ext>
            </a:extLst>
          </p:cNvPr>
          <p:cNvSpPr txBox="1"/>
          <p:nvPr/>
        </p:nvSpPr>
        <p:spPr>
          <a:xfrm>
            <a:off x="8685576" y="1620263"/>
            <a:ext cx="346850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de-DE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 panose="020B0502040204020203" pitchFamily="34" charset="0"/>
                <a:ea typeface="Roboto Light" panose="02000000000000000000" pitchFamily="2" charset="0"/>
                <a:cs typeface="Segoe UI" panose="020B0502040204020203" pitchFamily="34" charset="0"/>
              </a:rPr>
              <a:t>B-Plan 1.1 – Technologiepark </a:t>
            </a:r>
            <a:r>
              <a:rPr kumimoji="0" lang="de-DE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 panose="020B0502040204020203" pitchFamily="34" charset="0"/>
                <a:ea typeface="Roboto Light" panose="02000000000000000000" pitchFamily="2" charset="0"/>
                <a:cs typeface="Segoe UI" panose="020B0502040204020203" pitchFamily="34" charset="0"/>
              </a:rPr>
              <a:t>Feistenberg</a:t>
            </a:r>
            <a:endParaRPr kumimoji="0" lang="de-DE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egoe UI" panose="020B0502040204020203" pitchFamily="34" charset="0"/>
              <a:ea typeface="Roboto Light" panose="02000000000000000000" pitchFamily="2" charset="0"/>
              <a:cs typeface="Segoe UI" panose="020B0502040204020203" pitchFamily="34" charset="0"/>
            </a:endParaRPr>
          </a:p>
          <a:p>
            <a:pPr marR="0" lvl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de-DE" sz="8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Segoe UI" panose="020B0502040204020203" pitchFamily="34" charset="0"/>
              <a:ea typeface="Roboto Light" panose="02000000000000000000" pitchFamily="2" charset="0"/>
              <a:cs typeface="Segoe UI" panose="020B0502040204020203" pitchFamily="34" charset="0"/>
            </a:endParaRPr>
          </a:p>
          <a:p>
            <a:pPr>
              <a:defRPr/>
            </a:pPr>
            <a:r>
              <a:rPr kumimoji="0" lang="de-DE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Roboto Light" panose="02000000000000000000" pitchFamily="2" charset="0"/>
                <a:cs typeface="Segoe UI" panose="020B0502040204020203" pitchFamily="34" charset="0"/>
              </a:rPr>
              <a:t>Bruttofläche 139 </a:t>
            </a:r>
            <a:r>
              <a:rPr lang="de-DE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Roboto Light" panose="02000000000000000000" pitchFamily="2" charset="0"/>
                <a:cs typeface="Segoe UI" panose="020B0502040204020203" pitchFamily="34" charset="0"/>
              </a:rPr>
              <a:t>h</a:t>
            </a:r>
            <a:r>
              <a:rPr kumimoji="0" lang="de-DE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Roboto Light" panose="02000000000000000000" pitchFamily="2" charset="0"/>
                <a:cs typeface="Segoe UI" panose="020B0502040204020203" pitchFamily="34" charset="0"/>
              </a:rPr>
              <a:t>a,</a:t>
            </a:r>
          </a:p>
          <a:p>
            <a:pPr>
              <a:spcAft>
                <a:spcPts val="600"/>
              </a:spcAft>
              <a:defRPr/>
            </a:pPr>
            <a:r>
              <a:rPr kumimoji="0" lang="de-DE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Roboto Light" panose="02000000000000000000" pitchFamily="2" charset="0"/>
                <a:cs typeface="Segoe UI" panose="020B0502040204020203" pitchFamily="34" charset="0"/>
              </a:rPr>
              <a:t>davon </a:t>
            </a:r>
            <a:r>
              <a:rPr lang="de-DE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Roboto Light" panose="02000000000000000000" pitchFamily="2" charset="0"/>
                <a:cs typeface="Segoe UI" panose="020B0502040204020203" pitchFamily="34" charset="0"/>
              </a:rPr>
              <a:t>Bauflächen 86 ha (netto):</a:t>
            </a:r>
          </a:p>
          <a:p>
            <a:pPr marL="180975" indent="-180975">
              <a:buFont typeface="Arial" panose="020B0604020202020204" pitchFamily="34" charset="0"/>
              <a:buChar char="•"/>
              <a:defRPr/>
            </a:pPr>
            <a:r>
              <a:rPr lang="de-DE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Roboto Light" panose="02000000000000000000" pitchFamily="2" charset="0"/>
                <a:cs typeface="Segoe UI" panose="020B0502040204020203" pitchFamily="34" charset="0"/>
              </a:rPr>
              <a:t>TBF C</a:t>
            </a:r>
            <a:r>
              <a:rPr lang="de-DE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Roboto Light" panose="02000000000000000000" pitchFamily="2" charset="0"/>
                <a:cs typeface="Segoe UI" panose="020B0502040204020203" pitchFamily="34" charset="0"/>
              </a:rPr>
              <a:t> (Pirna): </a:t>
            </a:r>
            <a:r>
              <a:rPr lang="de-DE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Roboto Light" panose="02000000000000000000" pitchFamily="2" charset="0"/>
                <a:cs typeface="Segoe UI" panose="020B0502040204020203" pitchFamily="34" charset="0"/>
              </a:rPr>
              <a:t>18 ha </a:t>
            </a:r>
            <a:r>
              <a:rPr lang="de-DE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Roboto Light" panose="02000000000000000000" pitchFamily="2" charset="0"/>
                <a:cs typeface="Segoe UI" panose="020B0502040204020203" pitchFamily="34" charset="0"/>
              </a:rPr>
              <a:t>(GE) </a:t>
            </a:r>
          </a:p>
          <a:p>
            <a:pPr marL="180975" indent="-180975">
              <a:buFont typeface="Arial" panose="020B0604020202020204" pitchFamily="34" charset="0"/>
              <a:buChar char="•"/>
              <a:defRPr/>
            </a:pPr>
            <a:r>
              <a:rPr lang="de-DE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Roboto Light" panose="02000000000000000000" pitchFamily="2" charset="0"/>
                <a:cs typeface="Segoe UI" panose="020B0502040204020203" pitchFamily="34" charset="0"/>
              </a:rPr>
              <a:t>TBF D</a:t>
            </a:r>
            <a:r>
              <a:rPr lang="de-DE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Roboto Light" panose="02000000000000000000" pitchFamily="2" charset="0"/>
                <a:cs typeface="Segoe UI" panose="020B0502040204020203" pitchFamily="34" charset="0"/>
              </a:rPr>
              <a:t> (Pirna): </a:t>
            </a:r>
            <a:r>
              <a:rPr lang="de-DE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Roboto Light" panose="02000000000000000000" pitchFamily="2" charset="0"/>
                <a:cs typeface="Segoe UI" panose="020B0502040204020203" pitchFamily="34" charset="0"/>
              </a:rPr>
              <a:t>68 ha </a:t>
            </a:r>
            <a:r>
              <a:rPr lang="de-DE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Roboto Light" panose="02000000000000000000" pitchFamily="2" charset="0"/>
                <a:cs typeface="Segoe UI" panose="020B0502040204020203" pitchFamily="34" charset="0"/>
              </a:rPr>
              <a:t>(GI)</a:t>
            </a:r>
          </a:p>
          <a:p>
            <a:pPr marL="180975" indent="-180975">
              <a:buFont typeface="Arial" panose="020B0604020202020204" pitchFamily="34" charset="0"/>
              <a:buChar char="•"/>
              <a:defRPr/>
            </a:pPr>
            <a:endParaRPr lang="de-DE" sz="1100" kern="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Roboto Light" panose="02000000000000000000" pitchFamily="2" charset="0"/>
              <a:cs typeface="Segoe UI" panose="020B0502040204020203" pitchFamily="34" charset="0"/>
            </a:endParaRPr>
          </a:p>
          <a:p>
            <a:pPr marR="0" lvl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de-DE" sz="7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Segoe UI" panose="020B0502040204020203" pitchFamily="34" charset="0"/>
              <a:ea typeface="Roboto Light" panose="02000000000000000000" pitchFamily="2" charset="0"/>
              <a:cs typeface="Segoe UI" panose="020B0502040204020203" pitchFamily="34" charset="0"/>
            </a:endParaRPr>
          </a:p>
          <a:p>
            <a:pPr marR="0" lvl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b="1" kern="0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ea typeface="Roboto Light" panose="02000000000000000000" pitchFamily="2" charset="0"/>
                <a:cs typeface="Segoe UI" panose="020B0502040204020203" pitchFamily="34" charset="0"/>
              </a:rPr>
              <a:t>B-Plan 1.2 – Gewerbepark Dohna / Heidenau</a:t>
            </a:r>
            <a:endParaRPr kumimoji="0" lang="de-DE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Segoe UI" panose="020B0502040204020203" pitchFamily="34" charset="0"/>
              <a:ea typeface="Roboto Light" panose="02000000000000000000" pitchFamily="2" charset="0"/>
              <a:cs typeface="Segoe UI" panose="020B0502040204020203" pitchFamily="34" charset="0"/>
            </a:endParaRPr>
          </a:p>
          <a:p>
            <a:pPr marR="0" lvl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de-DE" sz="8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Segoe UI" panose="020B0502040204020203" pitchFamily="34" charset="0"/>
              <a:ea typeface="Roboto Light" panose="02000000000000000000" pitchFamily="2" charset="0"/>
              <a:cs typeface="Segoe UI" panose="020B0502040204020203" pitchFamily="34" charset="0"/>
            </a:endParaRPr>
          </a:p>
          <a:p>
            <a:pPr marR="0" lvl="0" fontAlgn="auto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Roboto Light" panose="02000000000000000000" pitchFamily="2" charset="0"/>
                <a:cs typeface="Segoe UI" panose="020B0502040204020203" pitchFamily="34" charset="0"/>
              </a:rPr>
              <a:t>Bruttofläche 131 ha,</a:t>
            </a:r>
          </a:p>
          <a:p>
            <a:pPr marR="0" lvl="0" fontAlgn="auto"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de-DE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Roboto Light" panose="02000000000000000000" pitchFamily="2" charset="0"/>
                <a:cs typeface="Segoe UI" panose="020B0502040204020203" pitchFamily="34" charset="0"/>
              </a:rPr>
              <a:t>davon Bauflächen 34 ha (netto):</a:t>
            </a:r>
          </a:p>
          <a:p>
            <a:pPr marL="180975" marR="0" lvl="0" indent="-180975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Roboto Light" panose="02000000000000000000" pitchFamily="2" charset="0"/>
                <a:cs typeface="Segoe UI" panose="020B0502040204020203" pitchFamily="34" charset="0"/>
              </a:rPr>
              <a:t>TBF A</a:t>
            </a:r>
            <a:r>
              <a:rPr lang="de-DE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Roboto Light" panose="02000000000000000000" pitchFamily="2" charset="0"/>
                <a:cs typeface="Segoe UI" panose="020B0502040204020203" pitchFamily="34" charset="0"/>
              </a:rPr>
              <a:t> (Dohna): </a:t>
            </a:r>
            <a:r>
              <a:rPr lang="de-DE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Roboto Light" panose="02000000000000000000" pitchFamily="2" charset="0"/>
                <a:cs typeface="Segoe UI" panose="020B0502040204020203" pitchFamily="34" charset="0"/>
              </a:rPr>
              <a:t>18 ha </a:t>
            </a:r>
            <a:r>
              <a:rPr lang="de-DE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Roboto Light" panose="02000000000000000000" pitchFamily="2" charset="0"/>
                <a:cs typeface="Segoe UI" panose="020B0502040204020203" pitchFamily="34" charset="0"/>
              </a:rPr>
              <a:t>(GE)</a:t>
            </a:r>
          </a:p>
          <a:p>
            <a:pPr marL="180975" indent="-180975">
              <a:buFont typeface="Arial" panose="020B0604020202020204" pitchFamily="34" charset="0"/>
              <a:buChar char="•"/>
              <a:defRPr/>
            </a:pPr>
            <a:r>
              <a:rPr lang="de-DE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Roboto Light" panose="02000000000000000000" pitchFamily="2" charset="0"/>
                <a:cs typeface="Segoe UI" panose="020B0502040204020203" pitchFamily="34" charset="0"/>
              </a:rPr>
              <a:t>TBF B </a:t>
            </a:r>
            <a:r>
              <a:rPr lang="de-DE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Roboto Light" panose="02000000000000000000" pitchFamily="2" charset="0"/>
                <a:cs typeface="Segoe UI" panose="020B0502040204020203" pitchFamily="34" charset="0"/>
              </a:rPr>
              <a:t>(Heidenau): </a:t>
            </a:r>
            <a:r>
              <a:rPr lang="de-DE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Roboto Light" panose="02000000000000000000" pitchFamily="2" charset="0"/>
                <a:cs typeface="Segoe UI" panose="020B0502040204020203" pitchFamily="34" charset="0"/>
              </a:rPr>
              <a:t>16 ha </a:t>
            </a:r>
            <a:r>
              <a:rPr lang="de-DE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Roboto Light" panose="02000000000000000000" pitchFamily="2" charset="0"/>
                <a:cs typeface="Segoe UI" panose="020B0502040204020203" pitchFamily="34" charset="0"/>
              </a:rPr>
              <a:t>(GE)</a:t>
            </a: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2B93EAFC-EE93-4CBD-9CCB-C524568FC6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3909" y="1040636"/>
            <a:ext cx="3371366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D6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ts val="600"/>
              </a:spcBef>
              <a:buFontTx/>
              <a:buNone/>
            </a:pPr>
            <a:r>
              <a:rPr lang="de-DE" altLang="de-DE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Teilbauflächen IPO</a:t>
            </a:r>
          </a:p>
        </p:txBody>
      </p:sp>
      <p:sp>
        <p:nvSpPr>
          <p:cNvPr id="14" name="Freihandform: Form 13">
            <a:extLst>
              <a:ext uri="{FF2B5EF4-FFF2-40B4-BE49-F238E27FC236}">
                <a16:creationId xmlns:a16="http://schemas.microsoft.com/office/drawing/2014/main" id="{E057AF91-6E78-4DCE-BD71-6875D8499FCA}"/>
              </a:ext>
            </a:extLst>
          </p:cNvPr>
          <p:cNvSpPr/>
          <p:nvPr/>
        </p:nvSpPr>
        <p:spPr>
          <a:xfrm>
            <a:off x="5356028" y="2832983"/>
            <a:ext cx="729574" cy="262646"/>
          </a:xfrm>
          <a:custGeom>
            <a:avLst/>
            <a:gdLst>
              <a:gd name="connsiteX0" fmla="*/ 0 w 1031132"/>
              <a:gd name="connsiteY0" fmla="*/ 359923 h 389106"/>
              <a:gd name="connsiteX1" fmla="*/ 671208 w 1031132"/>
              <a:gd name="connsiteY1" fmla="*/ 0 h 389106"/>
              <a:gd name="connsiteX2" fmla="*/ 1031132 w 1031132"/>
              <a:gd name="connsiteY2" fmla="*/ 184826 h 389106"/>
              <a:gd name="connsiteX3" fmla="*/ 612842 w 1031132"/>
              <a:gd name="connsiteY3" fmla="*/ 311285 h 389106"/>
              <a:gd name="connsiteX4" fmla="*/ 282102 w 1031132"/>
              <a:gd name="connsiteY4" fmla="*/ 389106 h 389106"/>
              <a:gd name="connsiteX5" fmla="*/ 0 w 1031132"/>
              <a:gd name="connsiteY5" fmla="*/ 359923 h 389106"/>
              <a:gd name="connsiteX0" fmla="*/ 0 w 1031132"/>
              <a:gd name="connsiteY0" fmla="*/ 321012 h 350195"/>
              <a:gd name="connsiteX1" fmla="*/ 612842 w 1031132"/>
              <a:gd name="connsiteY1" fmla="*/ 0 h 350195"/>
              <a:gd name="connsiteX2" fmla="*/ 1031132 w 1031132"/>
              <a:gd name="connsiteY2" fmla="*/ 145915 h 350195"/>
              <a:gd name="connsiteX3" fmla="*/ 612842 w 1031132"/>
              <a:gd name="connsiteY3" fmla="*/ 272374 h 350195"/>
              <a:gd name="connsiteX4" fmla="*/ 282102 w 1031132"/>
              <a:gd name="connsiteY4" fmla="*/ 350195 h 350195"/>
              <a:gd name="connsiteX5" fmla="*/ 0 w 1031132"/>
              <a:gd name="connsiteY5" fmla="*/ 321012 h 350195"/>
              <a:gd name="connsiteX0" fmla="*/ 0 w 1031132"/>
              <a:gd name="connsiteY0" fmla="*/ 321012 h 350195"/>
              <a:gd name="connsiteX1" fmla="*/ 612842 w 1031132"/>
              <a:gd name="connsiteY1" fmla="*/ 0 h 350195"/>
              <a:gd name="connsiteX2" fmla="*/ 1031132 w 1031132"/>
              <a:gd name="connsiteY2" fmla="*/ 145915 h 350195"/>
              <a:gd name="connsiteX3" fmla="*/ 612842 w 1031132"/>
              <a:gd name="connsiteY3" fmla="*/ 272374 h 350195"/>
              <a:gd name="connsiteX4" fmla="*/ 282102 w 1031132"/>
              <a:gd name="connsiteY4" fmla="*/ 350195 h 350195"/>
              <a:gd name="connsiteX5" fmla="*/ 0 w 1031132"/>
              <a:gd name="connsiteY5" fmla="*/ 321012 h 350195"/>
              <a:gd name="connsiteX0" fmla="*/ 0 w 1011676"/>
              <a:gd name="connsiteY0" fmla="*/ 321012 h 350195"/>
              <a:gd name="connsiteX1" fmla="*/ 612842 w 1011676"/>
              <a:gd name="connsiteY1" fmla="*/ 0 h 350195"/>
              <a:gd name="connsiteX2" fmla="*/ 1011676 w 1011676"/>
              <a:gd name="connsiteY2" fmla="*/ 155643 h 350195"/>
              <a:gd name="connsiteX3" fmla="*/ 612842 w 1011676"/>
              <a:gd name="connsiteY3" fmla="*/ 272374 h 350195"/>
              <a:gd name="connsiteX4" fmla="*/ 282102 w 1011676"/>
              <a:gd name="connsiteY4" fmla="*/ 350195 h 350195"/>
              <a:gd name="connsiteX5" fmla="*/ 0 w 1011676"/>
              <a:gd name="connsiteY5" fmla="*/ 321012 h 350195"/>
              <a:gd name="connsiteX0" fmla="*/ 0 w 1011676"/>
              <a:gd name="connsiteY0" fmla="*/ 291829 h 321012"/>
              <a:gd name="connsiteX1" fmla="*/ 554476 w 1011676"/>
              <a:gd name="connsiteY1" fmla="*/ 0 h 321012"/>
              <a:gd name="connsiteX2" fmla="*/ 1011676 w 1011676"/>
              <a:gd name="connsiteY2" fmla="*/ 126460 h 321012"/>
              <a:gd name="connsiteX3" fmla="*/ 612842 w 1011676"/>
              <a:gd name="connsiteY3" fmla="*/ 243191 h 321012"/>
              <a:gd name="connsiteX4" fmla="*/ 282102 w 1011676"/>
              <a:gd name="connsiteY4" fmla="*/ 321012 h 321012"/>
              <a:gd name="connsiteX5" fmla="*/ 0 w 1011676"/>
              <a:gd name="connsiteY5" fmla="*/ 291829 h 321012"/>
              <a:gd name="connsiteX0" fmla="*/ 0 w 1011676"/>
              <a:gd name="connsiteY0" fmla="*/ 233463 h 262646"/>
              <a:gd name="connsiteX1" fmla="*/ 437744 w 1011676"/>
              <a:gd name="connsiteY1" fmla="*/ 0 h 262646"/>
              <a:gd name="connsiteX2" fmla="*/ 1011676 w 1011676"/>
              <a:gd name="connsiteY2" fmla="*/ 68094 h 262646"/>
              <a:gd name="connsiteX3" fmla="*/ 612842 w 1011676"/>
              <a:gd name="connsiteY3" fmla="*/ 184825 h 262646"/>
              <a:gd name="connsiteX4" fmla="*/ 282102 w 1011676"/>
              <a:gd name="connsiteY4" fmla="*/ 262646 h 262646"/>
              <a:gd name="connsiteX5" fmla="*/ 0 w 1011676"/>
              <a:gd name="connsiteY5" fmla="*/ 233463 h 262646"/>
              <a:gd name="connsiteX0" fmla="*/ 0 w 865761"/>
              <a:gd name="connsiteY0" fmla="*/ 233463 h 262646"/>
              <a:gd name="connsiteX1" fmla="*/ 437744 w 865761"/>
              <a:gd name="connsiteY1" fmla="*/ 0 h 262646"/>
              <a:gd name="connsiteX2" fmla="*/ 865761 w 865761"/>
              <a:gd name="connsiteY2" fmla="*/ 126460 h 262646"/>
              <a:gd name="connsiteX3" fmla="*/ 612842 w 865761"/>
              <a:gd name="connsiteY3" fmla="*/ 184825 h 262646"/>
              <a:gd name="connsiteX4" fmla="*/ 282102 w 865761"/>
              <a:gd name="connsiteY4" fmla="*/ 262646 h 262646"/>
              <a:gd name="connsiteX5" fmla="*/ 0 w 865761"/>
              <a:gd name="connsiteY5" fmla="*/ 233463 h 262646"/>
              <a:gd name="connsiteX0" fmla="*/ 0 w 758757"/>
              <a:gd name="connsiteY0" fmla="*/ 233463 h 262646"/>
              <a:gd name="connsiteX1" fmla="*/ 437744 w 758757"/>
              <a:gd name="connsiteY1" fmla="*/ 0 h 262646"/>
              <a:gd name="connsiteX2" fmla="*/ 758757 w 758757"/>
              <a:gd name="connsiteY2" fmla="*/ 126460 h 262646"/>
              <a:gd name="connsiteX3" fmla="*/ 612842 w 758757"/>
              <a:gd name="connsiteY3" fmla="*/ 184825 h 262646"/>
              <a:gd name="connsiteX4" fmla="*/ 282102 w 758757"/>
              <a:gd name="connsiteY4" fmla="*/ 262646 h 262646"/>
              <a:gd name="connsiteX5" fmla="*/ 0 w 758757"/>
              <a:gd name="connsiteY5" fmla="*/ 233463 h 262646"/>
              <a:gd name="connsiteX0" fmla="*/ 0 w 1303506"/>
              <a:gd name="connsiteY0" fmla="*/ 233463 h 262646"/>
              <a:gd name="connsiteX1" fmla="*/ 437744 w 1303506"/>
              <a:gd name="connsiteY1" fmla="*/ 0 h 262646"/>
              <a:gd name="connsiteX2" fmla="*/ 1303506 w 1303506"/>
              <a:gd name="connsiteY2" fmla="*/ 214009 h 262646"/>
              <a:gd name="connsiteX3" fmla="*/ 612842 w 1303506"/>
              <a:gd name="connsiteY3" fmla="*/ 184825 h 262646"/>
              <a:gd name="connsiteX4" fmla="*/ 282102 w 1303506"/>
              <a:gd name="connsiteY4" fmla="*/ 262646 h 262646"/>
              <a:gd name="connsiteX5" fmla="*/ 0 w 1303506"/>
              <a:gd name="connsiteY5" fmla="*/ 233463 h 262646"/>
              <a:gd name="connsiteX0" fmla="*/ 0 w 914399"/>
              <a:gd name="connsiteY0" fmla="*/ 233463 h 262646"/>
              <a:gd name="connsiteX1" fmla="*/ 437744 w 914399"/>
              <a:gd name="connsiteY1" fmla="*/ 0 h 262646"/>
              <a:gd name="connsiteX2" fmla="*/ 914399 w 914399"/>
              <a:gd name="connsiteY2" fmla="*/ 107005 h 262646"/>
              <a:gd name="connsiteX3" fmla="*/ 612842 w 914399"/>
              <a:gd name="connsiteY3" fmla="*/ 184825 h 262646"/>
              <a:gd name="connsiteX4" fmla="*/ 282102 w 914399"/>
              <a:gd name="connsiteY4" fmla="*/ 262646 h 262646"/>
              <a:gd name="connsiteX5" fmla="*/ 0 w 914399"/>
              <a:gd name="connsiteY5" fmla="*/ 233463 h 262646"/>
              <a:gd name="connsiteX0" fmla="*/ 0 w 856033"/>
              <a:gd name="connsiteY0" fmla="*/ 233463 h 262646"/>
              <a:gd name="connsiteX1" fmla="*/ 437744 w 856033"/>
              <a:gd name="connsiteY1" fmla="*/ 0 h 262646"/>
              <a:gd name="connsiteX2" fmla="*/ 856033 w 856033"/>
              <a:gd name="connsiteY2" fmla="*/ 107005 h 262646"/>
              <a:gd name="connsiteX3" fmla="*/ 612842 w 856033"/>
              <a:gd name="connsiteY3" fmla="*/ 184825 h 262646"/>
              <a:gd name="connsiteX4" fmla="*/ 282102 w 856033"/>
              <a:gd name="connsiteY4" fmla="*/ 262646 h 262646"/>
              <a:gd name="connsiteX5" fmla="*/ 0 w 856033"/>
              <a:gd name="connsiteY5" fmla="*/ 233463 h 262646"/>
              <a:gd name="connsiteX0" fmla="*/ 0 w 807395"/>
              <a:gd name="connsiteY0" fmla="*/ 233463 h 262646"/>
              <a:gd name="connsiteX1" fmla="*/ 437744 w 807395"/>
              <a:gd name="connsiteY1" fmla="*/ 0 h 262646"/>
              <a:gd name="connsiteX2" fmla="*/ 807395 w 807395"/>
              <a:gd name="connsiteY2" fmla="*/ 97277 h 262646"/>
              <a:gd name="connsiteX3" fmla="*/ 612842 w 807395"/>
              <a:gd name="connsiteY3" fmla="*/ 184825 h 262646"/>
              <a:gd name="connsiteX4" fmla="*/ 282102 w 807395"/>
              <a:gd name="connsiteY4" fmla="*/ 262646 h 262646"/>
              <a:gd name="connsiteX5" fmla="*/ 0 w 807395"/>
              <a:gd name="connsiteY5" fmla="*/ 233463 h 262646"/>
              <a:gd name="connsiteX0" fmla="*/ 0 w 778212"/>
              <a:gd name="connsiteY0" fmla="*/ 233463 h 262646"/>
              <a:gd name="connsiteX1" fmla="*/ 437744 w 778212"/>
              <a:gd name="connsiteY1" fmla="*/ 0 h 262646"/>
              <a:gd name="connsiteX2" fmla="*/ 778212 w 778212"/>
              <a:gd name="connsiteY2" fmla="*/ 107005 h 262646"/>
              <a:gd name="connsiteX3" fmla="*/ 612842 w 778212"/>
              <a:gd name="connsiteY3" fmla="*/ 184825 h 262646"/>
              <a:gd name="connsiteX4" fmla="*/ 282102 w 778212"/>
              <a:gd name="connsiteY4" fmla="*/ 262646 h 262646"/>
              <a:gd name="connsiteX5" fmla="*/ 0 w 778212"/>
              <a:gd name="connsiteY5" fmla="*/ 233463 h 262646"/>
              <a:gd name="connsiteX0" fmla="*/ 0 w 729574"/>
              <a:gd name="connsiteY0" fmla="*/ 233463 h 262646"/>
              <a:gd name="connsiteX1" fmla="*/ 437744 w 729574"/>
              <a:gd name="connsiteY1" fmla="*/ 0 h 262646"/>
              <a:gd name="connsiteX2" fmla="*/ 729574 w 729574"/>
              <a:gd name="connsiteY2" fmla="*/ 126460 h 262646"/>
              <a:gd name="connsiteX3" fmla="*/ 612842 w 729574"/>
              <a:gd name="connsiteY3" fmla="*/ 184825 h 262646"/>
              <a:gd name="connsiteX4" fmla="*/ 282102 w 729574"/>
              <a:gd name="connsiteY4" fmla="*/ 262646 h 262646"/>
              <a:gd name="connsiteX5" fmla="*/ 0 w 729574"/>
              <a:gd name="connsiteY5" fmla="*/ 233463 h 262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9574" h="262646">
                <a:moveTo>
                  <a:pt x="0" y="233463"/>
                </a:moveTo>
                <a:lnTo>
                  <a:pt x="437744" y="0"/>
                </a:lnTo>
                <a:lnTo>
                  <a:pt x="729574" y="126460"/>
                </a:lnTo>
                <a:lnTo>
                  <a:pt x="612842" y="184825"/>
                </a:lnTo>
                <a:lnTo>
                  <a:pt x="282102" y="262646"/>
                </a:lnTo>
                <a:lnTo>
                  <a:pt x="0" y="233463"/>
                </a:lnTo>
                <a:close/>
              </a:path>
            </a:pathLst>
          </a:custGeom>
          <a:solidFill>
            <a:srgbClr val="92D050"/>
          </a:solidFill>
          <a:ln w="73025" cap="flat" cmpd="sng" algn="ctr">
            <a:solidFill>
              <a:schemeClr val="accent4"/>
            </a:solidFill>
            <a:prstDash val="solid"/>
            <a:miter lim="800000"/>
            <a:headEnd type="arrow" w="med" len="sm"/>
            <a:tailEnd type="arrow" w="med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58A5FB1E-EAA0-4845-B553-24D6CA161C83}"/>
              </a:ext>
            </a:extLst>
          </p:cNvPr>
          <p:cNvSpPr txBox="1"/>
          <p:nvPr/>
        </p:nvSpPr>
        <p:spPr>
          <a:xfrm>
            <a:off x="5317696" y="2959824"/>
            <a:ext cx="1706701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e-DE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D</a:t>
            </a:r>
            <a:r>
              <a:rPr lang="de-DE" sz="1600" dirty="0">
                <a:latin typeface="Segoe UI" panose="020B0502040204020203" pitchFamily="34" charset="0"/>
                <a:cs typeface="Segoe UI" panose="020B0502040204020203" pitchFamily="34" charset="0"/>
              </a:rPr>
              <a:t>  Pirna (68 ha)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FDDD65E7-0810-47AE-9379-13BB1F5B8670}"/>
              </a:ext>
            </a:extLst>
          </p:cNvPr>
          <p:cNvSpPr txBox="1"/>
          <p:nvPr/>
        </p:nvSpPr>
        <p:spPr>
          <a:xfrm>
            <a:off x="2049775" y="4805428"/>
            <a:ext cx="1827411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e-DE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A</a:t>
            </a:r>
            <a:r>
              <a:rPr lang="de-DE" sz="1600" dirty="0">
                <a:latin typeface="Segoe UI" panose="020B0502040204020203" pitchFamily="34" charset="0"/>
                <a:cs typeface="Segoe UI" panose="020B0502040204020203" pitchFamily="34" charset="0"/>
              </a:rPr>
              <a:t> Dohna (18 ha) 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FA08415D-97C4-42F4-8A4B-4D8CE8B910C0}"/>
              </a:ext>
            </a:extLst>
          </p:cNvPr>
          <p:cNvSpPr txBox="1"/>
          <p:nvPr/>
        </p:nvSpPr>
        <p:spPr>
          <a:xfrm>
            <a:off x="1121145" y="3273851"/>
            <a:ext cx="1929756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e-DE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B</a:t>
            </a:r>
            <a:r>
              <a:rPr lang="de-DE" sz="1600" dirty="0">
                <a:latin typeface="Segoe UI" panose="020B0502040204020203" pitchFamily="34" charset="0"/>
                <a:cs typeface="Segoe UI" panose="020B0502040204020203" pitchFamily="34" charset="0"/>
              </a:rPr>
              <a:t> Heidenau (16 ha) 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611EB22F-D04D-4484-8E12-5C0AD9792372}"/>
              </a:ext>
            </a:extLst>
          </p:cNvPr>
          <p:cNvSpPr/>
          <p:nvPr/>
        </p:nvSpPr>
        <p:spPr>
          <a:xfrm>
            <a:off x="558647" y="2749040"/>
            <a:ext cx="4619439" cy="2599252"/>
          </a:xfrm>
          <a:prstGeom prst="ellipse">
            <a:avLst/>
          </a:prstGeom>
          <a:noFill/>
          <a:ln w="73025" cap="flat" cmpd="sng" algn="ctr">
            <a:solidFill>
              <a:srgbClr val="FFC000"/>
            </a:solidFill>
            <a:prstDash val="solid"/>
            <a:miter lim="800000"/>
            <a:headEnd type="arrow" w="med" len="sm"/>
            <a:tailEnd type="arrow" w="med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6CCE0047-4168-45E3-B735-01FB3C240951}"/>
              </a:ext>
            </a:extLst>
          </p:cNvPr>
          <p:cNvSpPr txBox="1"/>
          <p:nvPr/>
        </p:nvSpPr>
        <p:spPr>
          <a:xfrm>
            <a:off x="4561914" y="4913384"/>
            <a:ext cx="1410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B-Plan 1.2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429087F8-F429-40AE-AA1C-E56D0AB07F52}"/>
              </a:ext>
            </a:extLst>
          </p:cNvPr>
          <p:cNvSpPr txBox="1"/>
          <p:nvPr/>
        </p:nvSpPr>
        <p:spPr>
          <a:xfrm>
            <a:off x="4086226" y="1874987"/>
            <a:ext cx="169528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e-DE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C</a:t>
            </a:r>
            <a:r>
              <a:rPr lang="de-DE" sz="1600" dirty="0">
                <a:latin typeface="Segoe UI" panose="020B0502040204020203" pitchFamily="34" charset="0"/>
                <a:cs typeface="Segoe UI" panose="020B0502040204020203" pitchFamily="34" charset="0"/>
              </a:rPr>
              <a:t> Pirna (18 ha) 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3672BD0C-2737-8A08-2047-F8292863C983}"/>
              </a:ext>
            </a:extLst>
          </p:cNvPr>
          <p:cNvSpPr txBox="1"/>
          <p:nvPr/>
        </p:nvSpPr>
        <p:spPr>
          <a:xfrm>
            <a:off x="2636004" y="1215131"/>
            <a:ext cx="1410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B-Plan 1.1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2AD52DEA-D996-B9C9-3705-0A0362C45D5F}"/>
              </a:ext>
            </a:extLst>
          </p:cNvPr>
          <p:cNvSpPr/>
          <p:nvPr/>
        </p:nvSpPr>
        <p:spPr>
          <a:xfrm>
            <a:off x="3734371" y="957239"/>
            <a:ext cx="4666976" cy="2507976"/>
          </a:xfrm>
          <a:prstGeom prst="ellipse">
            <a:avLst/>
          </a:prstGeom>
          <a:noFill/>
          <a:ln w="73025" cap="flat" cmpd="sng" algn="ctr">
            <a:solidFill>
              <a:srgbClr val="FFC000"/>
            </a:solidFill>
            <a:prstDash val="solid"/>
            <a:miter lim="800000"/>
            <a:headEnd type="arrow" w="med" len="sm"/>
            <a:tailEnd type="arrow" w="med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Rechteck 43">
            <a:extLst>
              <a:ext uri="{FF2B5EF4-FFF2-40B4-BE49-F238E27FC236}">
                <a16:creationId xmlns:a16="http://schemas.microsoft.com/office/drawing/2014/main" id="{C870E234-108B-4FBF-8954-0076E20ACEE6}"/>
              </a:ext>
            </a:extLst>
          </p:cNvPr>
          <p:cNvSpPr/>
          <p:nvPr/>
        </p:nvSpPr>
        <p:spPr>
          <a:xfrm>
            <a:off x="0" y="5969722"/>
            <a:ext cx="12192000" cy="900000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Segoe UI Light" panose="020B0502040204020203" pitchFamily="34" charset="0"/>
                <a:cs typeface="Segoe UI Light" panose="020B0502040204020203" pitchFamily="34" charset="0"/>
              </a:rPr>
              <a:t>12</a:t>
            </a:r>
          </a:p>
        </p:txBody>
      </p:sp>
      <p:pic>
        <p:nvPicPr>
          <p:cNvPr id="45" name="Grafik 44">
            <a:extLst>
              <a:ext uri="{FF2B5EF4-FFF2-40B4-BE49-F238E27FC236}">
                <a16:creationId xmlns:a16="http://schemas.microsoft.com/office/drawing/2014/main" id="{4F4D993B-A6F1-4E55-975D-A7536B40AD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510" y="5999040"/>
            <a:ext cx="1794933" cy="772859"/>
          </a:xfrm>
          <a:prstGeom prst="rect">
            <a:avLst/>
          </a:prstGeom>
        </p:spPr>
      </p:pic>
      <p:sp>
        <p:nvSpPr>
          <p:cNvPr id="46" name="Textfeld 45">
            <a:extLst>
              <a:ext uri="{FF2B5EF4-FFF2-40B4-BE49-F238E27FC236}">
                <a16:creationId xmlns:a16="http://schemas.microsoft.com/office/drawing/2014/main" id="{E22EF3FD-3294-4E6E-A21A-B0B1399A1A54}"/>
              </a:ext>
            </a:extLst>
          </p:cNvPr>
          <p:cNvSpPr txBox="1"/>
          <p:nvPr/>
        </p:nvSpPr>
        <p:spPr>
          <a:xfrm>
            <a:off x="255864" y="6083045"/>
            <a:ext cx="4447051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spc="40" dirty="0">
                <a:solidFill>
                  <a:schemeClr val="bg1"/>
                </a:solidFill>
                <a:latin typeface="Segoe UI Light" panose="020B0502040204020203" pitchFamily="34" charset="0"/>
                <a:ea typeface="Roboto Light" panose="02000000000000000000" pitchFamily="2" charset="0"/>
                <a:cs typeface="Segoe UI Light" panose="020B0502040204020203" pitchFamily="34" charset="0"/>
              </a:rPr>
              <a:t>Zweckverband IndustriePark Oberelbe</a:t>
            </a:r>
          </a:p>
          <a:p>
            <a:r>
              <a:rPr lang="de-DE" sz="1700" spc="40" dirty="0">
                <a:solidFill>
                  <a:schemeClr val="bg1"/>
                </a:solidFill>
                <a:latin typeface="Segoe UI Light" panose="020B0502040204020203" pitchFamily="34" charset="0"/>
                <a:ea typeface="Roboto Light" panose="02000000000000000000" pitchFamily="2" charset="0"/>
                <a:cs typeface="Segoe UI Light" panose="020B0502040204020203" pitchFamily="34" charset="0"/>
              </a:rPr>
              <a:t>Breite Straße 4 · 01796 Pirna · www.zv-ipo.de</a:t>
            </a:r>
          </a:p>
        </p:txBody>
      </p:sp>
      <p:sp>
        <p:nvSpPr>
          <p:cNvPr id="50" name="Rechteck 49">
            <a:extLst>
              <a:ext uri="{FF2B5EF4-FFF2-40B4-BE49-F238E27FC236}">
                <a16:creationId xmlns:a16="http://schemas.microsoft.com/office/drawing/2014/main" id="{6087B1FC-A893-4074-8A7C-F187996971BE}"/>
              </a:ext>
            </a:extLst>
          </p:cNvPr>
          <p:cNvSpPr/>
          <p:nvPr/>
        </p:nvSpPr>
        <p:spPr>
          <a:xfrm>
            <a:off x="0" y="0"/>
            <a:ext cx="12192000" cy="845820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908B3E16-0B09-450D-9486-3920F839F019}"/>
              </a:ext>
            </a:extLst>
          </p:cNvPr>
          <p:cNvSpPr txBox="1"/>
          <p:nvPr/>
        </p:nvSpPr>
        <p:spPr>
          <a:xfrm>
            <a:off x="0" y="198378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spc="80" dirty="0">
                <a:solidFill>
                  <a:schemeClr val="bg1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IPO - IndustriePark Oberelbe</a:t>
            </a:r>
          </a:p>
        </p:txBody>
      </p:sp>
      <p:pic>
        <p:nvPicPr>
          <p:cNvPr id="52" name="Grafik 51">
            <a:extLst>
              <a:ext uri="{FF2B5EF4-FFF2-40B4-BE49-F238E27FC236}">
                <a16:creationId xmlns:a16="http://schemas.microsoft.com/office/drawing/2014/main" id="{06225053-4748-4EEB-B81D-E115A66B52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7256" t="41422"/>
          <a:stretch/>
        </p:blipFill>
        <p:spPr>
          <a:xfrm>
            <a:off x="0" y="9286"/>
            <a:ext cx="1086024" cy="845168"/>
          </a:xfrm>
          <a:prstGeom prst="rect">
            <a:avLst/>
          </a:prstGeom>
        </p:spPr>
      </p:pic>
      <p:sp>
        <p:nvSpPr>
          <p:cNvPr id="53" name="Rechteck 52">
            <a:extLst>
              <a:ext uri="{FF2B5EF4-FFF2-40B4-BE49-F238E27FC236}">
                <a16:creationId xmlns:a16="http://schemas.microsoft.com/office/drawing/2014/main" id="{CDCC8D55-DE38-4D45-958F-37C1AE2BD622}"/>
              </a:ext>
            </a:extLst>
          </p:cNvPr>
          <p:cNvSpPr/>
          <p:nvPr/>
        </p:nvSpPr>
        <p:spPr>
          <a:xfrm>
            <a:off x="0" y="9286"/>
            <a:ext cx="361244" cy="408403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13376FCE-0172-44CD-BC2A-2FF5EB299F0C}"/>
              </a:ext>
            </a:extLst>
          </p:cNvPr>
          <p:cNvSpPr txBox="1"/>
          <p:nvPr/>
        </p:nvSpPr>
        <p:spPr>
          <a:xfrm>
            <a:off x="-4439" y="845821"/>
            <a:ext cx="492443" cy="51239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de-DE" sz="20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Grundlagen</a:t>
            </a:r>
          </a:p>
        </p:txBody>
      </p:sp>
    </p:spTree>
    <p:extLst>
      <p:ext uri="{BB962C8B-B14F-4D97-AF65-F5344CB8AC3E}">
        <p14:creationId xmlns:p14="http://schemas.microsoft.com/office/powerpoint/2010/main" val="37033365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DA6DA38C-5E63-4087-BA02-80647C9698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854454"/>
            <a:ext cx="12191999" cy="5153220"/>
          </a:xfrm>
          <a:prstGeom prst="rect">
            <a:avLst/>
          </a:prstGeom>
          <a:effectLst/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157F7564-3BC9-4153-B176-7F628164CCF3}"/>
              </a:ext>
            </a:extLst>
          </p:cNvPr>
          <p:cNvSpPr txBox="1"/>
          <p:nvPr/>
        </p:nvSpPr>
        <p:spPr>
          <a:xfrm>
            <a:off x="116541" y="916439"/>
            <a:ext cx="12064751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de-DE" sz="3200" spc="20" dirty="0">
              <a:solidFill>
                <a:schemeClr val="bg1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r>
              <a:rPr lang="de-DE" sz="3600" spc="20" dirty="0">
                <a:solidFill>
                  <a:schemeClr val="bg1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                         </a:t>
            </a:r>
            <a:r>
              <a:rPr lang="de-DE" sz="2800" b="1" spc="20" dirty="0">
                <a:solidFill>
                  <a:schemeClr val="bg1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3. Sachstand – Herr Flörke</a:t>
            </a:r>
            <a:endParaRPr lang="de-DE" sz="3200" b="1" spc="20" dirty="0">
              <a:solidFill>
                <a:schemeClr val="bg1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endParaRPr lang="de-DE" sz="3600" spc="20" dirty="0">
              <a:solidFill>
                <a:schemeClr val="bg1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endParaRPr lang="de-DE" sz="3600" spc="20" dirty="0">
              <a:solidFill>
                <a:schemeClr val="bg1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endParaRPr lang="de-DE" sz="3600" spc="20" dirty="0">
              <a:solidFill>
                <a:schemeClr val="bg1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4C7D8D77-B2CB-45B3-A36E-7754660E7764}"/>
              </a:ext>
            </a:extLst>
          </p:cNvPr>
          <p:cNvSpPr/>
          <p:nvPr/>
        </p:nvSpPr>
        <p:spPr>
          <a:xfrm>
            <a:off x="0" y="5969722"/>
            <a:ext cx="12192000" cy="900000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Segoe UI Light" panose="020B0502040204020203" pitchFamily="34" charset="0"/>
                <a:cs typeface="Segoe UI Light" panose="020B0502040204020203" pitchFamily="34" charset="0"/>
              </a:rPr>
              <a:t>13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E98B6433-CB45-4656-9DFD-7DCE0F0C69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510" y="5999040"/>
            <a:ext cx="1794933" cy="772859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815FDAC9-520D-4DB9-BC73-C3D6049F3314}"/>
              </a:ext>
            </a:extLst>
          </p:cNvPr>
          <p:cNvSpPr txBox="1"/>
          <p:nvPr/>
        </p:nvSpPr>
        <p:spPr>
          <a:xfrm>
            <a:off x="255864" y="6083045"/>
            <a:ext cx="4447051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spc="40" dirty="0">
                <a:solidFill>
                  <a:schemeClr val="bg1"/>
                </a:solidFill>
                <a:latin typeface="Segoe UI Light" panose="020B0502040204020203" pitchFamily="34" charset="0"/>
                <a:ea typeface="Roboto Light" panose="02000000000000000000" pitchFamily="2" charset="0"/>
                <a:cs typeface="Segoe UI Light" panose="020B0502040204020203" pitchFamily="34" charset="0"/>
              </a:rPr>
              <a:t>Zweckverband IndustriePark Oberelbe</a:t>
            </a:r>
          </a:p>
          <a:p>
            <a:r>
              <a:rPr lang="de-DE" sz="1700" spc="40" dirty="0">
                <a:solidFill>
                  <a:schemeClr val="bg1"/>
                </a:solidFill>
                <a:latin typeface="Segoe UI Light" panose="020B0502040204020203" pitchFamily="34" charset="0"/>
                <a:ea typeface="Roboto Light" panose="02000000000000000000" pitchFamily="2" charset="0"/>
                <a:cs typeface="Segoe UI Light" panose="020B0502040204020203" pitchFamily="34" charset="0"/>
              </a:rPr>
              <a:t>Breite Straße 4 · 01796 Pirna · www.zv-ipo.de</a:t>
            </a: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21AC5B5F-CD90-4414-A871-4ADCA13CDF90}"/>
              </a:ext>
            </a:extLst>
          </p:cNvPr>
          <p:cNvSpPr/>
          <p:nvPr/>
        </p:nvSpPr>
        <p:spPr>
          <a:xfrm>
            <a:off x="0" y="0"/>
            <a:ext cx="12192000" cy="845820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7CC8F020-BB35-469D-A61E-089310C8AAED}"/>
              </a:ext>
            </a:extLst>
          </p:cNvPr>
          <p:cNvSpPr txBox="1"/>
          <p:nvPr/>
        </p:nvSpPr>
        <p:spPr>
          <a:xfrm>
            <a:off x="0" y="198378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spc="80" dirty="0">
                <a:solidFill>
                  <a:schemeClr val="bg1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IPO - IndustriePark Oberelbe</a:t>
            </a: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89531B36-8E1E-4456-8ECE-46BF74BF34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7256" t="41422"/>
          <a:stretch/>
        </p:blipFill>
        <p:spPr>
          <a:xfrm>
            <a:off x="0" y="9286"/>
            <a:ext cx="1086024" cy="845168"/>
          </a:xfrm>
          <a:prstGeom prst="rect">
            <a:avLst/>
          </a:prstGeom>
        </p:spPr>
      </p:pic>
      <p:sp>
        <p:nvSpPr>
          <p:cNvPr id="30" name="Rechteck 29">
            <a:extLst>
              <a:ext uri="{FF2B5EF4-FFF2-40B4-BE49-F238E27FC236}">
                <a16:creationId xmlns:a16="http://schemas.microsoft.com/office/drawing/2014/main" id="{39E0A1EA-4371-40C7-A22E-C90877207D9F}"/>
              </a:ext>
            </a:extLst>
          </p:cNvPr>
          <p:cNvSpPr/>
          <p:nvPr/>
        </p:nvSpPr>
        <p:spPr>
          <a:xfrm>
            <a:off x="0" y="9286"/>
            <a:ext cx="361244" cy="408403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25228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4125B695-BC83-4D69-8F26-FB3966CE9766}"/>
              </a:ext>
            </a:extLst>
          </p:cNvPr>
          <p:cNvSpPr/>
          <p:nvPr/>
        </p:nvSpPr>
        <p:spPr>
          <a:xfrm>
            <a:off x="3314504" y="2051717"/>
            <a:ext cx="3977964" cy="3833268"/>
          </a:xfrm>
          <a:prstGeom prst="rect">
            <a:avLst/>
          </a:prstGeom>
          <a:solidFill>
            <a:schemeClr val="tx1">
              <a:lumMod val="85000"/>
              <a:lumOff val="15000"/>
              <a:alpha val="20000"/>
            </a:schemeClr>
          </a:solidFill>
          <a:ln w="73025" cap="flat" cmpd="sng" algn="ctr">
            <a:noFill/>
            <a:prstDash val="solid"/>
            <a:miter lim="800000"/>
            <a:headEnd type="arrow" w="med" len="sm"/>
            <a:tailEnd type="arrow" w="med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68" name="Gerader Verbinder 67">
            <a:extLst>
              <a:ext uri="{FF2B5EF4-FFF2-40B4-BE49-F238E27FC236}">
                <a16:creationId xmlns:a16="http://schemas.microsoft.com/office/drawing/2014/main" id="{68DB963F-26D8-4013-82BE-FA336E60764C}"/>
              </a:ext>
            </a:extLst>
          </p:cNvPr>
          <p:cNvCxnSpPr>
            <a:cxnSpLocks/>
          </p:cNvCxnSpPr>
          <p:nvPr/>
        </p:nvCxnSpPr>
        <p:spPr>
          <a:xfrm>
            <a:off x="2978438" y="3429000"/>
            <a:ext cx="0" cy="1682479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6" name="Gerader Verbinder 65">
            <a:extLst>
              <a:ext uri="{FF2B5EF4-FFF2-40B4-BE49-F238E27FC236}">
                <a16:creationId xmlns:a16="http://schemas.microsoft.com/office/drawing/2014/main" id="{CCF83FF0-84B5-4DB8-9FB7-932AE39AA11B}"/>
              </a:ext>
            </a:extLst>
          </p:cNvPr>
          <p:cNvCxnSpPr>
            <a:cxnSpLocks/>
          </p:cNvCxnSpPr>
          <p:nvPr/>
        </p:nvCxnSpPr>
        <p:spPr>
          <a:xfrm>
            <a:off x="1496359" y="2945423"/>
            <a:ext cx="0" cy="2158778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4" name="Gerader Verbinder 63">
            <a:extLst>
              <a:ext uri="{FF2B5EF4-FFF2-40B4-BE49-F238E27FC236}">
                <a16:creationId xmlns:a16="http://schemas.microsoft.com/office/drawing/2014/main" id="{61A0543F-157C-492B-97B6-61BA9DB4862C}"/>
              </a:ext>
            </a:extLst>
          </p:cNvPr>
          <p:cNvCxnSpPr>
            <a:cxnSpLocks/>
          </p:cNvCxnSpPr>
          <p:nvPr/>
        </p:nvCxnSpPr>
        <p:spPr>
          <a:xfrm>
            <a:off x="2331629" y="3921369"/>
            <a:ext cx="0" cy="1235425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3" name="Gerader Verbinder 62">
            <a:extLst>
              <a:ext uri="{FF2B5EF4-FFF2-40B4-BE49-F238E27FC236}">
                <a16:creationId xmlns:a16="http://schemas.microsoft.com/office/drawing/2014/main" id="{C6DD05D8-949A-4C8F-8F70-A7DE940184EC}"/>
              </a:ext>
            </a:extLst>
          </p:cNvPr>
          <p:cNvCxnSpPr>
            <a:cxnSpLocks/>
          </p:cNvCxnSpPr>
          <p:nvPr/>
        </p:nvCxnSpPr>
        <p:spPr>
          <a:xfrm>
            <a:off x="1338098" y="4360207"/>
            <a:ext cx="0" cy="787955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0" name="Gerader Verbinder 59">
            <a:extLst>
              <a:ext uri="{FF2B5EF4-FFF2-40B4-BE49-F238E27FC236}">
                <a16:creationId xmlns:a16="http://schemas.microsoft.com/office/drawing/2014/main" id="{B285B75A-917D-4A1D-BFD1-B0C4ED6C1B0E}"/>
              </a:ext>
            </a:extLst>
          </p:cNvPr>
          <p:cNvCxnSpPr>
            <a:cxnSpLocks/>
          </p:cNvCxnSpPr>
          <p:nvPr/>
        </p:nvCxnSpPr>
        <p:spPr>
          <a:xfrm>
            <a:off x="3829840" y="4795615"/>
            <a:ext cx="0" cy="32831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8" name="Gerader Verbinder 57">
            <a:extLst>
              <a:ext uri="{FF2B5EF4-FFF2-40B4-BE49-F238E27FC236}">
                <a16:creationId xmlns:a16="http://schemas.microsoft.com/office/drawing/2014/main" id="{3B3DAEDF-5DEE-486A-9429-B81546259BFF}"/>
              </a:ext>
            </a:extLst>
          </p:cNvPr>
          <p:cNvCxnSpPr>
            <a:cxnSpLocks/>
          </p:cNvCxnSpPr>
          <p:nvPr/>
        </p:nvCxnSpPr>
        <p:spPr>
          <a:xfrm>
            <a:off x="5166844" y="4368839"/>
            <a:ext cx="0" cy="78795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6" name="Gerader Verbinder 55">
            <a:extLst>
              <a:ext uri="{FF2B5EF4-FFF2-40B4-BE49-F238E27FC236}">
                <a16:creationId xmlns:a16="http://schemas.microsoft.com/office/drawing/2014/main" id="{399767CB-FA90-46C1-B337-0EEB7AD6A471}"/>
              </a:ext>
            </a:extLst>
          </p:cNvPr>
          <p:cNvCxnSpPr>
            <a:cxnSpLocks/>
          </p:cNvCxnSpPr>
          <p:nvPr/>
        </p:nvCxnSpPr>
        <p:spPr>
          <a:xfrm>
            <a:off x="7282122" y="3327069"/>
            <a:ext cx="0" cy="178441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4" name="Gerader Verbinder 53">
            <a:extLst>
              <a:ext uri="{FF2B5EF4-FFF2-40B4-BE49-F238E27FC236}">
                <a16:creationId xmlns:a16="http://schemas.microsoft.com/office/drawing/2014/main" id="{1EEC3A9A-DCC4-41B5-8071-868760ABD54B}"/>
              </a:ext>
            </a:extLst>
          </p:cNvPr>
          <p:cNvCxnSpPr>
            <a:cxnSpLocks/>
          </p:cNvCxnSpPr>
          <p:nvPr/>
        </p:nvCxnSpPr>
        <p:spPr>
          <a:xfrm>
            <a:off x="10253302" y="4016821"/>
            <a:ext cx="0" cy="109465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4F031788-4EBB-423F-A527-676F2C412204}"/>
              </a:ext>
            </a:extLst>
          </p:cNvPr>
          <p:cNvCxnSpPr>
            <a:cxnSpLocks/>
          </p:cNvCxnSpPr>
          <p:nvPr/>
        </p:nvCxnSpPr>
        <p:spPr>
          <a:xfrm>
            <a:off x="1086024" y="4942313"/>
            <a:ext cx="0" cy="181615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4" name="Gerader Verbinder 43">
            <a:extLst>
              <a:ext uri="{FF2B5EF4-FFF2-40B4-BE49-F238E27FC236}">
                <a16:creationId xmlns:a16="http://schemas.microsoft.com/office/drawing/2014/main" id="{B81219A4-D387-4CBE-85B1-FAC725E51DB9}"/>
              </a:ext>
            </a:extLst>
          </p:cNvPr>
          <p:cNvCxnSpPr>
            <a:cxnSpLocks/>
          </p:cNvCxnSpPr>
          <p:nvPr/>
        </p:nvCxnSpPr>
        <p:spPr>
          <a:xfrm>
            <a:off x="9697545" y="4323524"/>
            <a:ext cx="0" cy="78576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76114509-60F7-4E2F-AFD5-4624CAC24D90}"/>
              </a:ext>
            </a:extLst>
          </p:cNvPr>
          <p:cNvCxnSpPr>
            <a:cxnSpLocks/>
          </p:cNvCxnSpPr>
          <p:nvPr/>
        </p:nvCxnSpPr>
        <p:spPr>
          <a:xfrm>
            <a:off x="8131456" y="4795615"/>
            <a:ext cx="0" cy="31314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1224E163-CDDD-415E-AA96-532C89783777}"/>
              </a:ext>
            </a:extLst>
          </p:cNvPr>
          <p:cNvCxnSpPr>
            <a:cxnSpLocks/>
          </p:cNvCxnSpPr>
          <p:nvPr/>
        </p:nvCxnSpPr>
        <p:spPr>
          <a:xfrm>
            <a:off x="6907237" y="3921369"/>
            <a:ext cx="0" cy="1217106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Gerader Verbinder 37">
            <a:extLst>
              <a:ext uri="{FF2B5EF4-FFF2-40B4-BE49-F238E27FC236}">
                <a16:creationId xmlns:a16="http://schemas.microsoft.com/office/drawing/2014/main" id="{AA80CF38-EEB1-41E9-A77C-E8370A2B69BA}"/>
              </a:ext>
            </a:extLst>
          </p:cNvPr>
          <p:cNvCxnSpPr>
            <a:cxnSpLocks/>
          </p:cNvCxnSpPr>
          <p:nvPr/>
        </p:nvCxnSpPr>
        <p:spPr>
          <a:xfrm>
            <a:off x="1853913" y="2417885"/>
            <a:ext cx="0" cy="2738909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Rechteck 3">
            <a:extLst>
              <a:ext uri="{FF2B5EF4-FFF2-40B4-BE49-F238E27FC236}">
                <a16:creationId xmlns:a16="http://schemas.microsoft.com/office/drawing/2014/main" id="{F3ECE817-2331-4BA6-8702-525476389167}"/>
              </a:ext>
            </a:extLst>
          </p:cNvPr>
          <p:cNvSpPr/>
          <p:nvPr/>
        </p:nvSpPr>
        <p:spPr>
          <a:xfrm>
            <a:off x="0" y="0"/>
            <a:ext cx="12192000" cy="845820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58CF835-CED0-4186-9459-E6E5E62D1F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7256" t="41422"/>
          <a:stretch/>
        </p:blipFill>
        <p:spPr>
          <a:xfrm>
            <a:off x="0" y="9286"/>
            <a:ext cx="1086024" cy="845168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9AF8DB60-82BA-4FB9-9D95-F8195D90198E}"/>
              </a:ext>
            </a:extLst>
          </p:cNvPr>
          <p:cNvSpPr/>
          <p:nvPr/>
        </p:nvSpPr>
        <p:spPr>
          <a:xfrm>
            <a:off x="0" y="9286"/>
            <a:ext cx="361244" cy="408403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DB6DF23-79AF-4A4F-82F2-71E0596B1D30}"/>
              </a:ext>
            </a:extLst>
          </p:cNvPr>
          <p:cNvSpPr txBox="1"/>
          <p:nvPr/>
        </p:nvSpPr>
        <p:spPr>
          <a:xfrm>
            <a:off x="1" y="19948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spc="80" dirty="0">
                <a:solidFill>
                  <a:schemeClr val="bg1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IPO - IndustriePark Oberelbe</a:t>
            </a:r>
          </a:p>
        </p:txBody>
      </p:sp>
      <p:sp>
        <p:nvSpPr>
          <p:cNvPr id="2" name="Pfeil: nach rechts 1">
            <a:extLst>
              <a:ext uri="{FF2B5EF4-FFF2-40B4-BE49-F238E27FC236}">
                <a16:creationId xmlns:a16="http://schemas.microsoft.com/office/drawing/2014/main" id="{E2D3BC76-5FB4-4AD9-BFD8-12F3829DDBCF}"/>
              </a:ext>
            </a:extLst>
          </p:cNvPr>
          <p:cNvSpPr/>
          <p:nvPr/>
        </p:nvSpPr>
        <p:spPr>
          <a:xfrm>
            <a:off x="201642" y="4942313"/>
            <a:ext cx="11926831" cy="725366"/>
          </a:xfrm>
          <a:prstGeom prst="rightArrow">
            <a:avLst/>
          </a:prstGeom>
          <a:noFill/>
          <a:ln w="73025" cap="flat" cmpd="sng" algn="ctr">
            <a:solidFill>
              <a:srgbClr val="C00000"/>
            </a:solidFill>
            <a:prstDash val="solid"/>
            <a:miter lim="800000"/>
            <a:headEnd type="arrow" w="med" len="sm"/>
            <a:tailEnd type="arrow" w="med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15AEC56-E5FF-4C7F-AF2A-D078F27C3143}"/>
              </a:ext>
            </a:extLst>
          </p:cNvPr>
          <p:cNvSpPr txBox="1"/>
          <p:nvPr/>
        </p:nvSpPr>
        <p:spPr>
          <a:xfrm>
            <a:off x="62147" y="929255"/>
            <a:ext cx="12020364" cy="50417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de-DE" sz="2300" b="1" spc="20" dirty="0">
                <a:solidFill>
                  <a:srgbClr val="C0000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Bebauungsplan 1.1 „Technologiepark </a:t>
            </a:r>
            <a:r>
              <a:rPr lang="de-DE" sz="2300" b="1" spc="20" dirty="0" err="1">
                <a:solidFill>
                  <a:srgbClr val="C0000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Feistenberg</a:t>
            </a:r>
            <a:r>
              <a:rPr lang="de-DE" sz="2300" b="1" spc="20" dirty="0">
                <a:solidFill>
                  <a:srgbClr val="C0000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“ – Meilensteine bis zur Rechtskraft </a:t>
            </a:r>
            <a:endParaRPr lang="de-DE" sz="2300" spc="20" dirty="0">
              <a:solidFill>
                <a:srgbClr val="C0000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4F94E06-DBC3-43D8-9273-03BC50844FE1}"/>
              </a:ext>
            </a:extLst>
          </p:cNvPr>
          <p:cNvSpPr txBox="1"/>
          <p:nvPr/>
        </p:nvSpPr>
        <p:spPr>
          <a:xfrm>
            <a:off x="77086" y="5540938"/>
            <a:ext cx="12104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Segoe UI" panose="020B0502040204020203" pitchFamily="34" charset="0"/>
                <a:cs typeface="Segoe UI" panose="020B0502040204020203" pitchFamily="34" charset="0"/>
              </a:rPr>
              <a:t>2017     2018	2019	2020	2022	2023	</a:t>
            </a:r>
            <a:r>
              <a:rPr lang="de-DE" sz="2000" b="1" u="sng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2024</a:t>
            </a:r>
            <a:r>
              <a:rPr lang="de-DE" sz="2000" dirty="0">
                <a:latin typeface="Segoe UI" panose="020B0502040204020203" pitchFamily="34" charset="0"/>
                <a:cs typeface="Segoe UI" panose="020B0502040204020203" pitchFamily="34" charset="0"/>
              </a:rPr>
              <a:t>	2025	2026	2027	2028	2029	2030		</a:t>
            </a:r>
          </a:p>
        </p:txBody>
      </p: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8E0C1B2D-71DB-4F2E-A696-D827F4375469}"/>
              </a:ext>
            </a:extLst>
          </p:cNvPr>
          <p:cNvCxnSpPr>
            <a:cxnSpLocks/>
          </p:cNvCxnSpPr>
          <p:nvPr/>
        </p:nvCxnSpPr>
        <p:spPr>
          <a:xfrm>
            <a:off x="201642" y="3327069"/>
            <a:ext cx="0" cy="1777132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Textfeld 26">
            <a:extLst>
              <a:ext uri="{FF2B5EF4-FFF2-40B4-BE49-F238E27FC236}">
                <a16:creationId xmlns:a16="http://schemas.microsoft.com/office/drawing/2014/main" id="{BDA39EF5-6DC1-4C6A-88DD-43A2FBB25D7A}"/>
              </a:ext>
            </a:extLst>
          </p:cNvPr>
          <p:cNvSpPr txBox="1"/>
          <p:nvPr/>
        </p:nvSpPr>
        <p:spPr>
          <a:xfrm>
            <a:off x="1228072" y="1569061"/>
            <a:ext cx="946952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fortlaufend: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 Bürgerbeteiligung und Öffentlichkeitsarbeit  //  Grunderwerb  //  Vermarktung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78D3E7ED-8413-4D6E-B76E-75D1C2873516}"/>
              </a:ext>
            </a:extLst>
          </p:cNvPr>
          <p:cNvSpPr txBox="1"/>
          <p:nvPr/>
        </p:nvSpPr>
        <p:spPr>
          <a:xfrm>
            <a:off x="5166844" y="3647489"/>
            <a:ext cx="315147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Satzungsbeschluss B-Plan 1.1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9368AEF8-83DD-4142-8B18-B9AE55FAFA3A}"/>
              </a:ext>
            </a:extLst>
          </p:cNvPr>
          <p:cNvSpPr txBox="1"/>
          <p:nvPr/>
        </p:nvSpPr>
        <p:spPr>
          <a:xfrm>
            <a:off x="3404761" y="4577651"/>
            <a:ext cx="2950971" cy="369332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Aufstellungsbeschluss 1.1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5DEE899C-8FE9-46B0-A122-627BBF609958}"/>
              </a:ext>
            </a:extLst>
          </p:cNvPr>
          <p:cNvSpPr txBox="1"/>
          <p:nvPr/>
        </p:nvSpPr>
        <p:spPr>
          <a:xfrm>
            <a:off x="695844" y="4123469"/>
            <a:ext cx="308264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>
                <a:latin typeface="Segoe UI" panose="020B0502040204020203" pitchFamily="34" charset="0"/>
                <a:cs typeface="Segoe UI" panose="020B0502040204020203" pitchFamily="34" charset="0"/>
              </a:rPr>
              <a:t>Städtebaulicher Rahmenplan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609A3FB-0820-3B49-6C2F-DAD787037255}"/>
              </a:ext>
            </a:extLst>
          </p:cNvPr>
          <p:cNvSpPr txBox="1"/>
          <p:nvPr/>
        </p:nvSpPr>
        <p:spPr>
          <a:xfrm>
            <a:off x="893891" y="2135721"/>
            <a:ext cx="39405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Aufstellungsbeschluss B-Plan Nr. 1 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D68D2A87-1F97-59CC-BE63-6B83E542A72B}"/>
              </a:ext>
            </a:extLst>
          </p:cNvPr>
          <p:cNvSpPr txBox="1"/>
          <p:nvPr/>
        </p:nvSpPr>
        <p:spPr>
          <a:xfrm>
            <a:off x="7876594" y="4577651"/>
            <a:ext cx="231057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CEF-Maßnahmen 1.1 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505F790C-1292-C12D-0DD6-12A4FD01D9D0}"/>
              </a:ext>
            </a:extLst>
          </p:cNvPr>
          <p:cNvSpPr txBox="1"/>
          <p:nvPr/>
        </p:nvSpPr>
        <p:spPr>
          <a:xfrm>
            <a:off x="8389404" y="4123469"/>
            <a:ext cx="344453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Erschließung – bis zu 48 Monate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A1EB56D2-357F-E818-8DAB-E59892FDA183}"/>
              </a:ext>
            </a:extLst>
          </p:cNvPr>
          <p:cNvSpPr txBox="1"/>
          <p:nvPr/>
        </p:nvSpPr>
        <p:spPr>
          <a:xfrm>
            <a:off x="9541701" y="3647489"/>
            <a:ext cx="229223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Erste Ansiedlungen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008125B-CA64-4B2C-AE5F-B78F885E0A19}"/>
              </a:ext>
            </a:extLst>
          </p:cNvPr>
          <p:cNvSpPr txBox="1"/>
          <p:nvPr/>
        </p:nvSpPr>
        <p:spPr>
          <a:xfrm>
            <a:off x="71024" y="3147908"/>
            <a:ext cx="233162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b="1" dirty="0">
                <a:latin typeface="Segoe UI" panose="020B0502040204020203" pitchFamily="34" charset="0"/>
                <a:cs typeface="Segoe UI" panose="020B0502040204020203" pitchFamily="34" charset="0"/>
              </a:rPr>
              <a:t>Machbarkeitsstudie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3159AFB-6B82-4349-A57F-E13531794BE0}"/>
              </a:ext>
            </a:extLst>
          </p:cNvPr>
          <p:cNvSpPr txBox="1"/>
          <p:nvPr/>
        </p:nvSpPr>
        <p:spPr>
          <a:xfrm>
            <a:off x="224853" y="2644995"/>
            <a:ext cx="364414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b="1" dirty="0">
                <a:latin typeface="Segoe UI" panose="020B0502040204020203" pitchFamily="34" charset="0"/>
                <a:cs typeface="Segoe UI" panose="020B0502040204020203" pitchFamily="34" charset="0"/>
              </a:rPr>
              <a:t>Gründung des Zweckverbandes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D7B1D0C2-A083-45C5-950C-98658CE2FE07}"/>
              </a:ext>
            </a:extLst>
          </p:cNvPr>
          <p:cNvSpPr txBox="1"/>
          <p:nvPr/>
        </p:nvSpPr>
        <p:spPr>
          <a:xfrm>
            <a:off x="324007" y="4596960"/>
            <a:ext cx="271285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>
                <a:latin typeface="Segoe UI" panose="020B0502040204020203" pitchFamily="34" charset="0"/>
                <a:cs typeface="Segoe UI" panose="020B0502040204020203" pitchFamily="34" charset="0"/>
              </a:rPr>
              <a:t>Standortuntersuchungen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E5A851AA-FCF8-4F16-8F9E-957A77E18518}"/>
              </a:ext>
            </a:extLst>
          </p:cNvPr>
          <p:cNvSpPr txBox="1"/>
          <p:nvPr/>
        </p:nvSpPr>
        <p:spPr>
          <a:xfrm>
            <a:off x="1923364" y="3647489"/>
            <a:ext cx="233162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>
                <a:latin typeface="Segoe UI" panose="020B0502040204020203" pitchFamily="34" charset="0"/>
                <a:cs typeface="Segoe UI" panose="020B0502040204020203" pitchFamily="34" charset="0"/>
              </a:rPr>
              <a:t>Realisierungskonzept</a:t>
            </a:r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0185DB5E-4B07-4B74-A40F-E53EEAD85E82}"/>
              </a:ext>
            </a:extLst>
          </p:cNvPr>
          <p:cNvSpPr txBox="1"/>
          <p:nvPr/>
        </p:nvSpPr>
        <p:spPr>
          <a:xfrm>
            <a:off x="2500135" y="3145391"/>
            <a:ext cx="254068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Vorentwurf B-Plan Nr. 1</a:t>
            </a: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751F95B6-F8A0-4155-831A-F706179EC070}"/>
              </a:ext>
            </a:extLst>
          </p:cNvPr>
          <p:cNvSpPr txBox="1"/>
          <p:nvPr/>
        </p:nvSpPr>
        <p:spPr>
          <a:xfrm>
            <a:off x="4136040" y="4118962"/>
            <a:ext cx="414682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Behörden- u. Öffentlichkeitsbeteiligung</a:t>
            </a: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5FF8B35F-0156-4A24-8AE2-DD33F3FB3AAA}"/>
              </a:ext>
            </a:extLst>
          </p:cNvPr>
          <p:cNvSpPr txBox="1"/>
          <p:nvPr/>
        </p:nvSpPr>
        <p:spPr>
          <a:xfrm>
            <a:off x="5821140" y="3140327"/>
            <a:ext cx="2905124" cy="369332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Genehmigung B-Plan 1.1</a:t>
            </a:r>
          </a:p>
        </p:txBody>
      </p:sp>
      <p:sp>
        <p:nvSpPr>
          <p:cNvPr id="42" name="Rechteck 41">
            <a:extLst>
              <a:ext uri="{FF2B5EF4-FFF2-40B4-BE49-F238E27FC236}">
                <a16:creationId xmlns:a16="http://schemas.microsoft.com/office/drawing/2014/main" id="{E5F4F5E7-2566-4F73-9EC7-DDFA50051ADB}"/>
              </a:ext>
            </a:extLst>
          </p:cNvPr>
          <p:cNvSpPr/>
          <p:nvPr/>
        </p:nvSpPr>
        <p:spPr>
          <a:xfrm>
            <a:off x="0" y="5969722"/>
            <a:ext cx="12192000" cy="900000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Segoe UI Light" panose="020B0502040204020203" pitchFamily="34" charset="0"/>
                <a:cs typeface="Segoe UI Light" panose="020B0502040204020203" pitchFamily="34" charset="0"/>
              </a:rPr>
              <a:t>14</a:t>
            </a:r>
          </a:p>
        </p:txBody>
      </p:sp>
      <p:pic>
        <p:nvPicPr>
          <p:cNvPr id="43" name="Grafik 42">
            <a:extLst>
              <a:ext uri="{FF2B5EF4-FFF2-40B4-BE49-F238E27FC236}">
                <a16:creationId xmlns:a16="http://schemas.microsoft.com/office/drawing/2014/main" id="{557A5C00-5DDC-4F7D-AC2D-3C492DDAE1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510" y="5999040"/>
            <a:ext cx="1794933" cy="772859"/>
          </a:xfrm>
          <a:prstGeom prst="rect">
            <a:avLst/>
          </a:prstGeom>
        </p:spPr>
      </p:pic>
      <p:sp>
        <p:nvSpPr>
          <p:cNvPr id="45" name="Textfeld 44">
            <a:extLst>
              <a:ext uri="{FF2B5EF4-FFF2-40B4-BE49-F238E27FC236}">
                <a16:creationId xmlns:a16="http://schemas.microsoft.com/office/drawing/2014/main" id="{438D6B83-C5A4-4618-88FE-072D4D5BA691}"/>
              </a:ext>
            </a:extLst>
          </p:cNvPr>
          <p:cNvSpPr txBox="1"/>
          <p:nvPr/>
        </p:nvSpPr>
        <p:spPr>
          <a:xfrm>
            <a:off x="255864" y="6083045"/>
            <a:ext cx="4447051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spc="40" dirty="0">
                <a:solidFill>
                  <a:schemeClr val="bg1"/>
                </a:solidFill>
                <a:latin typeface="Segoe UI Light" panose="020B0502040204020203" pitchFamily="34" charset="0"/>
                <a:ea typeface="Roboto Light" panose="02000000000000000000" pitchFamily="2" charset="0"/>
                <a:cs typeface="Segoe UI Light" panose="020B0502040204020203" pitchFamily="34" charset="0"/>
              </a:rPr>
              <a:t>Zweckverband IndustriePark Oberelbe</a:t>
            </a:r>
          </a:p>
          <a:p>
            <a:r>
              <a:rPr lang="de-DE" sz="1700" spc="40" dirty="0">
                <a:solidFill>
                  <a:schemeClr val="bg1"/>
                </a:solidFill>
                <a:latin typeface="Segoe UI Light" panose="020B0502040204020203" pitchFamily="34" charset="0"/>
                <a:ea typeface="Roboto Light" panose="02000000000000000000" pitchFamily="2" charset="0"/>
                <a:cs typeface="Segoe UI Light" panose="020B0502040204020203" pitchFamily="34" charset="0"/>
              </a:rPr>
              <a:t>Breite Straße 4 · 01796 Pirna · www.zv-ipo.de</a:t>
            </a:r>
          </a:p>
        </p:txBody>
      </p:sp>
    </p:spTree>
    <p:extLst>
      <p:ext uri="{BB962C8B-B14F-4D97-AF65-F5344CB8AC3E}">
        <p14:creationId xmlns:p14="http://schemas.microsoft.com/office/powerpoint/2010/main" val="21587001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feld 13">
            <a:extLst>
              <a:ext uri="{FF2B5EF4-FFF2-40B4-BE49-F238E27FC236}">
                <a16:creationId xmlns:a16="http://schemas.microsoft.com/office/drawing/2014/main" id="{F498A224-BE0C-4E04-9146-E6565A103DC0}"/>
              </a:ext>
            </a:extLst>
          </p:cNvPr>
          <p:cNvSpPr txBox="1"/>
          <p:nvPr/>
        </p:nvSpPr>
        <p:spPr>
          <a:xfrm>
            <a:off x="8376708" y="906661"/>
            <a:ext cx="3815292" cy="501675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>
            <a:defPPr>
              <a:defRPr lang="de-DE"/>
            </a:defPPr>
            <a:lvl1pPr marL="180975" marR="0" lvl="0" indent="-180975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200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indent="0" defTabSz="361950">
              <a:spcAft>
                <a:spcPts val="600"/>
              </a:spcAft>
              <a:buNone/>
            </a:pPr>
            <a:endParaRPr lang="de-DE" sz="16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defTabSz="361950">
              <a:spcAft>
                <a:spcPts val="600"/>
              </a:spcAft>
              <a:buNone/>
            </a:pPr>
            <a:r>
              <a:rPr lang="de-DE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Optionsverträge zu Flurstücken </a:t>
            </a:r>
            <a:r>
              <a:rPr lang="de-DE" sz="16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innerhalb</a:t>
            </a:r>
            <a:r>
              <a:rPr lang="de-DE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TBF C / TBF D:</a:t>
            </a:r>
          </a:p>
          <a:p>
            <a:pPr defTabSz="361950">
              <a:spcAft>
                <a:spcPts val="600"/>
              </a:spcAft>
            </a:pPr>
            <a:r>
              <a:rPr lang="de-DE" sz="1600" dirty="0">
                <a:solidFill>
                  <a:srgbClr val="60943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LW-Betrieb u. Private – 14 ha (12 %)</a:t>
            </a:r>
          </a:p>
          <a:p>
            <a:pPr defTabSz="361950">
              <a:spcAft>
                <a:spcPts val="600"/>
              </a:spcAft>
            </a:pPr>
            <a:r>
              <a:rPr lang="de-DE" sz="1600" dirty="0">
                <a:solidFill>
                  <a:srgbClr val="FFFF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LW-Betriebe, Bund, Hospitalstiftung u. Private – 83 ha (72 %)</a:t>
            </a:r>
          </a:p>
          <a:p>
            <a:pPr defTabSz="361950">
              <a:spcAft>
                <a:spcPts val="600"/>
              </a:spcAft>
            </a:pPr>
            <a:r>
              <a:rPr lang="de-DE" sz="1600" dirty="0">
                <a:solidFill>
                  <a:srgbClr val="7F7F7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LW-Betrieb – 10,5 ha (9 %)</a:t>
            </a:r>
            <a:endParaRPr lang="de-DE" sz="1600" b="1" dirty="0">
              <a:solidFill>
                <a:srgbClr val="7F7F7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361950">
              <a:spcAft>
                <a:spcPts val="600"/>
              </a:spcAft>
            </a:pPr>
            <a:r>
              <a:rPr lang="de-DE" sz="1600" dirty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Private – 8 ha (7 %) </a:t>
            </a:r>
          </a:p>
          <a:p>
            <a:pPr marL="0" indent="0" defTabSz="361950">
              <a:spcAft>
                <a:spcPts val="600"/>
              </a:spcAft>
              <a:buNone/>
            </a:pPr>
            <a:endParaRPr lang="de-DE" sz="1600" dirty="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defTabSz="361950">
              <a:spcAft>
                <a:spcPts val="600"/>
              </a:spcAft>
              <a:buNone/>
            </a:pPr>
            <a:r>
              <a:rPr lang="de-DE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Optionsverträge zu </a:t>
            </a:r>
            <a:r>
              <a:rPr lang="de-DE" sz="16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angrenzenden</a:t>
            </a:r>
            <a:r>
              <a:rPr lang="de-DE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Flurstücken:</a:t>
            </a:r>
          </a:p>
          <a:p>
            <a:pPr defTabSz="361950">
              <a:spcAft>
                <a:spcPts val="600"/>
              </a:spcAft>
            </a:pPr>
            <a:r>
              <a:rPr lang="de-DE" sz="1600" dirty="0">
                <a:solidFill>
                  <a:srgbClr val="60943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LW-Betrieb u. Private – 2,5 ha</a:t>
            </a:r>
          </a:p>
          <a:p>
            <a:pPr defTabSz="361950">
              <a:spcAft>
                <a:spcPts val="600"/>
              </a:spcAft>
            </a:pPr>
            <a:r>
              <a:rPr lang="de-DE" sz="1600" dirty="0">
                <a:solidFill>
                  <a:srgbClr val="FFFF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LW-Betrieb u. Hospitalstift. - 6 ha</a:t>
            </a:r>
          </a:p>
          <a:p>
            <a:pPr defTabSz="361950">
              <a:spcAft>
                <a:spcPts val="600"/>
              </a:spcAft>
            </a:pPr>
            <a:endParaRPr lang="de-DE" sz="1600" dirty="0">
              <a:solidFill>
                <a:srgbClr val="FFFF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361950">
              <a:spcAft>
                <a:spcPts val="600"/>
              </a:spcAft>
            </a:pPr>
            <a:endParaRPr lang="de-DE" dirty="0">
              <a:solidFill>
                <a:srgbClr val="FFFF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361950">
              <a:spcAft>
                <a:spcPts val="600"/>
              </a:spcAft>
            </a:pPr>
            <a:endParaRPr lang="de-DE" sz="1600" dirty="0">
              <a:solidFill>
                <a:srgbClr val="FFFF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F3ECE817-2331-4BA6-8702-525476389167}"/>
              </a:ext>
            </a:extLst>
          </p:cNvPr>
          <p:cNvSpPr/>
          <p:nvPr/>
        </p:nvSpPr>
        <p:spPr>
          <a:xfrm>
            <a:off x="0" y="0"/>
            <a:ext cx="12192000" cy="845820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B794735D-7B9B-4E68-8690-2097E4FC61CD}"/>
              </a:ext>
            </a:extLst>
          </p:cNvPr>
          <p:cNvSpPr/>
          <p:nvPr/>
        </p:nvSpPr>
        <p:spPr>
          <a:xfrm>
            <a:off x="0" y="5969722"/>
            <a:ext cx="12192000" cy="900000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Segoe UI Light" panose="020B0502040204020203" pitchFamily="34" charset="0"/>
                <a:cs typeface="Segoe UI Light" panose="020B0502040204020203" pitchFamily="34" charset="0"/>
              </a:rPr>
              <a:t>15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58CF835-CED0-4186-9459-E6E5E62D1F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7256" t="41422"/>
          <a:stretch/>
        </p:blipFill>
        <p:spPr>
          <a:xfrm>
            <a:off x="0" y="9286"/>
            <a:ext cx="1086024" cy="845168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9AF8DB60-82BA-4FB9-9D95-F8195D90198E}"/>
              </a:ext>
            </a:extLst>
          </p:cNvPr>
          <p:cNvSpPr/>
          <p:nvPr/>
        </p:nvSpPr>
        <p:spPr>
          <a:xfrm>
            <a:off x="0" y="9286"/>
            <a:ext cx="361244" cy="408403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FF6092F-B193-44D4-AD33-715C558211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510" y="5999040"/>
            <a:ext cx="1794933" cy="772859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3DB6DF23-79AF-4A4F-82F2-71E0596B1D30}"/>
              </a:ext>
            </a:extLst>
          </p:cNvPr>
          <p:cNvSpPr txBox="1"/>
          <p:nvPr/>
        </p:nvSpPr>
        <p:spPr>
          <a:xfrm>
            <a:off x="1" y="19948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spc="80" dirty="0">
                <a:solidFill>
                  <a:schemeClr val="bg1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IPO - IndustriePark Oberelbe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4A9C9E2-A8F7-4571-885D-AEFB00634A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840" t="1209" r="1550" b="25795"/>
          <a:stretch/>
        </p:blipFill>
        <p:spPr>
          <a:xfrm>
            <a:off x="648031" y="863332"/>
            <a:ext cx="7728677" cy="5079756"/>
          </a:xfrm>
          <a:prstGeom prst="rect">
            <a:avLst/>
          </a:prstGeom>
        </p:spPr>
      </p:pic>
      <p:pic>
        <p:nvPicPr>
          <p:cNvPr id="9" name="Grafik 8" descr="Sitzungssaal mit einfarbiger Füllung">
            <a:extLst>
              <a:ext uri="{FF2B5EF4-FFF2-40B4-BE49-F238E27FC236}">
                <a16:creationId xmlns:a16="http://schemas.microsoft.com/office/drawing/2014/main" id="{28366B28-752B-449A-A222-A3D44656A5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75108" y="2627999"/>
            <a:ext cx="423573" cy="423573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2A5EFE40-EECE-4996-9D61-4CAF097C0335}"/>
              </a:ext>
            </a:extLst>
          </p:cNvPr>
          <p:cNvSpPr txBox="1"/>
          <p:nvPr/>
        </p:nvSpPr>
        <p:spPr>
          <a:xfrm>
            <a:off x="-1776" y="851401"/>
            <a:ext cx="492443" cy="51239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de-DE" sz="20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Sachstand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28F087B-1BA6-428D-9A44-0AD37B950299}"/>
              </a:ext>
            </a:extLst>
          </p:cNvPr>
          <p:cNvSpPr txBox="1"/>
          <p:nvPr/>
        </p:nvSpPr>
        <p:spPr>
          <a:xfrm>
            <a:off x="490667" y="878885"/>
            <a:ext cx="6016665" cy="6707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FBAD19F9-562B-4A68-9617-421AB85504D1}"/>
              </a:ext>
            </a:extLst>
          </p:cNvPr>
          <p:cNvSpPr txBox="1"/>
          <p:nvPr/>
        </p:nvSpPr>
        <p:spPr>
          <a:xfrm>
            <a:off x="-24234" y="944976"/>
            <a:ext cx="8298226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D6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de-DE"/>
            </a:defPPr>
            <a:lvl1pPr>
              <a:spcBef>
                <a:spcPts val="600"/>
              </a:spcBef>
              <a:buFontTx/>
              <a:buNone/>
              <a:defRPr sz="2800" b="1">
                <a:solidFill>
                  <a:srgbClr val="C00000"/>
                </a:solidFill>
                <a:latin typeface="Segoe UI Light" panose="020B0502040204020203" pitchFamily="34" charset="0"/>
                <a:ea typeface="Roboto" panose="02000000000000000000" pitchFamily="2" charset="0"/>
                <a:cs typeface="Segoe UI Light" panose="020B0502040204020203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" pitchFamily="18" charset="0"/>
              </a:defRPr>
            </a:lvl9pPr>
          </a:lstStyle>
          <a:p>
            <a:pPr marL="457200" marR="0" lvl="1" indent="0" defTabSz="361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Sicherung Grunderwerb im Bereich B-Plan 1.1    </a:t>
            </a:r>
            <a:endParaRPr lang="de-DE" sz="22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4A2B3C9E-4F8A-48F2-A714-37775241D1CE}"/>
              </a:ext>
            </a:extLst>
          </p:cNvPr>
          <p:cNvSpPr txBox="1"/>
          <p:nvPr/>
        </p:nvSpPr>
        <p:spPr>
          <a:xfrm>
            <a:off x="255864" y="6083045"/>
            <a:ext cx="4447051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spc="40" dirty="0">
                <a:solidFill>
                  <a:schemeClr val="bg1"/>
                </a:solidFill>
                <a:latin typeface="Segoe UI Light" panose="020B0502040204020203" pitchFamily="34" charset="0"/>
                <a:ea typeface="Roboto Light" panose="02000000000000000000" pitchFamily="2" charset="0"/>
                <a:cs typeface="Segoe UI Light" panose="020B0502040204020203" pitchFamily="34" charset="0"/>
              </a:rPr>
              <a:t>Zweckverband IndustriePark Oberelbe</a:t>
            </a:r>
          </a:p>
          <a:p>
            <a:r>
              <a:rPr lang="de-DE" sz="1700" spc="40" dirty="0">
                <a:solidFill>
                  <a:schemeClr val="bg1"/>
                </a:solidFill>
                <a:latin typeface="Segoe UI Light" panose="020B0502040204020203" pitchFamily="34" charset="0"/>
                <a:ea typeface="Roboto Light" panose="02000000000000000000" pitchFamily="2" charset="0"/>
                <a:cs typeface="Segoe UI Light" panose="020B0502040204020203" pitchFamily="34" charset="0"/>
              </a:rPr>
              <a:t>Breite Straße 4 · 01796 Pirna · www.zv-ipo.de</a:t>
            </a:r>
          </a:p>
        </p:txBody>
      </p:sp>
      <p:pic>
        <p:nvPicPr>
          <p:cNvPr id="12" name="Grafik 11" descr="Häkchen mit einfarbiger Füllung">
            <a:extLst>
              <a:ext uri="{FF2B5EF4-FFF2-40B4-BE49-F238E27FC236}">
                <a16:creationId xmlns:a16="http://schemas.microsoft.com/office/drawing/2014/main" id="{1110DD94-9802-E349-E8FA-773BA4A063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871781" y="1807807"/>
            <a:ext cx="320219" cy="320219"/>
          </a:xfrm>
          <a:prstGeom prst="rect">
            <a:avLst/>
          </a:prstGeom>
        </p:spPr>
      </p:pic>
      <p:pic>
        <p:nvPicPr>
          <p:cNvPr id="31" name="Grafik 30" descr="Häkchen mit einfarbiger Füllung">
            <a:extLst>
              <a:ext uri="{FF2B5EF4-FFF2-40B4-BE49-F238E27FC236}">
                <a16:creationId xmlns:a16="http://schemas.microsoft.com/office/drawing/2014/main" id="{35B49491-738D-8CDD-AD9E-F0B6F93499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624785" y="2355984"/>
            <a:ext cx="320219" cy="320219"/>
          </a:xfrm>
          <a:prstGeom prst="rect">
            <a:avLst/>
          </a:prstGeom>
        </p:spPr>
      </p:pic>
      <p:pic>
        <p:nvPicPr>
          <p:cNvPr id="34" name="Grafik 33" descr="Häkchen mit einfarbiger Füllung">
            <a:extLst>
              <a:ext uri="{FF2B5EF4-FFF2-40B4-BE49-F238E27FC236}">
                <a16:creationId xmlns:a16="http://schemas.microsoft.com/office/drawing/2014/main" id="{4C29CF4A-980C-489F-3C5A-F8C6985051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328598" y="4190361"/>
            <a:ext cx="320219" cy="320219"/>
          </a:xfrm>
          <a:prstGeom prst="rect">
            <a:avLst/>
          </a:prstGeom>
        </p:spPr>
      </p:pic>
      <p:pic>
        <p:nvPicPr>
          <p:cNvPr id="35" name="Grafik 34" descr="Sitzungssaal mit einfarbiger Füllung">
            <a:extLst>
              <a:ext uri="{FF2B5EF4-FFF2-40B4-BE49-F238E27FC236}">
                <a16:creationId xmlns:a16="http://schemas.microsoft.com/office/drawing/2014/main" id="{1A71A985-38F1-A90E-3ADB-9BA620A774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412998" y="2960587"/>
            <a:ext cx="423573" cy="423573"/>
          </a:xfrm>
          <a:prstGeom prst="rect">
            <a:avLst/>
          </a:prstGeom>
        </p:spPr>
      </p:pic>
      <p:pic>
        <p:nvPicPr>
          <p:cNvPr id="2" name="Grafik 1" descr="Häkchen mit einfarbiger Füllung">
            <a:extLst>
              <a:ext uri="{FF2B5EF4-FFF2-40B4-BE49-F238E27FC236}">
                <a16:creationId xmlns:a16="http://schemas.microsoft.com/office/drawing/2014/main" id="{C4B451C6-4D85-1E29-500B-EEA19C2D3A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684911" y="4510580"/>
            <a:ext cx="320219" cy="32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8862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>
            <a:extLst>
              <a:ext uri="{FF2B5EF4-FFF2-40B4-BE49-F238E27FC236}">
                <a16:creationId xmlns:a16="http://schemas.microsoft.com/office/drawing/2014/main" id="{3C9CA6B7-22C6-483F-9A6F-B17030B4D307}"/>
              </a:ext>
            </a:extLst>
          </p:cNvPr>
          <p:cNvSpPr/>
          <p:nvPr/>
        </p:nvSpPr>
        <p:spPr>
          <a:xfrm>
            <a:off x="419479" y="2653035"/>
            <a:ext cx="4145045" cy="3249249"/>
          </a:xfrm>
          <a:prstGeom prst="rect">
            <a:avLst/>
          </a:prstGeom>
          <a:solidFill>
            <a:schemeClr val="tx1">
              <a:lumMod val="75000"/>
              <a:lumOff val="25000"/>
              <a:alpha val="20000"/>
            </a:schemeClr>
          </a:solidFill>
          <a:ln w="73025" cap="flat" cmpd="sng" algn="ctr">
            <a:noFill/>
            <a:prstDash val="solid"/>
            <a:miter lim="800000"/>
            <a:headEnd type="arrow" w="med" len="sm"/>
            <a:tailEnd type="arrow" w="med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4" name="Gerader Verbinder 43">
            <a:extLst>
              <a:ext uri="{FF2B5EF4-FFF2-40B4-BE49-F238E27FC236}">
                <a16:creationId xmlns:a16="http://schemas.microsoft.com/office/drawing/2014/main" id="{BD002902-D756-449E-909E-7CE4D62F0A40}"/>
              </a:ext>
            </a:extLst>
          </p:cNvPr>
          <p:cNvCxnSpPr>
            <a:cxnSpLocks/>
          </p:cNvCxnSpPr>
          <p:nvPr/>
        </p:nvCxnSpPr>
        <p:spPr>
          <a:xfrm>
            <a:off x="8210711" y="3075532"/>
            <a:ext cx="0" cy="204760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3" name="Gerader Verbinder 42">
            <a:extLst>
              <a:ext uri="{FF2B5EF4-FFF2-40B4-BE49-F238E27FC236}">
                <a16:creationId xmlns:a16="http://schemas.microsoft.com/office/drawing/2014/main" id="{C6FE6115-4BAD-402C-BF76-E35B60402E12}"/>
              </a:ext>
            </a:extLst>
          </p:cNvPr>
          <p:cNvCxnSpPr>
            <a:cxnSpLocks/>
          </p:cNvCxnSpPr>
          <p:nvPr/>
        </p:nvCxnSpPr>
        <p:spPr>
          <a:xfrm>
            <a:off x="7136685" y="3635871"/>
            <a:ext cx="0" cy="1473123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68B883EF-6F05-4BB4-B644-647961205C5F}"/>
              </a:ext>
            </a:extLst>
          </p:cNvPr>
          <p:cNvCxnSpPr>
            <a:cxnSpLocks/>
          </p:cNvCxnSpPr>
          <p:nvPr/>
        </p:nvCxnSpPr>
        <p:spPr>
          <a:xfrm>
            <a:off x="5516082" y="4235489"/>
            <a:ext cx="0" cy="892661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2A62BC72-F8F2-47D6-88B5-39A67B0AA5C3}"/>
              </a:ext>
            </a:extLst>
          </p:cNvPr>
          <p:cNvCxnSpPr>
            <a:cxnSpLocks/>
          </p:cNvCxnSpPr>
          <p:nvPr/>
        </p:nvCxnSpPr>
        <p:spPr>
          <a:xfrm>
            <a:off x="4564525" y="4639174"/>
            <a:ext cx="0" cy="46982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9EA11C95-F570-4934-8DD3-6CD159A36821}"/>
              </a:ext>
            </a:extLst>
          </p:cNvPr>
          <p:cNvCxnSpPr>
            <a:cxnSpLocks/>
          </p:cNvCxnSpPr>
          <p:nvPr/>
        </p:nvCxnSpPr>
        <p:spPr>
          <a:xfrm>
            <a:off x="3811026" y="3197696"/>
            <a:ext cx="0" cy="191129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8" name="Gerader Verbinder 37">
            <a:extLst>
              <a:ext uri="{FF2B5EF4-FFF2-40B4-BE49-F238E27FC236}">
                <a16:creationId xmlns:a16="http://schemas.microsoft.com/office/drawing/2014/main" id="{779FDD3E-E9B5-4B05-B718-396DDAAF85DB}"/>
              </a:ext>
            </a:extLst>
          </p:cNvPr>
          <p:cNvCxnSpPr>
            <a:cxnSpLocks/>
          </p:cNvCxnSpPr>
          <p:nvPr/>
        </p:nvCxnSpPr>
        <p:spPr>
          <a:xfrm>
            <a:off x="3226936" y="3749789"/>
            <a:ext cx="0" cy="139406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497504ED-EE5B-4F04-BD15-E477DFD77A34}"/>
              </a:ext>
            </a:extLst>
          </p:cNvPr>
          <p:cNvCxnSpPr>
            <a:cxnSpLocks/>
          </p:cNvCxnSpPr>
          <p:nvPr/>
        </p:nvCxnSpPr>
        <p:spPr>
          <a:xfrm>
            <a:off x="2708675" y="4193521"/>
            <a:ext cx="0" cy="92961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" name="Rechteck 3">
            <a:extLst>
              <a:ext uri="{FF2B5EF4-FFF2-40B4-BE49-F238E27FC236}">
                <a16:creationId xmlns:a16="http://schemas.microsoft.com/office/drawing/2014/main" id="{F3ECE817-2331-4BA6-8702-525476389167}"/>
              </a:ext>
            </a:extLst>
          </p:cNvPr>
          <p:cNvSpPr/>
          <p:nvPr/>
        </p:nvSpPr>
        <p:spPr>
          <a:xfrm>
            <a:off x="0" y="0"/>
            <a:ext cx="12192000" cy="845820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58CF835-CED0-4186-9459-E6E5E62D1F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7256" t="41422"/>
          <a:stretch/>
        </p:blipFill>
        <p:spPr>
          <a:xfrm>
            <a:off x="0" y="9286"/>
            <a:ext cx="1086024" cy="845168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9AF8DB60-82BA-4FB9-9D95-F8195D90198E}"/>
              </a:ext>
            </a:extLst>
          </p:cNvPr>
          <p:cNvSpPr/>
          <p:nvPr/>
        </p:nvSpPr>
        <p:spPr>
          <a:xfrm>
            <a:off x="0" y="9286"/>
            <a:ext cx="361244" cy="408403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DB6DF23-79AF-4A4F-82F2-71E0596B1D30}"/>
              </a:ext>
            </a:extLst>
          </p:cNvPr>
          <p:cNvSpPr txBox="1"/>
          <p:nvPr/>
        </p:nvSpPr>
        <p:spPr>
          <a:xfrm>
            <a:off x="1" y="19948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spc="80" dirty="0">
                <a:solidFill>
                  <a:schemeClr val="bg1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IPO - IndustriePark Oberelbe</a:t>
            </a:r>
          </a:p>
        </p:txBody>
      </p:sp>
      <p:sp>
        <p:nvSpPr>
          <p:cNvPr id="2" name="Pfeil: nach rechts 1">
            <a:extLst>
              <a:ext uri="{FF2B5EF4-FFF2-40B4-BE49-F238E27FC236}">
                <a16:creationId xmlns:a16="http://schemas.microsoft.com/office/drawing/2014/main" id="{E2D3BC76-5FB4-4AD9-BFD8-12F3829DDBCF}"/>
              </a:ext>
            </a:extLst>
          </p:cNvPr>
          <p:cNvSpPr/>
          <p:nvPr/>
        </p:nvSpPr>
        <p:spPr>
          <a:xfrm>
            <a:off x="201642" y="4940868"/>
            <a:ext cx="11913272" cy="725366"/>
          </a:xfrm>
          <a:prstGeom prst="rightArrow">
            <a:avLst/>
          </a:prstGeom>
          <a:noFill/>
          <a:ln w="73025" cap="flat" cmpd="sng" algn="ctr">
            <a:solidFill>
              <a:schemeClr val="accent6">
                <a:lumMod val="75000"/>
              </a:schemeClr>
            </a:solidFill>
            <a:prstDash val="solid"/>
            <a:miter lim="800000"/>
            <a:headEnd type="arrow" w="med" len="sm"/>
            <a:tailEnd type="arrow" w="med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15AEC56-E5FF-4C7F-AF2A-D078F27C3143}"/>
              </a:ext>
            </a:extLst>
          </p:cNvPr>
          <p:cNvSpPr txBox="1"/>
          <p:nvPr/>
        </p:nvSpPr>
        <p:spPr>
          <a:xfrm>
            <a:off x="674702" y="1088886"/>
            <a:ext cx="10777492" cy="522131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de-DE" sz="2400" b="1" spc="20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Bebauungsplan 1.2 „Gewerbepark Dohna / Heidenau“ - Meilensteine</a:t>
            </a:r>
            <a:endParaRPr lang="de-DE" sz="2400" spc="20" dirty="0">
              <a:solidFill>
                <a:schemeClr val="accent6">
                  <a:lumMod val="75000"/>
                </a:schemeClr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4F94E06-DBC3-43D8-9273-03BC50844FE1}"/>
              </a:ext>
            </a:extLst>
          </p:cNvPr>
          <p:cNvSpPr txBox="1"/>
          <p:nvPr/>
        </p:nvSpPr>
        <p:spPr>
          <a:xfrm>
            <a:off x="77086" y="5540938"/>
            <a:ext cx="11089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Segoe UI" panose="020B0502040204020203" pitchFamily="34" charset="0"/>
                <a:cs typeface="Segoe UI" panose="020B0502040204020203" pitchFamily="34" charset="0"/>
              </a:rPr>
              <a:t>2023	</a:t>
            </a:r>
            <a:r>
              <a:rPr lang="de-DE" sz="2000" b="1" u="sng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2024</a:t>
            </a:r>
            <a:r>
              <a:rPr lang="de-DE" sz="2000" dirty="0">
                <a:latin typeface="Segoe UI" panose="020B0502040204020203" pitchFamily="34" charset="0"/>
                <a:cs typeface="Segoe UI" panose="020B0502040204020203" pitchFamily="34" charset="0"/>
              </a:rPr>
              <a:t>	2025	2026	2027	2028	2029	2030	2031	2032	2034	2036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74F3754A-7B82-43B6-B5EF-655AE6BBBC77}"/>
              </a:ext>
            </a:extLst>
          </p:cNvPr>
          <p:cNvSpPr txBox="1"/>
          <p:nvPr/>
        </p:nvSpPr>
        <p:spPr>
          <a:xfrm>
            <a:off x="7075579" y="3019881"/>
            <a:ext cx="229924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Erste Ansiedlungen </a:t>
            </a:r>
          </a:p>
        </p:txBody>
      </p: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9375DBFC-C0C4-4A4B-B170-A87A03F4E137}"/>
              </a:ext>
            </a:extLst>
          </p:cNvPr>
          <p:cNvCxnSpPr>
            <a:cxnSpLocks/>
          </p:cNvCxnSpPr>
          <p:nvPr/>
        </p:nvCxnSpPr>
        <p:spPr>
          <a:xfrm>
            <a:off x="524982" y="4674029"/>
            <a:ext cx="0" cy="46982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DBCC4FAF-7083-9698-D899-AC9E875843B3}"/>
              </a:ext>
            </a:extLst>
          </p:cNvPr>
          <p:cNvSpPr txBox="1"/>
          <p:nvPr/>
        </p:nvSpPr>
        <p:spPr>
          <a:xfrm>
            <a:off x="6191370" y="3493423"/>
            <a:ext cx="382264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Erschließung 1.2 – bis zu 48 Monate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595C4267-DE3F-DABB-4220-9B1B0BFEC2C3}"/>
              </a:ext>
            </a:extLst>
          </p:cNvPr>
          <p:cNvSpPr txBox="1"/>
          <p:nvPr/>
        </p:nvSpPr>
        <p:spPr>
          <a:xfrm>
            <a:off x="5286342" y="3999715"/>
            <a:ext cx="228631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CEF-Maßnahmen 1.2 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6CC3227-9857-798C-35FB-B45063C8E8D5}"/>
              </a:ext>
            </a:extLst>
          </p:cNvPr>
          <p:cNvSpPr txBox="1"/>
          <p:nvPr/>
        </p:nvSpPr>
        <p:spPr>
          <a:xfrm>
            <a:off x="213066" y="4473974"/>
            <a:ext cx="2585322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Aufstellungsbeschluss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7D3FA104-3498-0A2E-E383-4B4BA878956A}"/>
              </a:ext>
            </a:extLst>
          </p:cNvPr>
          <p:cNvSpPr txBox="1"/>
          <p:nvPr/>
        </p:nvSpPr>
        <p:spPr>
          <a:xfrm>
            <a:off x="3414875" y="4477796"/>
            <a:ext cx="2878428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Genehmigung B-Plan 1.2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A5B18F56-2540-D376-EEFF-A0B6C0B81CC4}"/>
              </a:ext>
            </a:extLst>
          </p:cNvPr>
          <p:cNvSpPr txBox="1"/>
          <p:nvPr/>
        </p:nvSpPr>
        <p:spPr>
          <a:xfrm>
            <a:off x="1830273" y="2990424"/>
            <a:ext cx="338979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Satzungsbeschluss B-Plan 1.2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6C69FF46-7495-4660-9C4A-F9AFCDEE68CB}"/>
              </a:ext>
            </a:extLst>
          </p:cNvPr>
          <p:cNvSpPr txBox="1"/>
          <p:nvPr/>
        </p:nvSpPr>
        <p:spPr>
          <a:xfrm>
            <a:off x="895980" y="3999715"/>
            <a:ext cx="205766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Entwurf B-Plan 1.2 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0013EE52-BBD1-4220-A068-7C7202F43738}"/>
              </a:ext>
            </a:extLst>
          </p:cNvPr>
          <p:cNvSpPr txBox="1"/>
          <p:nvPr/>
        </p:nvSpPr>
        <p:spPr>
          <a:xfrm>
            <a:off x="1190435" y="3480122"/>
            <a:ext cx="414504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Behörden- u. Öffentlichkeitsbeteiligung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5C810850-A838-4BFD-B259-EAD556977701}"/>
              </a:ext>
            </a:extLst>
          </p:cNvPr>
          <p:cNvSpPr txBox="1"/>
          <p:nvPr/>
        </p:nvSpPr>
        <p:spPr>
          <a:xfrm>
            <a:off x="1190434" y="1886614"/>
            <a:ext cx="950715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fortlaufend: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Bürgerbeteiligung und Öffentlichkeitsarbeit  //  Grunderwerb  //  Vermarktung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DBE8DEEF-7C04-4031-86BE-BF883F85CBEC}"/>
              </a:ext>
            </a:extLst>
          </p:cNvPr>
          <p:cNvSpPr/>
          <p:nvPr/>
        </p:nvSpPr>
        <p:spPr>
          <a:xfrm>
            <a:off x="0" y="5969722"/>
            <a:ext cx="12192000" cy="900000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Segoe UI Light" panose="020B0502040204020203" pitchFamily="34" charset="0"/>
                <a:cs typeface="Segoe UI Light" panose="020B0502040204020203" pitchFamily="34" charset="0"/>
              </a:rPr>
              <a:t>16</a:t>
            </a: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3790F7BF-1679-4D25-A27A-F1A503A6DC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510" y="5999040"/>
            <a:ext cx="1794933" cy="772859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69C8FCD8-8C8F-4C04-A72D-9E1EB7E8B8E1}"/>
              </a:ext>
            </a:extLst>
          </p:cNvPr>
          <p:cNvSpPr txBox="1"/>
          <p:nvPr/>
        </p:nvSpPr>
        <p:spPr>
          <a:xfrm>
            <a:off x="255864" y="6083045"/>
            <a:ext cx="4447051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spc="40" dirty="0">
                <a:solidFill>
                  <a:schemeClr val="bg1"/>
                </a:solidFill>
                <a:latin typeface="Segoe UI Light" panose="020B0502040204020203" pitchFamily="34" charset="0"/>
                <a:ea typeface="Roboto Light" panose="02000000000000000000" pitchFamily="2" charset="0"/>
                <a:cs typeface="Segoe UI Light" panose="020B0502040204020203" pitchFamily="34" charset="0"/>
              </a:rPr>
              <a:t>Zweckverband IndustriePark Oberelbe</a:t>
            </a:r>
          </a:p>
          <a:p>
            <a:r>
              <a:rPr lang="de-DE" sz="1700" spc="40" dirty="0">
                <a:solidFill>
                  <a:schemeClr val="bg1"/>
                </a:solidFill>
                <a:latin typeface="Segoe UI Light" panose="020B0502040204020203" pitchFamily="34" charset="0"/>
                <a:ea typeface="Roboto Light" panose="02000000000000000000" pitchFamily="2" charset="0"/>
                <a:cs typeface="Segoe UI Light" panose="020B0502040204020203" pitchFamily="34" charset="0"/>
              </a:rPr>
              <a:t>Breite Straße 4 · 01796 Pirna · www.zv-ipo.de</a:t>
            </a:r>
          </a:p>
        </p:txBody>
      </p:sp>
    </p:spTree>
    <p:extLst>
      <p:ext uri="{BB962C8B-B14F-4D97-AF65-F5344CB8AC3E}">
        <p14:creationId xmlns:p14="http://schemas.microsoft.com/office/powerpoint/2010/main" val="42845823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F3ECE817-2331-4BA6-8702-525476389167}"/>
              </a:ext>
            </a:extLst>
          </p:cNvPr>
          <p:cNvSpPr/>
          <p:nvPr/>
        </p:nvSpPr>
        <p:spPr>
          <a:xfrm>
            <a:off x="0" y="0"/>
            <a:ext cx="12192000" cy="845820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B794735D-7B9B-4E68-8690-2097E4FC61CD}"/>
              </a:ext>
            </a:extLst>
          </p:cNvPr>
          <p:cNvSpPr/>
          <p:nvPr/>
        </p:nvSpPr>
        <p:spPr>
          <a:xfrm>
            <a:off x="0" y="5969722"/>
            <a:ext cx="12192000" cy="900000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Segoe UI Light" panose="020B0502040204020203" pitchFamily="34" charset="0"/>
                <a:cs typeface="Segoe UI Light" panose="020B0502040204020203" pitchFamily="34" charset="0"/>
              </a:rPr>
              <a:t>17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58CF835-CED0-4186-9459-E6E5E62D1F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7256" t="41422"/>
          <a:stretch/>
        </p:blipFill>
        <p:spPr>
          <a:xfrm>
            <a:off x="0" y="9286"/>
            <a:ext cx="1086024" cy="845168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9AF8DB60-82BA-4FB9-9D95-F8195D90198E}"/>
              </a:ext>
            </a:extLst>
          </p:cNvPr>
          <p:cNvSpPr/>
          <p:nvPr/>
        </p:nvSpPr>
        <p:spPr>
          <a:xfrm>
            <a:off x="0" y="9286"/>
            <a:ext cx="361244" cy="408403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FF6092F-B193-44D4-AD33-715C558211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510" y="5999040"/>
            <a:ext cx="1794933" cy="772859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FBAD19F9-562B-4A68-9617-421AB85504D1}"/>
              </a:ext>
            </a:extLst>
          </p:cNvPr>
          <p:cNvSpPr txBox="1"/>
          <p:nvPr/>
        </p:nvSpPr>
        <p:spPr>
          <a:xfrm>
            <a:off x="-488272" y="962817"/>
            <a:ext cx="1261859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D6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de-DE"/>
            </a:defPPr>
            <a:lvl1pPr>
              <a:spcBef>
                <a:spcPts val="600"/>
              </a:spcBef>
              <a:buFontTx/>
              <a:buNone/>
              <a:defRPr sz="2800" b="1">
                <a:solidFill>
                  <a:srgbClr val="C00000"/>
                </a:solidFill>
                <a:latin typeface="Segoe UI Light" panose="020B0502040204020203" pitchFamily="34" charset="0"/>
                <a:ea typeface="Roboto" panose="02000000000000000000" pitchFamily="2" charset="0"/>
                <a:cs typeface="Segoe UI Light" panose="020B0502040204020203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" pitchFamily="18" charset="0"/>
              </a:defRPr>
            </a:lvl9pPr>
          </a:lstStyle>
          <a:p>
            <a:pPr marL="457200" marR="0" lvl="1" indent="0" defTabSz="361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           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Erarbeitung B-Plan 1.2 – Klärungsbedarfe in den </a:t>
            </a:r>
            <a:r>
              <a:rPr lang="de-DE" sz="2400" b="1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Teilbauflächen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A und B</a:t>
            </a:r>
            <a:endParaRPr lang="de-DE" sz="2200" dirty="0">
              <a:solidFill>
                <a:schemeClr val="accent6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DB6DF23-79AF-4A4F-82F2-71E0596B1D30}"/>
              </a:ext>
            </a:extLst>
          </p:cNvPr>
          <p:cNvSpPr txBox="1"/>
          <p:nvPr/>
        </p:nvSpPr>
        <p:spPr>
          <a:xfrm>
            <a:off x="1" y="19948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spc="80" dirty="0">
                <a:solidFill>
                  <a:schemeClr val="bg1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IPO - IndustriePark Oberelbe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3C6BB4A-4ADB-4A2E-2FA4-96595C2F51C7}"/>
              </a:ext>
            </a:extLst>
          </p:cNvPr>
          <p:cNvSpPr txBox="1"/>
          <p:nvPr/>
        </p:nvSpPr>
        <p:spPr>
          <a:xfrm>
            <a:off x="9795850" y="1390948"/>
            <a:ext cx="2338396" cy="14927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marL="180975" marR="0" lvl="0" indent="-180975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200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indent="0" defTabSz="361950">
              <a:spcAft>
                <a:spcPts val="600"/>
              </a:spcAft>
              <a:buNone/>
            </a:pPr>
            <a:r>
              <a:rPr lang="de-DE" sz="1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de-DE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361950">
              <a:spcAft>
                <a:spcPts val="600"/>
              </a:spcAft>
            </a:pPr>
            <a:endParaRPr lang="de-DE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361950">
              <a:spcAft>
                <a:spcPts val="600"/>
              </a:spcAft>
            </a:pPr>
            <a:endParaRPr lang="de-DE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 defTabSz="361950">
              <a:spcAft>
                <a:spcPts val="600"/>
              </a:spcAft>
              <a:buFontTx/>
              <a:buChar char="-"/>
            </a:pPr>
            <a:endParaRPr lang="de-DE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F498A224-BE0C-4E04-9146-E6565A103DC0}"/>
              </a:ext>
            </a:extLst>
          </p:cNvPr>
          <p:cNvSpPr txBox="1"/>
          <p:nvPr/>
        </p:nvSpPr>
        <p:spPr>
          <a:xfrm>
            <a:off x="8316314" y="1521017"/>
            <a:ext cx="3937832" cy="36779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marL="180975" marR="0" lvl="0" indent="-180975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200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indent="0" defTabSz="361950">
              <a:spcAft>
                <a:spcPts val="600"/>
              </a:spcAft>
              <a:buNone/>
            </a:pPr>
            <a:r>
              <a:rPr lang="de-DE" sz="180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FF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Teilbaufläche A - Dohna</a:t>
            </a:r>
          </a:p>
          <a:p>
            <a:pPr defTabSz="361950">
              <a:spcAft>
                <a:spcPts val="600"/>
              </a:spcAft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Ansiedlungsfläche 18 ha </a:t>
            </a:r>
          </a:p>
          <a:p>
            <a:pPr defTabSz="361950">
              <a:spcAft>
                <a:spcPts val="600"/>
              </a:spcAft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Verkehrsanbindung über:</a:t>
            </a:r>
          </a:p>
          <a:p>
            <a:pPr marL="742950" lvl="1" indent="-285750" defTabSz="3619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Reppchenstraße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6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oder</a:t>
            </a:r>
          </a:p>
          <a:p>
            <a:pPr marL="742950" lvl="1" indent="-285750" defTabSz="3619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 172a AS Pirna-West </a:t>
            </a:r>
          </a:p>
          <a:p>
            <a:pPr lvl="1" defTabSz="361950">
              <a:spcAft>
                <a:spcPts val="600"/>
              </a:spcAft>
            </a:pPr>
            <a:endParaRPr lang="de-DE" sz="5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defTabSz="361950">
              <a:spcAft>
                <a:spcPts val="600"/>
              </a:spcAft>
              <a:buNone/>
            </a:pPr>
            <a:r>
              <a:rPr lang="de-DE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Teilbaufläche B - Heidenau</a:t>
            </a:r>
            <a:endParaRPr lang="de-DE" sz="1800" b="1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FFFFFF"/>
              </a:highligh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361950">
              <a:spcAft>
                <a:spcPts val="600"/>
              </a:spcAft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Ansiedlungsfläche 16 ha </a:t>
            </a:r>
          </a:p>
          <a:p>
            <a:pPr defTabSz="361950">
              <a:spcAft>
                <a:spcPts val="600"/>
              </a:spcAft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Umgang mit ehem. LPG </a:t>
            </a:r>
            <a:r>
              <a:rPr lang="de-DE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?</a:t>
            </a:r>
            <a:endParaRPr lang="de-DE" sz="16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defTabSz="361950">
              <a:spcAft>
                <a:spcPts val="600"/>
              </a:spcAft>
              <a:buNone/>
            </a:pPr>
            <a:endParaRPr lang="de-DE" sz="5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defTabSz="361950">
              <a:spcAft>
                <a:spcPts val="600"/>
              </a:spcAft>
              <a:buNone/>
            </a:pPr>
            <a:r>
              <a:rPr lang="de-DE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Teilbauflächen A und B</a:t>
            </a:r>
          </a:p>
          <a:p>
            <a:pPr defTabSz="361950">
              <a:spcAft>
                <a:spcPts val="600"/>
              </a:spcAft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Energieversorgung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2A5EFE40-EECE-4996-9D61-4CAF097C0335}"/>
              </a:ext>
            </a:extLst>
          </p:cNvPr>
          <p:cNvSpPr txBox="1"/>
          <p:nvPr/>
        </p:nvSpPr>
        <p:spPr>
          <a:xfrm>
            <a:off x="-1776" y="845820"/>
            <a:ext cx="492443" cy="512390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de-DE" sz="20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Sachstand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1901524-4632-4196-A7C7-2DE96481F8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410" t="13367" r="6244" b="22931"/>
          <a:stretch/>
        </p:blipFill>
        <p:spPr>
          <a:xfrm>
            <a:off x="533079" y="1506430"/>
            <a:ext cx="7663335" cy="4084912"/>
          </a:xfrm>
          <a:prstGeom prst="rect">
            <a:avLst/>
          </a:prstGeom>
        </p:spPr>
      </p:pic>
      <p:pic>
        <p:nvPicPr>
          <p:cNvPr id="28" name="Grafik 27" descr="Sitzungssaal mit einfarbiger Füllung">
            <a:extLst>
              <a:ext uri="{FF2B5EF4-FFF2-40B4-BE49-F238E27FC236}">
                <a16:creationId xmlns:a16="http://schemas.microsoft.com/office/drawing/2014/main" id="{D07CE7F3-CE5A-4D58-B460-0C0B22B159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39243" y="1834239"/>
            <a:ext cx="423573" cy="423573"/>
          </a:xfrm>
          <a:prstGeom prst="rect">
            <a:avLst/>
          </a:prstGeom>
        </p:spPr>
      </p:pic>
      <p:pic>
        <p:nvPicPr>
          <p:cNvPr id="29" name="Grafik 28" descr="Sitzungssaal mit einfarbiger Füllung">
            <a:extLst>
              <a:ext uri="{FF2B5EF4-FFF2-40B4-BE49-F238E27FC236}">
                <a16:creationId xmlns:a16="http://schemas.microsoft.com/office/drawing/2014/main" id="{5C618B39-9593-457C-9A13-622CAFA717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01122" y="3602246"/>
            <a:ext cx="423573" cy="423573"/>
          </a:xfrm>
          <a:prstGeom prst="rect">
            <a:avLst/>
          </a:prstGeom>
        </p:spPr>
      </p:pic>
      <p:pic>
        <p:nvPicPr>
          <p:cNvPr id="30" name="Grafik 29" descr="Sitzungssaal mit einfarbiger Füllung">
            <a:extLst>
              <a:ext uri="{FF2B5EF4-FFF2-40B4-BE49-F238E27FC236}">
                <a16:creationId xmlns:a16="http://schemas.microsoft.com/office/drawing/2014/main" id="{FF1069DE-F011-496C-9883-8022A413E4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34488" y="4781819"/>
            <a:ext cx="423573" cy="423573"/>
          </a:xfrm>
          <a:prstGeom prst="rect">
            <a:avLst/>
          </a:prstGeom>
        </p:spPr>
      </p:pic>
      <p:sp>
        <p:nvSpPr>
          <p:cNvPr id="34" name="Freihandform: Form 33">
            <a:extLst>
              <a:ext uri="{FF2B5EF4-FFF2-40B4-BE49-F238E27FC236}">
                <a16:creationId xmlns:a16="http://schemas.microsoft.com/office/drawing/2014/main" id="{F6B41271-38AD-4153-9ED4-4A5ADF1DCC26}"/>
              </a:ext>
            </a:extLst>
          </p:cNvPr>
          <p:cNvSpPr/>
          <p:nvPr/>
        </p:nvSpPr>
        <p:spPr>
          <a:xfrm>
            <a:off x="581891" y="2398816"/>
            <a:ext cx="1128156" cy="1056903"/>
          </a:xfrm>
          <a:custGeom>
            <a:avLst/>
            <a:gdLst>
              <a:gd name="connsiteX0" fmla="*/ 403761 w 1128156"/>
              <a:gd name="connsiteY0" fmla="*/ 59376 h 1056903"/>
              <a:gd name="connsiteX1" fmla="*/ 653143 w 1128156"/>
              <a:gd name="connsiteY1" fmla="*/ 47501 h 1056903"/>
              <a:gd name="connsiteX2" fmla="*/ 831273 w 1128156"/>
              <a:gd name="connsiteY2" fmla="*/ 142503 h 1056903"/>
              <a:gd name="connsiteX3" fmla="*/ 950026 w 1128156"/>
              <a:gd name="connsiteY3" fmla="*/ 225631 h 1056903"/>
              <a:gd name="connsiteX4" fmla="*/ 1056904 w 1128156"/>
              <a:gd name="connsiteY4" fmla="*/ 213755 h 1056903"/>
              <a:gd name="connsiteX5" fmla="*/ 1128156 w 1128156"/>
              <a:gd name="connsiteY5" fmla="*/ 1009402 h 1056903"/>
              <a:gd name="connsiteX6" fmla="*/ 581891 w 1128156"/>
              <a:gd name="connsiteY6" fmla="*/ 1056903 h 1056903"/>
              <a:gd name="connsiteX7" fmla="*/ 403761 w 1128156"/>
              <a:gd name="connsiteY7" fmla="*/ 950026 h 1056903"/>
              <a:gd name="connsiteX8" fmla="*/ 118753 w 1128156"/>
              <a:gd name="connsiteY8" fmla="*/ 605641 h 1056903"/>
              <a:gd name="connsiteX9" fmla="*/ 0 w 1128156"/>
              <a:gd name="connsiteY9" fmla="*/ 368135 h 1056903"/>
              <a:gd name="connsiteX10" fmla="*/ 71252 w 1128156"/>
              <a:gd name="connsiteY10" fmla="*/ 308758 h 1056903"/>
              <a:gd name="connsiteX11" fmla="*/ 201880 w 1128156"/>
              <a:gd name="connsiteY11" fmla="*/ 106878 h 1056903"/>
              <a:gd name="connsiteX12" fmla="*/ 201880 w 1128156"/>
              <a:gd name="connsiteY12" fmla="*/ 106878 h 1056903"/>
              <a:gd name="connsiteX13" fmla="*/ 237506 w 1128156"/>
              <a:gd name="connsiteY13" fmla="*/ 0 h 1056903"/>
              <a:gd name="connsiteX14" fmla="*/ 463138 w 1128156"/>
              <a:gd name="connsiteY14" fmla="*/ 71252 h 1056903"/>
              <a:gd name="connsiteX15" fmla="*/ 486888 w 1128156"/>
              <a:gd name="connsiteY15" fmla="*/ 71252 h 1056903"/>
              <a:gd name="connsiteX16" fmla="*/ 510639 w 1128156"/>
              <a:gd name="connsiteY16" fmla="*/ 23750 h 1056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28156" h="1056903">
                <a:moveTo>
                  <a:pt x="403761" y="59376"/>
                </a:moveTo>
                <a:lnTo>
                  <a:pt x="653143" y="47501"/>
                </a:lnTo>
                <a:lnTo>
                  <a:pt x="831273" y="142503"/>
                </a:lnTo>
                <a:lnTo>
                  <a:pt x="950026" y="225631"/>
                </a:lnTo>
                <a:lnTo>
                  <a:pt x="1056904" y="213755"/>
                </a:lnTo>
                <a:lnTo>
                  <a:pt x="1128156" y="1009402"/>
                </a:lnTo>
                <a:lnTo>
                  <a:pt x="581891" y="1056903"/>
                </a:lnTo>
                <a:lnTo>
                  <a:pt x="403761" y="950026"/>
                </a:lnTo>
                <a:lnTo>
                  <a:pt x="118753" y="605641"/>
                </a:lnTo>
                <a:lnTo>
                  <a:pt x="0" y="368135"/>
                </a:lnTo>
                <a:lnTo>
                  <a:pt x="71252" y="308758"/>
                </a:lnTo>
                <a:lnTo>
                  <a:pt x="201880" y="106878"/>
                </a:lnTo>
                <a:lnTo>
                  <a:pt x="201880" y="106878"/>
                </a:lnTo>
                <a:lnTo>
                  <a:pt x="237506" y="0"/>
                </a:lnTo>
                <a:lnTo>
                  <a:pt x="463138" y="71252"/>
                </a:lnTo>
                <a:lnTo>
                  <a:pt x="486888" y="71252"/>
                </a:lnTo>
                <a:lnTo>
                  <a:pt x="510639" y="23750"/>
                </a:lnTo>
              </a:path>
            </a:pathLst>
          </a:custGeom>
          <a:noFill/>
          <a:ln w="50800" cap="flat" cmpd="sng" algn="ctr">
            <a:solidFill>
              <a:schemeClr val="accent6">
                <a:lumMod val="75000"/>
              </a:schemeClr>
            </a:solidFill>
            <a:prstDash val="solid"/>
            <a:miter lim="800000"/>
            <a:headEnd type="none" w="med" len="sm"/>
            <a:tailEnd type="none" w="med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Freihandform: Form 34">
            <a:extLst>
              <a:ext uri="{FF2B5EF4-FFF2-40B4-BE49-F238E27FC236}">
                <a16:creationId xmlns:a16="http://schemas.microsoft.com/office/drawing/2014/main" id="{D94759F1-480D-4A8B-BE79-8FFE7B7D9E57}"/>
              </a:ext>
            </a:extLst>
          </p:cNvPr>
          <p:cNvSpPr/>
          <p:nvPr/>
        </p:nvSpPr>
        <p:spPr>
          <a:xfrm>
            <a:off x="2042556" y="2755075"/>
            <a:ext cx="985652" cy="736270"/>
          </a:xfrm>
          <a:custGeom>
            <a:avLst/>
            <a:gdLst>
              <a:gd name="connsiteX0" fmla="*/ 154379 w 985652"/>
              <a:gd name="connsiteY0" fmla="*/ 23751 h 736270"/>
              <a:gd name="connsiteX1" fmla="*/ 451262 w 985652"/>
              <a:gd name="connsiteY1" fmla="*/ 23751 h 736270"/>
              <a:gd name="connsiteX2" fmla="*/ 665018 w 985652"/>
              <a:gd name="connsiteY2" fmla="*/ 0 h 736270"/>
              <a:gd name="connsiteX3" fmla="*/ 855023 w 985652"/>
              <a:gd name="connsiteY3" fmla="*/ 11876 h 736270"/>
              <a:gd name="connsiteX4" fmla="*/ 819397 w 985652"/>
              <a:gd name="connsiteY4" fmla="*/ 118754 h 736270"/>
              <a:gd name="connsiteX5" fmla="*/ 985652 w 985652"/>
              <a:gd name="connsiteY5" fmla="*/ 463138 h 736270"/>
              <a:gd name="connsiteX6" fmla="*/ 914400 w 985652"/>
              <a:gd name="connsiteY6" fmla="*/ 736270 h 736270"/>
              <a:gd name="connsiteX7" fmla="*/ 510639 w 985652"/>
              <a:gd name="connsiteY7" fmla="*/ 617517 h 736270"/>
              <a:gd name="connsiteX8" fmla="*/ 95002 w 985652"/>
              <a:gd name="connsiteY8" fmla="*/ 617517 h 736270"/>
              <a:gd name="connsiteX9" fmla="*/ 47501 w 985652"/>
              <a:gd name="connsiteY9" fmla="*/ 629393 h 736270"/>
              <a:gd name="connsiteX10" fmla="*/ 0 w 985652"/>
              <a:gd name="connsiteY10" fmla="*/ 510639 h 736270"/>
              <a:gd name="connsiteX11" fmla="*/ 118753 w 985652"/>
              <a:gd name="connsiteY11" fmla="*/ 249382 h 736270"/>
              <a:gd name="connsiteX12" fmla="*/ 154379 w 985652"/>
              <a:gd name="connsiteY12" fmla="*/ 23751 h 736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5652" h="736270">
                <a:moveTo>
                  <a:pt x="154379" y="23751"/>
                </a:moveTo>
                <a:lnTo>
                  <a:pt x="451262" y="23751"/>
                </a:lnTo>
                <a:lnTo>
                  <a:pt x="665018" y="0"/>
                </a:lnTo>
                <a:lnTo>
                  <a:pt x="855023" y="11876"/>
                </a:lnTo>
                <a:lnTo>
                  <a:pt x="819397" y="118754"/>
                </a:lnTo>
                <a:lnTo>
                  <a:pt x="985652" y="463138"/>
                </a:lnTo>
                <a:lnTo>
                  <a:pt x="914400" y="736270"/>
                </a:lnTo>
                <a:lnTo>
                  <a:pt x="510639" y="617517"/>
                </a:lnTo>
                <a:lnTo>
                  <a:pt x="95002" y="617517"/>
                </a:lnTo>
                <a:lnTo>
                  <a:pt x="47501" y="629393"/>
                </a:lnTo>
                <a:lnTo>
                  <a:pt x="0" y="510639"/>
                </a:lnTo>
                <a:lnTo>
                  <a:pt x="118753" y="249382"/>
                </a:lnTo>
                <a:lnTo>
                  <a:pt x="154379" y="23751"/>
                </a:lnTo>
                <a:close/>
              </a:path>
            </a:pathLst>
          </a:custGeom>
          <a:noFill/>
          <a:ln w="50800" cap="flat" cmpd="sng" algn="ctr">
            <a:solidFill>
              <a:schemeClr val="accent6">
                <a:lumMod val="75000"/>
              </a:schemeClr>
            </a:solidFill>
            <a:prstDash val="solid"/>
            <a:miter lim="800000"/>
            <a:headEnd type="arrow" w="med" len="sm"/>
            <a:tailEnd type="arrow" w="med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3A1F9A7F-A3A8-40DF-B86B-8317294DEF8A}"/>
              </a:ext>
            </a:extLst>
          </p:cNvPr>
          <p:cNvSpPr txBox="1"/>
          <p:nvPr/>
        </p:nvSpPr>
        <p:spPr>
          <a:xfrm>
            <a:off x="997111" y="2612389"/>
            <a:ext cx="402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/>
              <a:t>A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F995F021-2E8A-42AD-A2CF-0F78BBD574E1}"/>
              </a:ext>
            </a:extLst>
          </p:cNvPr>
          <p:cNvSpPr txBox="1"/>
          <p:nvPr/>
        </p:nvSpPr>
        <p:spPr>
          <a:xfrm>
            <a:off x="2342060" y="2855382"/>
            <a:ext cx="386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/>
              <a:t>B</a:t>
            </a:r>
          </a:p>
        </p:txBody>
      </p:sp>
      <p:pic>
        <p:nvPicPr>
          <p:cNvPr id="45" name="Grafik 44" descr="LKW mit einfarbiger Füllung">
            <a:extLst>
              <a:ext uri="{FF2B5EF4-FFF2-40B4-BE49-F238E27FC236}">
                <a16:creationId xmlns:a16="http://schemas.microsoft.com/office/drawing/2014/main" id="{8086D51B-93F7-41E2-B64E-63EDDBFAA9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90360" y="3095599"/>
            <a:ext cx="369002" cy="369002"/>
          </a:xfrm>
          <a:prstGeom prst="rect">
            <a:avLst/>
          </a:prstGeom>
        </p:spPr>
      </p:pic>
      <p:pic>
        <p:nvPicPr>
          <p:cNvPr id="50" name="Grafik 49" descr="LKW mit einfarbiger Füllung">
            <a:extLst>
              <a:ext uri="{FF2B5EF4-FFF2-40B4-BE49-F238E27FC236}">
                <a16:creationId xmlns:a16="http://schemas.microsoft.com/office/drawing/2014/main" id="{533F8752-B5C8-4FF8-AE97-48B3AEE777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939381" y="2212583"/>
            <a:ext cx="336583" cy="33658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3C7BD290-E3EB-4D13-AAF8-F834F23D5DE2}"/>
              </a:ext>
            </a:extLst>
          </p:cNvPr>
          <p:cNvSpPr txBox="1"/>
          <p:nvPr/>
        </p:nvSpPr>
        <p:spPr>
          <a:xfrm>
            <a:off x="3061658" y="2729188"/>
            <a:ext cx="386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?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F2B0FAD-EDA1-46A2-8B4F-4B6A77899FC4}"/>
              </a:ext>
            </a:extLst>
          </p:cNvPr>
          <p:cNvSpPr txBox="1"/>
          <p:nvPr/>
        </p:nvSpPr>
        <p:spPr>
          <a:xfrm>
            <a:off x="7075503" y="1506430"/>
            <a:ext cx="116332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72495DDD-69A7-4671-82C3-A8A7FAC20C50}"/>
              </a:ext>
            </a:extLst>
          </p:cNvPr>
          <p:cNvSpPr txBox="1"/>
          <p:nvPr/>
        </p:nvSpPr>
        <p:spPr>
          <a:xfrm>
            <a:off x="255864" y="6083045"/>
            <a:ext cx="4447051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spc="40" dirty="0">
                <a:solidFill>
                  <a:schemeClr val="bg1"/>
                </a:solidFill>
                <a:latin typeface="Segoe UI Light" panose="020B0502040204020203" pitchFamily="34" charset="0"/>
                <a:ea typeface="Roboto Light" panose="02000000000000000000" pitchFamily="2" charset="0"/>
                <a:cs typeface="Segoe UI Light" panose="020B0502040204020203" pitchFamily="34" charset="0"/>
              </a:rPr>
              <a:t>Zweckverband IndustriePark Oberelbe</a:t>
            </a:r>
          </a:p>
          <a:p>
            <a:r>
              <a:rPr lang="de-DE" sz="1700" spc="40" dirty="0">
                <a:solidFill>
                  <a:schemeClr val="bg1"/>
                </a:solidFill>
                <a:latin typeface="Segoe UI Light" panose="020B0502040204020203" pitchFamily="34" charset="0"/>
                <a:ea typeface="Roboto Light" panose="02000000000000000000" pitchFamily="2" charset="0"/>
                <a:cs typeface="Segoe UI Light" panose="020B0502040204020203" pitchFamily="34" charset="0"/>
              </a:rPr>
              <a:t>Breite Straße 4 · 01796 Pirna · www.zv-ipo.de</a:t>
            </a:r>
          </a:p>
        </p:txBody>
      </p:sp>
    </p:spTree>
    <p:extLst>
      <p:ext uri="{BB962C8B-B14F-4D97-AF65-F5344CB8AC3E}">
        <p14:creationId xmlns:p14="http://schemas.microsoft.com/office/powerpoint/2010/main" val="20149487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5F66C5D0-ADEE-442D-BBDB-8020D1C903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816746"/>
            <a:ext cx="12191999" cy="5141350"/>
          </a:xfrm>
          <a:prstGeom prst="rect">
            <a:avLst/>
          </a:prstGeom>
          <a:effectLst/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157F7564-3BC9-4153-B176-7F628164CCF3}"/>
              </a:ext>
            </a:extLst>
          </p:cNvPr>
          <p:cNvSpPr txBox="1"/>
          <p:nvPr/>
        </p:nvSpPr>
        <p:spPr>
          <a:xfrm>
            <a:off x="116541" y="916439"/>
            <a:ext cx="120647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3200" spc="20" dirty="0">
              <a:solidFill>
                <a:schemeClr val="bg1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r>
              <a:rPr lang="de-DE" sz="3600" spc="20" dirty="0">
                <a:solidFill>
                  <a:schemeClr val="bg1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             </a:t>
            </a:r>
            <a:r>
              <a:rPr lang="de-DE" sz="2800" b="1" spc="20" dirty="0">
                <a:solidFill>
                  <a:schemeClr val="bg1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4. Kosten- und Risikominimierung - Herr Opitz </a:t>
            </a:r>
            <a:endParaRPr lang="de-DE" sz="3600" b="1" spc="20" dirty="0">
              <a:solidFill>
                <a:schemeClr val="bg1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endParaRPr lang="de-DE" sz="3600" spc="20" dirty="0">
              <a:solidFill>
                <a:schemeClr val="bg1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endParaRPr lang="de-DE" sz="3600" spc="20" dirty="0">
              <a:solidFill>
                <a:schemeClr val="bg1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D983F934-5360-4122-9471-F28E2AD0A22D}"/>
              </a:ext>
            </a:extLst>
          </p:cNvPr>
          <p:cNvSpPr/>
          <p:nvPr/>
        </p:nvSpPr>
        <p:spPr>
          <a:xfrm>
            <a:off x="0" y="5941560"/>
            <a:ext cx="12192000" cy="916439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Segoe UI Light" panose="020B0502040204020203" pitchFamily="34" charset="0"/>
                <a:cs typeface="Segoe UI Light" panose="020B0502040204020203" pitchFamily="34" charset="0"/>
              </a:rPr>
              <a:t>18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1BDD2858-B5A3-43CA-85FF-57F21E1B9F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510" y="5999040"/>
            <a:ext cx="1794933" cy="772859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CFEA6E75-BA0E-4EE7-81C4-E8BC51725869}"/>
              </a:ext>
            </a:extLst>
          </p:cNvPr>
          <p:cNvSpPr txBox="1"/>
          <p:nvPr/>
        </p:nvSpPr>
        <p:spPr>
          <a:xfrm>
            <a:off x="255864" y="6083045"/>
            <a:ext cx="4447051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spc="40" dirty="0">
                <a:solidFill>
                  <a:schemeClr val="bg1"/>
                </a:solidFill>
                <a:latin typeface="Segoe UI Light" panose="020B0502040204020203" pitchFamily="34" charset="0"/>
                <a:ea typeface="Roboto Light" panose="02000000000000000000" pitchFamily="2" charset="0"/>
                <a:cs typeface="Segoe UI Light" panose="020B0502040204020203" pitchFamily="34" charset="0"/>
              </a:rPr>
              <a:t>Zweckverband IndustriePark Oberelbe</a:t>
            </a:r>
          </a:p>
          <a:p>
            <a:r>
              <a:rPr lang="de-DE" sz="1700" spc="40" dirty="0">
                <a:solidFill>
                  <a:schemeClr val="bg1"/>
                </a:solidFill>
                <a:latin typeface="Segoe UI Light" panose="020B0502040204020203" pitchFamily="34" charset="0"/>
                <a:ea typeface="Roboto Light" panose="02000000000000000000" pitchFamily="2" charset="0"/>
                <a:cs typeface="Segoe UI Light" panose="020B0502040204020203" pitchFamily="34" charset="0"/>
              </a:rPr>
              <a:t>Breite Straße 4 · 01796 Pirna · www.zv-ipo.de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62B4BA34-71D9-4660-9A13-4B26C42575C4}"/>
              </a:ext>
            </a:extLst>
          </p:cNvPr>
          <p:cNvSpPr/>
          <p:nvPr/>
        </p:nvSpPr>
        <p:spPr>
          <a:xfrm>
            <a:off x="0" y="0"/>
            <a:ext cx="12192000" cy="845820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48C8BA5C-795F-4ADE-8C7A-74046DF303D9}"/>
              </a:ext>
            </a:extLst>
          </p:cNvPr>
          <p:cNvSpPr txBox="1"/>
          <p:nvPr/>
        </p:nvSpPr>
        <p:spPr>
          <a:xfrm>
            <a:off x="1" y="19948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spc="80" dirty="0">
                <a:solidFill>
                  <a:schemeClr val="bg1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IPO - IndustriePark Oberelbe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4D40CF10-A69E-49AA-B8CD-DE29A3029C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7256" t="41422"/>
          <a:stretch/>
        </p:blipFill>
        <p:spPr>
          <a:xfrm>
            <a:off x="0" y="9286"/>
            <a:ext cx="1086024" cy="845168"/>
          </a:xfrm>
          <a:prstGeom prst="rect">
            <a:avLst/>
          </a:prstGeom>
        </p:spPr>
      </p:pic>
      <p:sp>
        <p:nvSpPr>
          <p:cNvPr id="25" name="Rechteck 24">
            <a:extLst>
              <a:ext uri="{FF2B5EF4-FFF2-40B4-BE49-F238E27FC236}">
                <a16:creationId xmlns:a16="http://schemas.microsoft.com/office/drawing/2014/main" id="{9331A8D0-8726-4B6E-A0DA-F86E8FAD6632}"/>
              </a:ext>
            </a:extLst>
          </p:cNvPr>
          <p:cNvSpPr/>
          <p:nvPr/>
        </p:nvSpPr>
        <p:spPr>
          <a:xfrm>
            <a:off x="0" y="9286"/>
            <a:ext cx="361244" cy="408403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4062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8E98CD84-23F7-457B-A2FA-7A682D8693D4}"/>
              </a:ext>
            </a:extLst>
          </p:cNvPr>
          <p:cNvSpPr/>
          <p:nvPr/>
        </p:nvSpPr>
        <p:spPr>
          <a:xfrm>
            <a:off x="0" y="5969722"/>
            <a:ext cx="12192000" cy="900000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6AE8DB7-690C-4128-874D-D4F29A46F0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16746"/>
            <a:ext cx="12191999" cy="5152976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79341313-2708-49BD-B6A5-41B925311D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510" y="5999040"/>
            <a:ext cx="1794933" cy="772859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A2CC3D85-1EA8-44F1-A69E-E1DE18E4588C}"/>
              </a:ext>
            </a:extLst>
          </p:cNvPr>
          <p:cNvSpPr txBox="1"/>
          <p:nvPr/>
        </p:nvSpPr>
        <p:spPr>
          <a:xfrm>
            <a:off x="255864" y="6083045"/>
            <a:ext cx="4447051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spc="40" dirty="0">
                <a:solidFill>
                  <a:schemeClr val="bg1"/>
                </a:solidFill>
                <a:latin typeface="Segoe UI Light" panose="020B0502040204020203" pitchFamily="34" charset="0"/>
                <a:ea typeface="Roboto Light" panose="02000000000000000000" pitchFamily="2" charset="0"/>
                <a:cs typeface="Segoe UI Light" panose="020B0502040204020203" pitchFamily="34" charset="0"/>
              </a:rPr>
              <a:t>Zweckverband IndustriePark Oberelbe</a:t>
            </a:r>
          </a:p>
          <a:p>
            <a:r>
              <a:rPr lang="de-DE" sz="1700" spc="40" dirty="0">
                <a:solidFill>
                  <a:schemeClr val="bg1"/>
                </a:solidFill>
                <a:latin typeface="Segoe UI Light" panose="020B0502040204020203" pitchFamily="34" charset="0"/>
                <a:ea typeface="Roboto Light" panose="02000000000000000000" pitchFamily="2" charset="0"/>
                <a:cs typeface="Segoe UI Light" panose="020B0502040204020203" pitchFamily="34" charset="0"/>
              </a:rPr>
              <a:t>Breite Straße 4 · 01796 Pirna · www.zv-ipo.de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7E55F0E-9FEC-5F68-FD76-16B502F22D60}"/>
              </a:ext>
            </a:extLst>
          </p:cNvPr>
          <p:cNvSpPr txBox="1"/>
          <p:nvPr/>
        </p:nvSpPr>
        <p:spPr>
          <a:xfrm>
            <a:off x="291760" y="1111923"/>
            <a:ext cx="695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4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Drohnenflug</a:t>
            </a:r>
            <a:endParaRPr lang="de-DE" sz="28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8E8609DB-C062-4248-9536-13FB05FFEA5B}"/>
              </a:ext>
            </a:extLst>
          </p:cNvPr>
          <p:cNvSpPr/>
          <p:nvPr/>
        </p:nvSpPr>
        <p:spPr>
          <a:xfrm>
            <a:off x="0" y="0"/>
            <a:ext cx="12192000" cy="845820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CDBF2835-A683-46C4-B80A-80BBF09DF2F7}"/>
              </a:ext>
            </a:extLst>
          </p:cNvPr>
          <p:cNvSpPr txBox="1"/>
          <p:nvPr/>
        </p:nvSpPr>
        <p:spPr>
          <a:xfrm>
            <a:off x="0" y="198378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spc="80" dirty="0">
                <a:solidFill>
                  <a:schemeClr val="bg1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IPO - IndustriePark Oberelbe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75409A4F-2769-41B5-82CD-8BA3B66A01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67256" t="41422"/>
          <a:stretch/>
        </p:blipFill>
        <p:spPr>
          <a:xfrm>
            <a:off x="0" y="9286"/>
            <a:ext cx="1086024" cy="845168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6A0EE016-BCF0-45CA-BF37-4FA27CE6199E}"/>
              </a:ext>
            </a:extLst>
          </p:cNvPr>
          <p:cNvSpPr/>
          <p:nvPr/>
        </p:nvSpPr>
        <p:spPr>
          <a:xfrm>
            <a:off x="0" y="9286"/>
            <a:ext cx="361244" cy="408403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763479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Objekt 27">
            <a:extLst>
              <a:ext uri="{FF2B5EF4-FFF2-40B4-BE49-F238E27FC236}">
                <a16:creationId xmlns:a16="http://schemas.microsoft.com/office/drawing/2014/main" id="{F2E4C981-9DF2-4DD6-9F48-40B94D1014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4652531"/>
              </p:ext>
            </p:extLst>
          </p:nvPr>
        </p:nvGraphicFramePr>
        <p:xfrm>
          <a:off x="916398" y="1479550"/>
          <a:ext cx="7156450" cy="3894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Worksheet" r:id="rId3" imgW="6661179" imgH="3625877" progId="Excel.Sheet.12">
                  <p:embed/>
                </p:oleObj>
              </mc:Choice>
              <mc:Fallback>
                <p:oleObj name="Worksheet" r:id="rId3" imgW="6661179" imgH="3625877" progId="Excel.Sheet.12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22474A08-4CEC-40BC-ABFC-4E7FD33FEC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16398" y="1479550"/>
                        <a:ext cx="7156450" cy="3894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feld 12">
            <a:extLst>
              <a:ext uri="{FF2B5EF4-FFF2-40B4-BE49-F238E27FC236}">
                <a16:creationId xmlns:a16="http://schemas.microsoft.com/office/drawing/2014/main" id="{6BED7675-844A-404F-8216-EBD1CC0E6FC5}"/>
              </a:ext>
            </a:extLst>
          </p:cNvPr>
          <p:cNvSpPr txBox="1"/>
          <p:nvPr/>
        </p:nvSpPr>
        <p:spPr>
          <a:xfrm>
            <a:off x="719091" y="932193"/>
            <a:ext cx="11088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spc="6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Grobkostenübersicht IPO nach Planungsständen – I. Machbarkeitsstudie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E8624B67-0DC0-4489-A6A8-A4AB9D4E343F}"/>
              </a:ext>
            </a:extLst>
          </p:cNvPr>
          <p:cNvSpPr txBox="1"/>
          <p:nvPr/>
        </p:nvSpPr>
        <p:spPr>
          <a:xfrm>
            <a:off x="8761675" y="58276"/>
            <a:ext cx="21051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spc="3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Der neue</a:t>
            </a:r>
          </a:p>
          <a:p>
            <a:r>
              <a:rPr lang="de-DE" sz="1400" spc="3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Technologiestandort</a:t>
            </a:r>
          </a:p>
          <a:p>
            <a:r>
              <a:rPr lang="de-DE" sz="1400" spc="3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Südlich von Dresden</a:t>
            </a:r>
            <a:endParaRPr lang="de-DE" sz="1200" spc="23" dirty="0">
              <a:solidFill>
                <a:schemeClr val="bg1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20783B9-67EE-994A-DD29-7F0E54D6E660}"/>
              </a:ext>
            </a:extLst>
          </p:cNvPr>
          <p:cNvSpPr txBox="1"/>
          <p:nvPr/>
        </p:nvSpPr>
        <p:spPr>
          <a:xfrm>
            <a:off x="-12475" y="854613"/>
            <a:ext cx="492443" cy="51239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de-DE" sz="20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Kostenentwicklung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188C7FA-1A75-1169-1D0D-EC991B8DCCF2}"/>
              </a:ext>
            </a:extLst>
          </p:cNvPr>
          <p:cNvSpPr/>
          <p:nvPr/>
        </p:nvSpPr>
        <p:spPr>
          <a:xfrm>
            <a:off x="0" y="0"/>
            <a:ext cx="12192000" cy="845820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C0B3CEBC-8983-6157-2D28-BB13C63D64DD}"/>
              </a:ext>
            </a:extLst>
          </p:cNvPr>
          <p:cNvSpPr/>
          <p:nvPr/>
        </p:nvSpPr>
        <p:spPr>
          <a:xfrm>
            <a:off x="425" y="5978379"/>
            <a:ext cx="12192000" cy="900000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Segoe UI Light" panose="020B0502040204020203" pitchFamily="34" charset="0"/>
                <a:cs typeface="Segoe UI Light" panose="020B0502040204020203" pitchFamily="34" charset="0"/>
              </a:rPr>
              <a:t>19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78DA998-A6F7-ED86-298E-30B1BDECE532}"/>
              </a:ext>
            </a:extLst>
          </p:cNvPr>
          <p:cNvSpPr txBox="1"/>
          <p:nvPr/>
        </p:nvSpPr>
        <p:spPr>
          <a:xfrm>
            <a:off x="1" y="19948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spc="80" dirty="0">
                <a:solidFill>
                  <a:schemeClr val="bg1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IPO - IndustriePark Oberelbe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23A185C-CBA2-E0D1-B2CC-6D9DE73BB6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510" y="5999040"/>
            <a:ext cx="1794933" cy="772859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967A49BF-A9C3-4D4C-8047-5906231B385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67256" t="41422"/>
          <a:stretch/>
        </p:blipFill>
        <p:spPr>
          <a:xfrm>
            <a:off x="0" y="9286"/>
            <a:ext cx="1086024" cy="845168"/>
          </a:xfrm>
          <a:prstGeom prst="rect">
            <a:avLst/>
          </a:prstGeom>
        </p:spPr>
      </p:pic>
      <p:sp>
        <p:nvSpPr>
          <p:cNvPr id="44" name="Rechteck 43">
            <a:extLst>
              <a:ext uri="{FF2B5EF4-FFF2-40B4-BE49-F238E27FC236}">
                <a16:creationId xmlns:a16="http://schemas.microsoft.com/office/drawing/2014/main" id="{5F1AE931-6C24-44D2-BC2E-263FC907070B}"/>
              </a:ext>
            </a:extLst>
          </p:cNvPr>
          <p:cNvSpPr/>
          <p:nvPr/>
        </p:nvSpPr>
        <p:spPr>
          <a:xfrm>
            <a:off x="0" y="9286"/>
            <a:ext cx="361244" cy="408403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27D8E24B-69E0-48E7-B58B-724E2D2185A6}"/>
              </a:ext>
            </a:extLst>
          </p:cNvPr>
          <p:cNvSpPr txBox="1"/>
          <p:nvPr/>
        </p:nvSpPr>
        <p:spPr>
          <a:xfrm>
            <a:off x="5500709" y="1463102"/>
            <a:ext cx="2540026" cy="391140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923D9FD-2557-43D9-83F8-37889BD115C8}"/>
              </a:ext>
            </a:extLst>
          </p:cNvPr>
          <p:cNvSpPr txBox="1"/>
          <p:nvPr/>
        </p:nvSpPr>
        <p:spPr>
          <a:xfrm>
            <a:off x="925816" y="5374503"/>
            <a:ext cx="4574893" cy="3385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Machbarkeitsstudie </a:t>
            </a:r>
            <a:r>
              <a:rPr lang="de-DE" sz="1600" dirty="0">
                <a:latin typeface="Segoe UI" panose="020B0502040204020203" pitchFamily="34" charset="0"/>
                <a:cs typeface="Segoe UI" panose="020B0502040204020203" pitchFamily="34" charset="0"/>
              </a:rPr>
              <a:t>ohne Vorsorgestandort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443CA44-A7C2-46CD-89C4-BFF78202CB88}"/>
              </a:ext>
            </a:extLst>
          </p:cNvPr>
          <p:cNvSpPr txBox="1"/>
          <p:nvPr/>
        </p:nvSpPr>
        <p:spPr>
          <a:xfrm>
            <a:off x="5946557" y="5353230"/>
            <a:ext cx="5381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=&gt; 69 Mio. € : 80 ha = 862.500 €/ha  (86 €/m²)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12A631E-26B5-4738-8CF8-A47B6F036F56}"/>
              </a:ext>
            </a:extLst>
          </p:cNvPr>
          <p:cNvSpPr txBox="1"/>
          <p:nvPr/>
        </p:nvSpPr>
        <p:spPr>
          <a:xfrm>
            <a:off x="6932092" y="1416032"/>
            <a:ext cx="2581275" cy="391140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61B654D6-FF5F-4E8F-B1BA-A896F5A630D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8699" r="20833" b="7301"/>
          <a:stretch/>
        </p:blipFill>
        <p:spPr>
          <a:xfrm>
            <a:off x="5946557" y="1479550"/>
            <a:ext cx="5381145" cy="38465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AB4E7381-C739-D36D-3E4D-4EBF17FC819B}"/>
              </a:ext>
            </a:extLst>
          </p:cNvPr>
          <p:cNvSpPr txBox="1"/>
          <p:nvPr/>
        </p:nvSpPr>
        <p:spPr>
          <a:xfrm>
            <a:off x="9474555" y="3370351"/>
            <a:ext cx="2023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Vorsorge-</a:t>
            </a:r>
          </a:p>
          <a:p>
            <a:r>
              <a:rPr lang="de-DE" dirty="0" err="1"/>
              <a:t>standort</a:t>
            </a:r>
            <a:r>
              <a:rPr lang="de-DE" dirty="0"/>
              <a:t> 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5DC77FA4-4BAF-4199-8FA3-045C1B9B1F11}"/>
              </a:ext>
            </a:extLst>
          </p:cNvPr>
          <p:cNvSpPr txBox="1"/>
          <p:nvPr/>
        </p:nvSpPr>
        <p:spPr>
          <a:xfrm>
            <a:off x="255864" y="6083045"/>
            <a:ext cx="4447051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spc="40" dirty="0">
                <a:solidFill>
                  <a:schemeClr val="bg1"/>
                </a:solidFill>
                <a:latin typeface="Segoe UI Light" panose="020B0502040204020203" pitchFamily="34" charset="0"/>
                <a:ea typeface="Roboto Light" panose="02000000000000000000" pitchFamily="2" charset="0"/>
                <a:cs typeface="Segoe UI Light" panose="020B0502040204020203" pitchFamily="34" charset="0"/>
              </a:rPr>
              <a:t>Zweckverband IndustriePark Oberelbe</a:t>
            </a:r>
          </a:p>
          <a:p>
            <a:r>
              <a:rPr lang="de-DE" sz="1700" spc="40" dirty="0">
                <a:solidFill>
                  <a:schemeClr val="bg1"/>
                </a:solidFill>
                <a:latin typeface="Segoe UI Light" panose="020B0502040204020203" pitchFamily="34" charset="0"/>
                <a:ea typeface="Roboto Light" panose="02000000000000000000" pitchFamily="2" charset="0"/>
                <a:cs typeface="Segoe UI Light" panose="020B0502040204020203" pitchFamily="34" charset="0"/>
              </a:rPr>
              <a:t>Breite Straße 4 · 01796 Pirna · www.zv-ipo.de</a:t>
            </a:r>
          </a:p>
        </p:txBody>
      </p:sp>
    </p:spTree>
    <p:extLst>
      <p:ext uri="{BB962C8B-B14F-4D97-AF65-F5344CB8AC3E}">
        <p14:creationId xmlns:p14="http://schemas.microsoft.com/office/powerpoint/2010/main" val="3122447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22474A08-4CEC-40BC-ABFC-4E7FD33FEC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7863419"/>
              </p:ext>
            </p:extLst>
          </p:nvPr>
        </p:nvGraphicFramePr>
        <p:xfrm>
          <a:off x="549275" y="1479550"/>
          <a:ext cx="6823075" cy="3984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Worksheet" r:id="rId3" imgW="6353062" imgH="3457555" progId="Excel.Sheet.12">
                  <p:embed/>
                </p:oleObj>
              </mc:Choice>
              <mc:Fallback>
                <p:oleObj name="Worksheet" r:id="rId3" imgW="6353062" imgH="3457555" progId="Excel.Sheet.12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22474A08-4CEC-40BC-ABFC-4E7FD33FEC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9275" y="1479550"/>
                        <a:ext cx="6823075" cy="3984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feld 25">
            <a:extLst>
              <a:ext uri="{FF2B5EF4-FFF2-40B4-BE49-F238E27FC236}">
                <a16:creationId xmlns:a16="http://schemas.microsoft.com/office/drawing/2014/main" id="{E8624B67-0DC0-4489-A6A8-A4AB9D4E343F}"/>
              </a:ext>
            </a:extLst>
          </p:cNvPr>
          <p:cNvSpPr txBox="1"/>
          <p:nvPr/>
        </p:nvSpPr>
        <p:spPr>
          <a:xfrm>
            <a:off x="8761675" y="58276"/>
            <a:ext cx="21051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spc="3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Der neue</a:t>
            </a:r>
          </a:p>
          <a:p>
            <a:r>
              <a:rPr lang="de-DE" sz="1400" spc="3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Technologiestandort</a:t>
            </a:r>
          </a:p>
          <a:p>
            <a:r>
              <a:rPr lang="de-DE" sz="1400" spc="3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Südlich von Dresden</a:t>
            </a:r>
            <a:endParaRPr lang="de-DE" sz="1200" spc="23" dirty="0">
              <a:solidFill>
                <a:schemeClr val="bg1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20783B9-67EE-994A-DD29-7F0E54D6E660}"/>
              </a:ext>
            </a:extLst>
          </p:cNvPr>
          <p:cNvSpPr txBox="1"/>
          <p:nvPr/>
        </p:nvSpPr>
        <p:spPr>
          <a:xfrm>
            <a:off x="-12475" y="845821"/>
            <a:ext cx="492443" cy="51239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de-DE" sz="20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Kostenentwicklung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188C7FA-1A75-1169-1D0D-EC991B8DCCF2}"/>
              </a:ext>
            </a:extLst>
          </p:cNvPr>
          <p:cNvSpPr/>
          <p:nvPr/>
        </p:nvSpPr>
        <p:spPr>
          <a:xfrm>
            <a:off x="0" y="0"/>
            <a:ext cx="12192000" cy="845820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C0B3CEBC-8983-6157-2D28-BB13C63D64DD}"/>
              </a:ext>
            </a:extLst>
          </p:cNvPr>
          <p:cNvSpPr/>
          <p:nvPr/>
        </p:nvSpPr>
        <p:spPr>
          <a:xfrm>
            <a:off x="0" y="5969722"/>
            <a:ext cx="12192000" cy="900000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Segoe UI Light" panose="020B0502040204020203" pitchFamily="34" charset="0"/>
                <a:cs typeface="Segoe UI Light" panose="020B0502040204020203" pitchFamily="34" charset="0"/>
              </a:rPr>
              <a:t>20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78DA998-A6F7-ED86-298E-30B1BDECE532}"/>
              </a:ext>
            </a:extLst>
          </p:cNvPr>
          <p:cNvSpPr txBox="1"/>
          <p:nvPr/>
        </p:nvSpPr>
        <p:spPr>
          <a:xfrm>
            <a:off x="1" y="19948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spc="80" dirty="0">
                <a:solidFill>
                  <a:schemeClr val="bg1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IPO - IndustriePark Oberelbe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23A185C-CBA2-E0D1-B2CC-6D9DE73BB6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510" y="5999040"/>
            <a:ext cx="1794933" cy="772859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967A49BF-A9C3-4D4C-8047-5906231B385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67256" t="41422"/>
          <a:stretch/>
        </p:blipFill>
        <p:spPr>
          <a:xfrm>
            <a:off x="0" y="9286"/>
            <a:ext cx="1086024" cy="845168"/>
          </a:xfrm>
          <a:prstGeom prst="rect">
            <a:avLst/>
          </a:prstGeom>
        </p:spPr>
      </p:pic>
      <p:sp>
        <p:nvSpPr>
          <p:cNvPr id="44" name="Rechteck 43">
            <a:extLst>
              <a:ext uri="{FF2B5EF4-FFF2-40B4-BE49-F238E27FC236}">
                <a16:creationId xmlns:a16="http://schemas.microsoft.com/office/drawing/2014/main" id="{5F1AE931-6C24-44D2-BC2E-263FC907070B}"/>
              </a:ext>
            </a:extLst>
          </p:cNvPr>
          <p:cNvSpPr/>
          <p:nvPr/>
        </p:nvSpPr>
        <p:spPr>
          <a:xfrm>
            <a:off x="0" y="9286"/>
            <a:ext cx="361244" cy="408403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ECC82E2B-BE68-4C1E-A389-3D9DCE736F0C}"/>
              </a:ext>
            </a:extLst>
          </p:cNvPr>
          <p:cNvSpPr txBox="1"/>
          <p:nvPr/>
        </p:nvSpPr>
        <p:spPr>
          <a:xfrm>
            <a:off x="4914320" y="1393858"/>
            <a:ext cx="2879929" cy="391140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13CFCE4-2A03-4423-9065-7CC5B31E0FD7}"/>
              </a:ext>
            </a:extLst>
          </p:cNvPr>
          <p:cNvSpPr txBox="1"/>
          <p:nvPr/>
        </p:nvSpPr>
        <p:spPr>
          <a:xfrm>
            <a:off x="543012" y="5508996"/>
            <a:ext cx="4371308" cy="3385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B-Plan 1 </a:t>
            </a:r>
            <a:r>
              <a:rPr lang="de-DE" sz="1600" dirty="0">
                <a:latin typeface="Segoe UI" panose="020B0502040204020203" pitchFamily="34" charset="0"/>
                <a:cs typeface="Segoe UI" panose="020B0502040204020203" pitchFamily="34" charset="0"/>
              </a:rPr>
              <a:t>mit den TBF A, B, C und D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52CFCFEA-0CF7-47F7-94F3-8B7192D62D0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4949"/>
          <a:stretch/>
        </p:blipFill>
        <p:spPr>
          <a:xfrm>
            <a:off x="4977363" y="1420493"/>
            <a:ext cx="6949287" cy="4070283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6BED7675-844A-404F-8216-EBD1CC0E6FC5}"/>
              </a:ext>
            </a:extLst>
          </p:cNvPr>
          <p:cNvSpPr txBox="1"/>
          <p:nvPr/>
        </p:nvSpPr>
        <p:spPr>
          <a:xfrm>
            <a:off x="543013" y="932193"/>
            <a:ext cx="11383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spc="60" dirty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Grobkostenübersicht IPO nach Planungsständen – II. Realisierungskonzept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6F2B169A-2845-4B63-8085-59329149E561}"/>
              </a:ext>
            </a:extLst>
          </p:cNvPr>
          <p:cNvSpPr txBox="1"/>
          <p:nvPr/>
        </p:nvSpPr>
        <p:spPr>
          <a:xfrm>
            <a:off x="5023278" y="5486393"/>
            <a:ext cx="6162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=&gt; 140 Mio. € : 140 ha = 1.000.000 €/ha  (100 €/m²)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B8C448C4-2047-44F0-99C7-92E944E77174}"/>
              </a:ext>
            </a:extLst>
          </p:cNvPr>
          <p:cNvSpPr txBox="1"/>
          <p:nvPr/>
        </p:nvSpPr>
        <p:spPr>
          <a:xfrm>
            <a:off x="255864" y="6083045"/>
            <a:ext cx="4447051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spc="40" dirty="0">
                <a:solidFill>
                  <a:schemeClr val="bg1"/>
                </a:solidFill>
                <a:latin typeface="Segoe UI Light" panose="020B0502040204020203" pitchFamily="34" charset="0"/>
                <a:ea typeface="Roboto Light" panose="02000000000000000000" pitchFamily="2" charset="0"/>
                <a:cs typeface="Segoe UI Light" panose="020B0502040204020203" pitchFamily="34" charset="0"/>
              </a:rPr>
              <a:t>Zweckverband IndustriePark Oberelbe</a:t>
            </a:r>
          </a:p>
          <a:p>
            <a:r>
              <a:rPr lang="de-DE" sz="1700" spc="40" dirty="0">
                <a:solidFill>
                  <a:schemeClr val="bg1"/>
                </a:solidFill>
                <a:latin typeface="Segoe UI Light" panose="020B0502040204020203" pitchFamily="34" charset="0"/>
                <a:ea typeface="Roboto Light" panose="02000000000000000000" pitchFamily="2" charset="0"/>
                <a:cs typeface="Segoe UI Light" panose="020B0502040204020203" pitchFamily="34" charset="0"/>
              </a:rPr>
              <a:t>Breite Straße 4 · 01796 Pirna · www.zv-ipo.de</a:t>
            </a:r>
          </a:p>
        </p:txBody>
      </p:sp>
    </p:spTree>
    <p:extLst>
      <p:ext uri="{BB962C8B-B14F-4D97-AF65-F5344CB8AC3E}">
        <p14:creationId xmlns:p14="http://schemas.microsoft.com/office/powerpoint/2010/main" val="2787317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22474A08-4CEC-40BC-ABFC-4E7FD33FEC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6206483"/>
              </p:ext>
            </p:extLst>
          </p:nvPr>
        </p:nvGraphicFramePr>
        <p:xfrm>
          <a:off x="1260628" y="1644396"/>
          <a:ext cx="7767962" cy="37017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name="Worksheet" r:id="rId3" imgW="6543773" imgH="3457614" progId="Excel.Sheet.12">
                  <p:embed/>
                </p:oleObj>
              </mc:Choice>
              <mc:Fallback>
                <p:oleObj name="Worksheet" r:id="rId3" imgW="6543773" imgH="3457614" progId="Excel.Sheet.12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22474A08-4CEC-40BC-ABFC-4E7FD33FEC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60628" y="1644396"/>
                        <a:ext cx="7767962" cy="37017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feld 12">
            <a:extLst>
              <a:ext uri="{FF2B5EF4-FFF2-40B4-BE49-F238E27FC236}">
                <a16:creationId xmlns:a16="http://schemas.microsoft.com/office/drawing/2014/main" id="{6BED7675-844A-404F-8216-EBD1CC0E6FC5}"/>
              </a:ext>
            </a:extLst>
          </p:cNvPr>
          <p:cNvSpPr txBox="1"/>
          <p:nvPr/>
        </p:nvSpPr>
        <p:spPr>
          <a:xfrm>
            <a:off x="479968" y="958826"/>
            <a:ext cx="11666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spc="60" dirty="0">
                <a:solidFill>
                  <a:srgbClr val="C0000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Grobkostenübersicht nach Planungsständen – III. Fachplanungen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E8624B67-0DC0-4489-A6A8-A4AB9D4E343F}"/>
              </a:ext>
            </a:extLst>
          </p:cNvPr>
          <p:cNvSpPr txBox="1"/>
          <p:nvPr/>
        </p:nvSpPr>
        <p:spPr>
          <a:xfrm>
            <a:off x="8761675" y="58276"/>
            <a:ext cx="21051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spc="3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Der neue</a:t>
            </a:r>
          </a:p>
          <a:p>
            <a:r>
              <a:rPr lang="de-DE" sz="1400" spc="3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Technologiestandort</a:t>
            </a:r>
          </a:p>
          <a:p>
            <a:r>
              <a:rPr lang="de-DE" sz="1400" spc="3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Südlich von Dresden</a:t>
            </a:r>
            <a:endParaRPr lang="de-DE" sz="1200" spc="23" dirty="0">
              <a:solidFill>
                <a:schemeClr val="bg1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20783B9-67EE-994A-DD29-7F0E54D6E660}"/>
              </a:ext>
            </a:extLst>
          </p:cNvPr>
          <p:cNvSpPr txBox="1"/>
          <p:nvPr/>
        </p:nvSpPr>
        <p:spPr>
          <a:xfrm>
            <a:off x="-12475" y="845821"/>
            <a:ext cx="492443" cy="51239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de-DE" sz="20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Kostenentwicklung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188C7FA-1A75-1169-1D0D-EC991B8DCCF2}"/>
              </a:ext>
            </a:extLst>
          </p:cNvPr>
          <p:cNvSpPr/>
          <p:nvPr/>
        </p:nvSpPr>
        <p:spPr>
          <a:xfrm>
            <a:off x="0" y="0"/>
            <a:ext cx="12192000" cy="845820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C0B3CEBC-8983-6157-2D28-BB13C63D64DD}"/>
              </a:ext>
            </a:extLst>
          </p:cNvPr>
          <p:cNvSpPr/>
          <p:nvPr/>
        </p:nvSpPr>
        <p:spPr>
          <a:xfrm>
            <a:off x="0" y="5969722"/>
            <a:ext cx="12192000" cy="900000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Segoe UI Light" panose="020B0502040204020203" pitchFamily="34" charset="0"/>
                <a:cs typeface="Segoe UI Light" panose="020B0502040204020203" pitchFamily="34" charset="0"/>
              </a:rPr>
              <a:t>21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78DA998-A6F7-ED86-298E-30B1BDECE532}"/>
              </a:ext>
            </a:extLst>
          </p:cNvPr>
          <p:cNvSpPr txBox="1"/>
          <p:nvPr/>
        </p:nvSpPr>
        <p:spPr>
          <a:xfrm>
            <a:off x="1" y="19948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spc="80" dirty="0">
                <a:solidFill>
                  <a:schemeClr val="bg1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IPO - IndustriePark Oberelbe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23A185C-CBA2-E0D1-B2CC-6D9DE73BB6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510" y="5999040"/>
            <a:ext cx="1794933" cy="772859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967A49BF-A9C3-4D4C-8047-5906231B385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67256" t="41422"/>
          <a:stretch/>
        </p:blipFill>
        <p:spPr>
          <a:xfrm>
            <a:off x="0" y="9286"/>
            <a:ext cx="1086024" cy="845168"/>
          </a:xfrm>
          <a:prstGeom prst="rect">
            <a:avLst/>
          </a:prstGeom>
        </p:spPr>
      </p:pic>
      <p:sp>
        <p:nvSpPr>
          <p:cNvPr id="44" name="Rechteck 43">
            <a:extLst>
              <a:ext uri="{FF2B5EF4-FFF2-40B4-BE49-F238E27FC236}">
                <a16:creationId xmlns:a16="http://schemas.microsoft.com/office/drawing/2014/main" id="{5F1AE931-6C24-44D2-BC2E-263FC907070B}"/>
              </a:ext>
            </a:extLst>
          </p:cNvPr>
          <p:cNvSpPr/>
          <p:nvPr/>
        </p:nvSpPr>
        <p:spPr>
          <a:xfrm>
            <a:off x="0" y="9286"/>
            <a:ext cx="361244" cy="408403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23E0192-F893-4254-8781-69E151B67E1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4548" t="17215" r="833" b="23595"/>
          <a:stretch/>
        </p:blipFill>
        <p:spPr>
          <a:xfrm>
            <a:off x="6733134" y="1648514"/>
            <a:ext cx="4843348" cy="3701777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321A7B19-6CDD-4D35-B349-42B6B9DCE986}"/>
              </a:ext>
            </a:extLst>
          </p:cNvPr>
          <p:cNvSpPr txBox="1"/>
          <p:nvPr/>
        </p:nvSpPr>
        <p:spPr>
          <a:xfrm>
            <a:off x="1260628" y="5422678"/>
            <a:ext cx="5052623" cy="3385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B-Plan 1.1 </a:t>
            </a:r>
            <a:r>
              <a:rPr lang="de-DE" sz="1600" dirty="0">
                <a:latin typeface="Segoe UI" panose="020B0502040204020203" pitchFamily="34" charset="0"/>
                <a:cs typeface="Segoe UI" panose="020B0502040204020203" pitchFamily="34" charset="0"/>
              </a:rPr>
              <a:t>mit den TBF C und D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D2D3EC8-D665-4F90-8B9B-D3493DB7A98F}"/>
              </a:ext>
            </a:extLst>
          </p:cNvPr>
          <p:cNvSpPr txBox="1"/>
          <p:nvPr/>
        </p:nvSpPr>
        <p:spPr>
          <a:xfrm>
            <a:off x="6313251" y="1524863"/>
            <a:ext cx="419883" cy="39510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2CA43C2D-918E-41D6-A9FE-2F78987EAD02}"/>
              </a:ext>
            </a:extLst>
          </p:cNvPr>
          <p:cNvSpPr txBox="1"/>
          <p:nvPr/>
        </p:nvSpPr>
        <p:spPr>
          <a:xfrm>
            <a:off x="6365286" y="5388742"/>
            <a:ext cx="5781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=&gt; 136 Mio. € : 86 ha = 1.581.400 €/ha  (158 €/m²)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9C6BE147-7D77-42C2-A0F7-EDF8B8C7F07E}"/>
              </a:ext>
            </a:extLst>
          </p:cNvPr>
          <p:cNvSpPr txBox="1"/>
          <p:nvPr/>
        </p:nvSpPr>
        <p:spPr>
          <a:xfrm>
            <a:off x="255864" y="6083045"/>
            <a:ext cx="4447051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spc="40" dirty="0">
                <a:solidFill>
                  <a:schemeClr val="bg1"/>
                </a:solidFill>
                <a:latin typeface="Segoe UI Light" panose="020B0502040204020203" pitchFamily="34" charset="0"/>
                <a:ea typeface="Roboto Light" panose="02000000000000000000" pitchFamily="2" charset="0"/>
                <a:cs typeface="Segoe UI Light" panose="020B0502040204020203" pitchFamily="34" charset="0"/>
              </a:rPr>
              <a:t>Zweckverband IndustriePark Oberelbe</a:t>
            </a:r>
          </a:p>
          <a:p>
            <a:r>
              <a:rPr lang="de-DE" sz="1700" spc="40" dirty="0">
                <a:solidFill>
                  <a:schemeClr val="bg1"/>
                </a:solidFill>
                <a:latin typeface="Segoe UI Light" panose="020B0502040204020203" pitchFamily="34" charset="0"/>
                <a:ea typeface="Roboto Light" panose="02000000000000000000" pitchFamily="2" charset="0"/>
                <a:cs typeface="Segoe UI Light" panose="020B0502040204020203" pitchFamily="34" charset="0"/>
              </a:rPr>
              <a:t>Breite Straße 4 · 01796 Pirna · www.zv-ipo.de</a:t>
            </a:r>
          </a:p>
        </p:txBody>
      </p:sp>
    </p:spTree>
    <p:extLst>
      <p:ext uri="{BB962C8B-B14F-4D97-AF65-F5344CB8AC3E}">
        <p14:creationId xmlns:p14="http://schemas.microsoft.com/office/powerpoint/2010/main" val="129669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22474A08-4CEC-40BC-ABFC-4E7FD33FEC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1234091"/>
              </p:ext>
            </p:extLst>
          </p:nvPr>
        </p:nvGraphicFramePr>
        <p:xfrm>
          <a:off x="552450" y="1411288"/>
          <a:ext cx="7285038" cy="407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5" name="Worksheet" r:id="rId3" imgW="6781782" imgH="3790925" progId="Excel.Sheet.12">
                  <p:embed/>
                </p:oleObj>
              </mc:Choice>
              <mc:Fallback>
                <p:oleObj name="Worksheet" r:id="rId3" imgW="6781782" imgH="379092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2450" y="1411288"/>
                        <a:ext cx="7285038" cy="407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feld 2">
            <a:extLst>
              <a:ext uri="{FF2B5EF4-FFF2-40B4-BE49-F238E27FC236}">
                <a16:creationId xmlns:a16="http://schemas.microsoft.com/office/drawing/2014/main" id="{031B6CDB-3F18-4222-88E2-5A342EE05C2B}"/>
              </a:ext>
            </a:extLst>
          </p:cNvPr>
          <p:cNvSpPr txBox="1"/>
          <p:nvPr/>
        </p:nvSpPr>
        <p:spPr>
          <a:xfrm>
            <a:off x="5291266" y="1399745"/>
            <a:ext cx="3252677" cy="42537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ED0BDB5-4C9F-4EBD-832B-D109AAA87D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841" t="16519" r="1185" b="24177"/>
          <a:stretch/>
        </p:blipFill>
        <p:spPr>
          <a:xfrm>
            <a:off x="5357579" y="1399667"/>
            <a:ext cx="4326825" cy="3918447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6BED7675-844A-404F-8216-EBD1CC0E6FC5}"/>
              </a:ext>
            </a:extLst>
          </p:cNvPr>
          <p:cNvSpPr txBox="1"/>
          <p:nvPr/>
        </p:nvSpPr>
        <p:spPr>
          <a:xfrm>
            <a:off x="914977" y="923315"/>
            <a:ext cx="10723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spc="60" dirty="0">
                <a:solidFill>
                  <a:srgbClr val="C0000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Grobkostenübersicht – IV. nach Behördenbeteiligung und </a:t>
            </a:r>
            <a:r>
              <a:rPr lang="de-DE" sz="2400" b="1" spc="60" dirty="0" err="1">
                <a:solidFill>
                  <a:srgbClr val="C0000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Kostenentw</a:t>
            </a:r>
            <a:r>
              <a:rPr lang="de-DE" sz="2400" b="1" spc="60" dirty="0">
                <a:solidFill>
                  <a:srgbClr val="C0000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E8624B67-0DC0-4489-A6A8-A4AB9D4E343F}"/>
              </a:ext>
            </a:extLst>
          </p:cNvPr>
          <p:cNvSpPr txBox="1"/>
          <p:nvPr/>
        </p:nvSpPr>
        <p:spPr>
          <a:xfrm>
            <a:off x="8761675" y="58276"/>
            <a:ext cx="21051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spc="3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Der neue</a:t>
            </a:r>
          </a:p>
          <a:p>
            <a:r>
              <a:rPr lang="de-DE" sz="1400" spc="3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Technologiestandort</a:t>
            </a:r>
          </a:p>
          <a:p>
            <a:r>
              <a:rPr lang="de-DE" sz="1400" spc="3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Südlich von Dresden</a:t>
            </a:r>
            <a:endParaRPr lang="de-DE" sz="1200" spc="23" dirty="0">
              <a:solidFill>
                <a:schemeClr val="bg1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321A7B19-6CDD-4D35-B349-42B6B9DCE986}"/>
              </a:ext>
            </a:extLst>
          </p:cNvPr>
          <p:cNvSpPr txBox="1"/>
          <p:nvPr/>
        </p:nvSpPr>
        <p:spPr>
          <a:xfrm>
            <a:off x="552450" y="5595377"/>
            <a:ext cx="4518486" cy="3385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B-Plan 1.1 </a:t>
            </a:r>
            <a:r>
              <a:rPr lang="de-DE" sz="1600" dirty="0">
                <a:latin typeface="Segoe UI" panose="020B0502040204020203" pitchFamily="34" charset="0"/>
                <a:cs typeface="Segoe UI" panose="020B0502040204020203" pitchFamily="34" charset="0"/>
              </a:rPr>
              <a:t>mit den TBF C und D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20783B9-67EE-994A-DD29-7F0E54D6E660}"/>
              </a:ext>
            </a:extLst>
          </p:cNvPr>
          <p:cNvSpPr txBox="1"/>
          <p:nvPr/>
        </p:nvSpPr>
        <p:spPr>
          <a:xfrm>
            <a:off x="-12475" y="845821"/>
            <a:ext cx="492443" cy="51239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de-DE" sz="20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Kostenentwicklung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188C7FA-1A75-1169-1D0D-EC991B8DCCF2}"/>
              </a:ext>
            </a:extLst>
          </p:cNvPr>
          <p:cNvSpPr/>
          <p:nvPr/>
        </p:nvSpPr>
        <p:spPr>
          <a:xfrm>
            <a:off x="0" y="0"/>
            <a:ext cx="12192000" cy="845820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C0B3CEBC-8983-6157-2D28-BB13C63D64DD}"/>
              </a:ext>
            </a:extLst>
          </p:cNvPr>
          <p:cNvSpPr/>
          <p:nvPr/>
        </p:nvSpPr>
        <p:spPr>
          <a:xfrm>
            <a:off x="0" y="5969722"/>
            <a:ext cx="12192000" cy="900000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Segoe UI Light" panose="020B0502040204020203" pitchFamily="34" charset="0"/>
                <a:cs typeface="Segoe UI Light" panose="020B0502040204020203" pitchFamily="34" charset="0"/>
              </a:rPr>
              <a:t>22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78DA998-A6F7-ED86-298E-30B1BDECE532}"/>
              </a:ext>
            </a:extLst>
          </p:cNvPr>
          <p:cNvSpPr txBox="1"/>
          <p:nvPr/>
        </p:nvSpPr>
        <p:spPr>
          <a:xfrm>
            <a:off x="1" y="19948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spc="80" dirty="0">
                <a:solidFill>
                  <a:schemeClr val="bg1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IPO - IndustriePark Oberelbe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23A185C-CBA2-E0D1-B2CC-6D9DE73BB6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510" y="5999040"/>
            <a:ext cx="1794933" cy="772859"/>
          </a:xfrm>
          <a:prstGeom prst="rect">
            <a:avLst/>
          </a:prstGeom>
        </p:spPr>
      </p:pic>
      <p:sp>
        <p:nvSpPr>
          <p:cNvPr id="40" name="Textfeld 39">
            <a:extLst>
              <a:ext uri="{FF2B5EF4-FFF2-40B4-BE49-F238E27FC236}">
                <a16:creationId xmlns:a16="http://schemas.microsoft.com/office/drawing/2014/main" id="{F116B9C3-4DD8-4BA7-9817-DE7FA514290D}"/>
              </a:ext>
            </a:extLst>
          </p:cNvPr>
          <p:cNvSpPr txBox="1"/>
          <p:nvPr/>
        </p:nvSpPr>
        <p:spPr>
          <a:xfrm>
            <a:off x="9536245" y="1182930"/>
            <a:ext cx="2637763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br>
              <a:rPr lang="de-DE" sz="16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de-DE" sz="1600" b="1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de-DE" sz="1200" b="1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Dresden:</a:t>
            </a:r>
          </a:p>
          <a:p>
            <a:pPr algn="ctr"/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2.500.000 €/ha </a:t>
            </a:r>
          </a:p>
          <a:p>
            <a:pPr algn="ctr"/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ohne Grunderwerb</a:t>
            </a:r>
          </a:p>
          <a:p>
            <a:pPr algn="ctr"/>
            <a:endParaRPr lang="de-DE" sz="1600" b="1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de-DE" sz="1600" b="1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de-DE" sz="1600" b="1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de-DE" sz="1600" b="1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de-DE" sz="1600" b="1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de-DE" sz="1600" b="1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de-DE" sz="900" b="1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de-DE" sz="14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IPO:</a:t>
            </a:r>
          </a:p>
          <a:p>
            <a:pPr algn="ctr"/>
            <a:r>
              <a:rPr lang="de-DE" sz="1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B-Plan 1.1 </a:t>
            </a:r>
          </a:p>
          <a:p>
            <a:pPr algn="ctr"/>
            <a:r>
              <a:rPr lang="de-DE" sz="14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2.000.000 €/ha </a:t>
            </a:r>
          </a:p>
          <a:p>
            <a:pPr algn="ctr"/>
            <a:r>
              <a:rPr lang="de-DE" sz="1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mit Grunderwerb</a:t>
            </a:r>
          </a:p>
          <a:p>
            <a:endParaRPr lang="de-DE" sz="1600" b="1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de-DE" sz="1600" b="1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de-DE" sz="14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</a:t>
            </a:r>
            <a:endParaRPr lang="de-DE" sz="1600" b="1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1" name="Grafik 40" descr="Balkendiagramm mit Aufwärtstrend mit einfarbiger Füllung">
            <a:extLst>
              <a:ext uri="{FF2B5EF4-FFF2-40B4-BE49-F238E27FC236}">
                <a16:creationId xmlns:a16="http://schemas.microsoft.com/office/drawing/2014/main" id="{1A9055C0-B158-4834-A5DC-863670C0BE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36352" y="2009826"/>
            <a:ext cx="240521" cy="240521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967A49BF-A9C3-4D4C-8047-5906231B385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67256" t="41422"/>
          <a:stretch/>
        </p:blipFill>
        <p:spPr>
          <a:xfrm>
            <a:off x="0" y="9286"/>
            <a:ext cx="1086024" cy="845168"/>
          </a:xfrm>
          <a:prstGeom prst="rect">
            <a:avLst/>
          </a:prstGeom>
        </p:spPr>
      </p:pic>
      <p:sp>
        <p:nvSpPr>
          <p:cNvPr id="44" name="Rechteck 43">
            <a:extLst>
              <a:ext uri="{FF2B5EF4-FFF2-40B4-BE49-F238E27FC236}">
                <a16:creationId xmlns:a16="http://schemas.microsoft.com/office/drawing/2014/main" id="{5F1AE931-6C24-44D2-BC2E-263FC907070B}"/>
              </a:ext>
            </a:extLst>
          </p:cNvPr>
          <p:cNvSpPr/>
          <p:nvPr/>
        </p:nvSpPr>
        <p:spPr>
          <a:xfrm>
            <a:off x="0" y="9286"/>
            <a:ext cx="361244" cy="408403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Pfeil: nach oben und unten 19">
            <a:extLst>
              <a:ext uri="{FF2B5EF4-FFF2-40B4-BE49-F238E27FC236}">
                <a16:creationId xmlns:a16="http://schemas.microsoft.com/office/drawing/2014/main" id="{1355097A-A27F-46CA-9261-0BC41794C022}"/>
              </a:ext>
            </a:extLst>
          </p:cNvPr>
          <p:cNvSpPr/>
          <p:nvPr/>
        </p:nvSpPr>
        <p:spPr>
          <a:xfrm flipH="1">
            <a:off x="10837352" y="3134853"/>
            <a:ext cx="45719" cy="645300"/>
          </a:xfrm>
          <a:prstGeom prst="upDownArrow">
            <a:avLst/>
          </a:prstGeom>
          <a:noFill/>
          <a:ln w="73025" cap="flat" cmpd="sng" algn="ctr">
            <a:solidFill>
              <a:schemeClr val="accent4"/>
            </a:solidFill>
            <a:prstDash val="solid"/>
            <a:miter lim="800000"/>
            <a:headEnd type="arrow" w="med" len="sm"/>
            <a:tailEnd type="arrow" w="med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FB3D98A3-787D-4731-AEDB-BB0DED94460E}"/>
              </a:ext>
            </a:extLst>
          </p:cNvPr>
          <p:cNvSpPr/>
          <p:nvPr/>
        </p:nvSpPr>
        <p:spPr>
          <a:xfrm>
            <a:off x="9757709" y="1633822"/>
            <a:ext cx="2240270" cy="1232879"/>
          </a:xfrm>
          <a:prstGeom prst="ellipse">
            <a:avLst/>
          </a:prstGeom>
          <a:noFill/>
          <a:ln w="73025" cap="flat" cmpd="sng" algn="ctr">
            <a:solidFill>
              <a:schemeClr val="accent4"/>
            </a:solidFill>
            <a:prstDash val="solid"/>
            <a:miter lim="800000"/>
            <a:headEnd type="arrow" w="med" len="sm"/>
            <a:tailEnd type="arrow" w="med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102E6237-73B0-4E58-BE5F-1AD7BA867355}"/>
              </a:ext>
            </a:extLst>
          </p:cNvPr>
          <p:cNvSpPr/>
          <p:nvPr/>
        </p:nvSpPr>
        <p:spPr>
          <a:xfrm>
            <a:off x="9864354" y="4002071"/>
            <a:ext cx="2044845" cy="1210735"/>
          </a:xfrm>
          <a:prstGeom prst="ellipse">
            <a:avLst/>
          </a:prstGeom>
          <a:noFill/>
          <a:ln w="73025" cap="flat" cmpd="sng" algn="ctr">
            <a:solidFill>
              <a:schemeClr val="accent4"/>
            </a:solidFill>
            <a:prstDash val="solid"/>
            <a:miter lim="800000"/>
            <a:headEnd type="arrow" w="med" len="sm"/>
            <a:tailEnd type="arrow" w="med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5" name="Grafik 24" descr="Balkendiagramm mit Aufwärtstrend mit einfarbiger Füllung">
            <a:extLst>
              <a:ext uri="{FF2B5EF4-FFF2-40B4-BE49-F238E27FC236}">
                <a16:creationId xmlns:a16="http://schemas.microsoft.com/office/drawing/2014/main" id="{02CC08E6-10D3-4233-8E83-049151C36E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41719" y="2471728"/>
            <a:ext cx="240521" cy="240521"/>
          </a:xfrm>
          <a:prstGeom prst="rect">
            <a:avLst/>
          </a:prstGeom>
        </p:spPr>
      </p:pic>
      <p:pic>
        <p:nvPicPr>
          <p:cNvPr id="28" name="Grafik 27" descr="Balkendiagramm mit Aufwärtstrend mit einfarbiger Füllung">
            <a:extLst>
              <a:ext uri="{FF2B5EF4-FFF2-40B4-BE49-F238E27FC236}">
                <a16:creationId xmlns:a16="http://schemas.microsoft.com/office/drawing/2014/main" id="{265CA380-1058-475D-A8A8-3F5E673210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4466" y="2961293"/>
            <a:ext cx="240521" cy="240521"/>
          </a:xfrm>
          <a:prstGeom prst="rect">
            <a:avLst/>
          </a:prstGeom>
        </p:spPr>
      </p:pic>
      <p:pic>
        <p:nvPicPr>
          <p:cNvPr id="32" name="Grafik 31" descr="Balkendiagramm mit Aufwärtstrend mit einfarbiger Füllung">
            <a:extLst>
              <a:ext uri="{FF2B5EF4-FFF2-40B4-BE49-F238E27FC236}">
                <a16:creationId xmlns:a16="http://schemas.microsoft.com/office/drawing/2014/main" id="{8B9B7176-FBC9-4565-AB33-949B152AF8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16092" y="3393620"/>
            <a:ext cx="240521" cy="240521"/>
          </a:xfrm>
          <a:prstGeom prst="rect">
            <a:avLst/>
          </a:prstGeom>
        </p:spPr>
      </p:pic>
      <p:sp>
        <p:nvSpPr>
          <p:cNvPr id="34" name="Textfeld 33">
            <a:extLst>
              <a:ext uri="{FF2B5EF4-FFF2-40B4-BE49-F238E27FC236}">
                <a16:creationId xmlns:a16="http://schemas.microsoft.com/office/drawing/2014/main" id="{B7F176FA-0B1E-4A85-9BCE-602A8FFCDD52}"/>
              </a:ext>
            </a:extLst>
          </p:cNvPr>
          <p:cNvSpPr txBox="1"/>
          <p:nvPr/>
        </p:nvSpPr>
        <p:spPr>
          <a:xfrm>
            <a:off x="5112047" y="5530784"/>
            <a:ext cx="5689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=&gt; 172 Mio. € : 86 ha = 2.000.000 €/ha  (200 €/m²)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EBB8D537-B1C2-45B9-BB69-D5CDF19B2DA1}"/>
              </a:ext>
            </a:extLst>
          </p:cNvPr>
          <p:cNvSpPr txBox="1"/>
          <p:nvPr/>
        </p:nvSpPr>
        <p:spPr>
          <a:xfrm>
            <a:off x="255864" y="6083045"/>
            <a:ext cx="4447051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spc="40" dirty="0">
                <a:solidFill>
                  <a:schemeClr val="bg1"/>
                </a:solidFill>
                <a:latin typeface="Segoe UI Light" panose="020B0502040204020203" pitchFamily="34" charset="0"/>
                <a:ea typeface="Roboto Light" panose="02000000000000000000" pitchFamily="2" charset="0"/>
                <a:cs typeface="Segoe UI Light" panose="020B0502040204020203" pitchFamily="34" charset="0"/>
              </a:rPr>
              <a:t>Zweckverband IndustriePark Oberelbe</a:t>
            </a:r>
          </a:p>
          <a:p>
            <a:r>
              <a:rPr lang="de-DE" sz="1700" spc="40" dirty="0">
                <a:solidFill>
                  <a:schemeClr val="bg1"/>
                </a:solidFill>
                <a:latin typeface="Segoe UI Light" panose="020B0502040204020203" pitchFamily="34" charset="0"/>
                <a:ea typeface="Roboto Light" panose="02000000000000000000" pitchFamily="2" charset="0"/>
                <a:cs typeface="Segoe UI Light" panose="020B0502040204020203" pitchFamily="34" charset="0"/>
              </a:rPr>
              <a:t>Breite Straße 4 · 01796 Pirna · www.zv-ipo.de</a:t>
            </a:r>
          </a:p>
        </p:txBody>
      </p:sp>
    </p:spTree>
    <p:extLst>
      <p:ext uri="{BB962C8B-B14F-4D97-AF65-F5344CB8AC3E}">
        <p14:creationId xmlns:p14="http://schemas.microsoft.com/office/powerpoint/2010/main" val="1234530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4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0872E943-7D01-4069-86D1-2CDD96097E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1504078"/>
              </p:ext>
            </p:extLst>
          </p:nvPr>
        </p:nvGraphicFramePr>
        <p:xfrm>
          <a:off x="542925" y="1365250"/>
          <a:ext cx="6438900" cy="375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9" name="Worksheet" r:id="rId3" imgW="6076936" imgH="3536958" progId="Excel.Sheet.12">
                  <p:embed/>
                </p:oleObj>
              </mc:Choice>
              <mc:Fallback>
                <p:oleObj name="Worksheet" r:id="rId3" imgW="6076936" imgH="3536958" progId="Excel.Sheet.12">
                  <p:embed/>
                  <p:pic>
                    <p:nvPicPr>
                      <p:cNvPr id="5" name="Objekt 4">
                        <a:extLst>
                          <a:ext uri="{FF2B5EF4-FFF2-40B4-BE49-F238E27FC236}">
                            <a16:creationId xmlns:a16="http://schemas.microsoft.com/office/drawing/2014/main" id="{0872E943-7D01-4069-86D1-2CDD96097E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2925" y="1365250"/>
                        <a:ext cx="6438900" cy="3752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feld 12">
            <a:extLst>
              <a:ext uri="{FF2B5EF4-FFF2-40B4-BE49-F238E27FC236}">
                <a16:creationId xmlns:a16="http://schemas.microsoft.com/office/drawing/2014/main" id="{6BED7675-844A-404F-8216-EBD1CC0E6FC5}"/>
              </a:ext>
            </a:extLst>
          </p:cNvPr>
          <p:cNvSpPr txBox="1"/>
          <p:nvPr/>
        </p:nvSpPr>
        <p:spPr>
          <a:xfrm>
            <a:off x="701340" y="887803"/>
            <a:ext cx="11083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spc="60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Annahme Grobkosten – V. B-Plan 1.2 „Gewerbepark Dohna / Heidenau“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E8624B67-0DC0-4489-A6A8-A4AB9D4E343F}"/>
              </a:ext>
            </a:extLst>
          </p:cNvPr>
          <p:cNvSpPr txBox="1"/>
          <p:nvPr/>
        </p:nvSpPr>
        <p:spPr>
          <a:xfrm>
            <a:off x="8761675" y="58276"/>
            <a:ext cx="21051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spc="3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Der neue</a:t>
            </a:r>
          </a:p>
          <a:p>
            <a:r>
              <a:rPr lang="de-DE" sz="1400" spc="3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Technologiestandort</a:t>
            </a:r>
          </a:p>
          <a:p>
            <a:r>
              <a:rPr lang="de-DE" sz="1400" spc="3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Südlich von Dresden</a:t>
            </a:r>
            <a:endParaRPr lang="de-DE" sz="1200" spc="23" dirty="0">
              <a:solidFill>
                <a:schemeClr val="bg1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20783B9-67EE-994A-DD29-7F0E54D6E660}"/>
              </a:ext>
            </a:extLst>
          </p:cNvPr>
          <p:cNvSpPr txBox="1"/>
          <p:nvPr/>
        </p:nvSpPr>
        <p:spPr>
          <a:xfrm>
            <a:off x="-12475" y="845821"/>
            <a:ext cx="492443" cy="51239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de-DE" sz="20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Kostenentwicklung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188C7FA-1A75-1169-1D0D-EC991B8DCCF2}"/>
              </a:ext>
            </a:extLst>
          </p:cNvPr>
          <p:cNvSpPr/>
          <p:nvPr/>
        </p:nvSpPr>
        <p:spPr>
          <a:xfrm>
            <a:off x="0" y="0"/>
            <a:ext cx="12192000" cy="845820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C0B3CEBC-8983-6157-2D28-BB13C63D64DD}"/>
              </a:ext>
            </a:extLst>
          </p:cNvPr>
          <p:cNvSpPr/>
          <p:nvPr/>
        </p:nvSpPr>
        <p:spPr>
          <a:xfrm>
            <a:off x="0" y="5969722"/>
            <a:ext cx="12192000" cy="900000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Segoe UI Light" panose="020B0502040204020203" pitchFamily="34" charset="0"/>
                <a:cs typeface="Segoe UI Light" panose="020B0502040204020203" pitchFamily="34" charset="0"/>
              </a:rPr>
              <a:t>23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78DA998-A6F7-ED86-298E-30B1BDECE532}"/>
              </a:ext>
            </a:extLst>
          </p:cNvPr>
          <p:cNvSpPr txBox="1"/>
          <p:nvPr/>
        </p:nvSpPr>
        <p:spPr>
          <a:xfrm>
            <a:off x="1" y="19948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spc="80" dirty="0">
                <a:solidFill>
                  <a:schemeClr val="bg1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IPO - IndustriePark Oberelbe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23A185C-CBA2-E0D1-B2CC-6D9DE73BB6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510" y="5999040"/>
            <a:ext cx="1794933" cy="772859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967A49BF-A9C3-4D4C-8047-5906231B385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67256" t="41422"/>
          <a:stretch/>
        </p:blipFill>
        <p:spPr>
          <a:xfrm>
            <a:off x="0" y="9286"/>
            <a:ext cx="1086024" cy="845168"/>
          </a:xfrm>
          <a:prstGeom prst="rect">
            <a:avLst/>
          </a:prstGeom>
        </p:spPr>
      </p:pic>
      <p:sp>
        <p:nvSpPr>
          <p:cNvPr id="44" name="Rechteck 43">
            <a:extLst>
              <a:ext uri="{FF2B5EF4-FFF2-40B4-BE49-F238E27FC236}">
                <a16:creationId xmlns:a16="http://schemas.microsoft.com/office/drawing/2014/main" id="{5F1AE931-6C24-44D2-BC2E-263FC907070B}"/>
              </a:ext>
            </a:extLst>
          </p:cNvPr>
          <p:cNvSpPr/>
          <p:nvPr/>
        </p:nvSpPr>
        <p:spPr>
          <a:xfrm>
            <a:off x="0" y="9286"/>
            <a:ext cx="361244" cy="408403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321A7B19-6CDD-4D35-B349-42B6B9DCE986}"/>
              </a:ext>
            </a:extLst>
          </p:cNvPr>
          <p:cNvSpPr txBox="1"/>
          <p:nvPr/>
        </p:nvSpPr>
        <p:spPr>
          <a:xfrm>
            <a:off x="543012" y="5203028"/>
            <a:ext cx="4567096" cy="3385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B-Plan 1.2 </a:t>
            </a:r>
            <a:r>
              <a:rPr lang="de-DE" sz="1600" dirty="0">
                <a:latin typeface="Segoe UI" panose="020B0502040204020203" pitchFamily="34" charset="0"/>
                <a:cs typeface="Segoe UI" panose="020B0502040204020203" pitchFamily="34" charset="0"/>
              </a:rPr>
              <a:t>mit den TBF A und B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F989103-D014-4099-8B00-BDFC0139DD53}"/>
              </a:ext>
            </a:extLst>
          </p:cNvPr>
          <p:cNvSpPr txBox="1"/>
          <p:nvPr/>
        </p:nvSpPr>
        <p:spPr>
          <a:xfrm>
            <a:off x="5324165" y="1360397"/>
            <a:ext cx="3022600" cy="37988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EF8493C7-D47C-439D-BA31-8600DB31785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99" t="1065" r="23608" b="30240"/>
          <a:stretch/>
        </p:blipFill>
        <p:spPr>
          <a:xfrm>
            <a:off x="5387122" y="1381131"/>
            <a:ext cx="6588043" cy="37826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C01F5475-6271-4163-B029-46B3BB9EDB81}"/>
              </a:ext>
            </a:extLst>
          </p:cNvPr>
          <p:cNvSpPr txBox="1"/>
          <p:nvPr/>
        </p:nvSpPr>
        <p:spPr>
          <a:xfrm>
            <a:off x="479968" y="5595357"/>
            <a:ext cx="116114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1800" b="1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je mehr Baufläche, desto geringer die Kosten pro m² - </a:t>
            </a:r>
            <a:r>
              <a:rPr lang="de-DE" b="1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mindestens 34 ha Gewerbefläche</a:t>
            </a:r>
            <a:r>
              <a:rPr lang="de-DE" sz="1800" b="1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erforderlich!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D0188D8-C272-4D46-A3ED-CD01EEA0886C}"/>
              </a:ext>
            </a:extLst>
          </p:cNvPr>
          <p:cNvSpPr txBox="1"/>
          <p:nvPr/>
        </p:nvSpPr>
        <p:spPr>
          <a:xfrm>
            <a:off x="5619563" y="2601152"/>
            <a:ext cx="772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400" dirty="0">
                <a:latin typeface="Segoe UI" panose="020B0502040204020203" pitchFamily="34" charset="0"/>
                <a:cs typeface="Segoe UI" panose="020B0502040204020203" pitchFamily="34" charset="0"/>
              </a:rPr>
              <a:t>TBF  A</a:t>
            </a:r>
          </a:p>
          <a:p>
            <a:r>
              <a:rPr lang="de-DE" sz="1400" dirty="0">
                <a:latin typeface="Segoe UI" panose="020B0502040204020203" pitchFamily="34" charset="0"/>
                <a:cs typeface="Segoe UI" panose="020B0502040204020203" pitchFamily="34" charset="0"/>
              </a:rPr>
              <a:t>  18 ha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5786F868-1735-4A4A-BDDF-7E0D253E6F06}"/>
              </a:ext>
            </a:extLst>
          </p:cNvPr>
          <p:cNvSpPr txBox="1"/>
          <p:nvPr/>
        </p:nvSpPr>
        <p:spPr>
          <a:xfrm>
            <a:off x="7183513" y="2824574"/>
            <a:ext cx="772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400" dirty="0">
                <a:latin typeface="Segoe UI" panose="020B0502040204020203" pitchFamily="34" charset="0"/>
                <a:cs typeface="Segoe UI" panose="020B0502040204020203" pitchFamily="34" charset="0"/>
              </a:rPr>
              <a:t>TBF  B</a:t>
            </a:r>
          </a:p>
          <a:p>
            <a:r>
              <a:rPr lang="de-DE" sz="1400" dirty="0">
                <a:latin typeface="Segoe UI" panose="020B0502040204020203" pitchFamily="34" charset="0"/>
                <a:cs typeface="Segoe UI" panose="020B0502040204020203" pitchFamily="34" charset="0"/>
              </a:rPr>
              <a:t>  16 ha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8CEB5AF8-B399-4AEA-A6CC-F26A93065BC9}"/>
              </a:ext>
            </a:extLst>
          </p:cNvPr>
          <p:cNvSpPr txBox="1"/>
          <p:nvPr/>
        </p:nvSpPr>
        <p:spPr>
          <a:xfrm>
            <a:off x="5245212" y="5184557"/>
            <a:ext cx="5689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=&gt; 68 Mio. € : 34 ha = 2.000.000 €/ha  (200€/m²)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60F136C0-C9AF-4E3C-B942-9ADFE973382B}"/>
              </a:ext>
            </a:extLst>
          </p:cNvPr>
          <p:cNvSpPr txBox="1"/>
          <p:nvPr/>
        </p:nvSpPr>
        <p:spPr>
          <a:xfrm>
            <a:off x="255864" y="6083045"/>
            <a:ext cx="4447051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spc="40" dirty="0">
                <a:solidFill>
                  <a:schemeClr val="bg1"/>
                </a:solidFill>
                <a:latin typeface="Segoe UI Light" panose="020B0502040204020203" pitchFamily="34" charset="0"/>
                <a:ea typeface="Roboto Light" panose="02000000000000000000" pitchFamily="2" charset="0"/>
                <a:cs typeface="Segoe UI Light" panose="020B0502040204020203" pitchFamily="34" charset="0"/>
              </a:rPr>
              <a:t>Zweckverband IndustriePark Oberelbe</a:t>
            </a:r>
          </a:p>
          <a:p>
            <a:r>
              <a:rPr lang="de-DE" sz="1700" spc="40" dirty="0">
                <a:solidFill>
                  <a:schemeClr val="bg1"/>
                </a:solidFill>
                <a:latin typeface="Segoe UI Light" panose="020B0502040204020203" pitchFamily="34" charset="0"/>
                <a:ea typeface="Roboto Light" panose="02000000000000000000" pitchFamily="2" charset="0"/>
                <a:cs typeface="Segoe UI Light" panose="020B0502040204020203" pitchFamily="34" charset="0"/>
              </a:rPr>
              <a:t>Breite Straße 4 · 01796 Pirna · www.zv-ipo.de</a:t>
            </a:r>
          </a:p>
        </p:txBody>
      </p:sp>
    </p:spTree>
    <p:extLst>
      <p:ext uri="{BB962C8B-B14F-4D97-AF65-F5344CB8AC3E}">
        <p14:creationId xmlns:p14="http://schemas.microsoft.com/office/powerpoint/2010/main" val="342919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0872E943-7D01-4069-86D1-2CDD96097E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8136066"/>
              </p:ext>
            </p:extLst>
          </p:nvPr>
        </p:nvGraphicFramePr>
        <p:xfrm>
          <a:off x="679450" y="1514475"/>
          <a:ext cx="8151813" cy="402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3" name="Worksheet" r:id="rId3" imgW="7162837" imgH="3536958" progId="Excel.Sheet.12">
                  <p:embed/>
                </p:oleObj>
              </mc:Choice>
              <mc:Fallback>
                <p:oleObj name="Worksheet" r:id="rId3" imgW="7162837" imgH="353695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9450" y="1514475"/>
                        <a:ext cx="8151813" cy="402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feld 12">
            <a:extLst>
              <a:ext uri="{FF2B5EF4-FFF2-40B4-BE49-F238E27FC236}">
                <a16:creationId xmlns:a16="http://schemas.microsoft.com/office/drawing/2014/main" id="{6BED7675-844A-404F-8216-EBD1CC0E6FC5}"/>
              </a:ext>
            </a:extLst>
          </p:cNvPr>
          <p:cNvSpPr txBox="1"/>
          <p:nvPr/>
        </p:nvSpPr>
        <p:spPr>
          <a:xfrm>
            <a:off x="3067473" y="932193"/>
            <a:ext cx="6130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spc="6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Gesamtkosten IPO </a:t>
            </a:r>
            <a:r>
              <a:rPr lang="de-DE" sz="2400" b="1" spc="6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– Tabellenansicht </a:t>
            </a:r>
            <a:endParaRPr lang="de-DE" sz="2400" b="1" spc="60" dirty="0">
              <a:solidFill>
                <a:schemeClr val="accent6">
                  <a:lumMod val="75000"/>
                </a:schemeClr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E8624B67-0DC0-4489-A6A8-A4AB9D4E343F}"/>
              </a:ext>
            </a:extLst>
          </p:cNvPr>
          <p:cNvSpPr txBox="1"/>
          <p:nvPr/>
        </p:nvSpPr>
        <p:spPr>
          <a:xfrm>
            <a:off x="8761675" y="58276"/>
            <a:ext cx="21051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spc="3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Der neue</a:t>
            </a:r>
          </a:p>
          <a:p>
            <a:r>
              <a:rPr lang="de-DE" sz="1400" spc="3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Technologiestandort</a:t>
            </a:r>
          </a:p>
          <a:p>
            <a:r>
              <a:rPr lang="de-DE" sz="1400" spc="3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Südlich von Dresden</a:t>
            </a:r>
            <a:endParaRPr lang="de-DE" sz="1200" spc="23" dirty="0">
              <a:solidFill>
                <a:schemeClr val="bg1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20783B9-67EE-994A-DD29-7F0E54D6E660}"/>
              </a:ext>
            </a:extLst>
          </p:cNvPr>
          <p:cNvSpPr txBox="1"/>
          <p:nvPr/>
        </p:nvSpPr>
        <p:spPr>
          <a:xfrm>
            <a:off x="-12475" y="845821"/>
            <a:ext cx="492443" cy="51239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de-DE" sz="20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Kostenentwicklung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188C7FA-1A75-1169-1D0D-EC991B8DCCF2}"/>
              </a:ext>
            </a:extLst>
          </p:cNvPr>
          <p:cNvSpPr/>
          <p:nvPr/>
        </p:nvSpPr>
        <p:spPr>
          <a:xfrm>
            <a:off x="0" y="0"/>
            <a:ext cx="12192000" cy="845820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C0B3CEBC-8983-6157-2D28-BB13C63D64DD}"/>
              </a:ext>
            </a:extLst>
          </p:cNvPr>
          <p:cNvSpPr/>
          <p:nvPr/>
        </p:nvSpPr>
        <p:spPr>
          <a:xfrm>
            <a:off x="0" y="5969722"/>
            <a:ext cx="12192000" cy="900000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Segoe UI Light" panose="020B0502040204020203" pitchFamily="34" charset="0"/>
                <a:cs typeface="Segoe UI Light" panose="020B0502040204020203" pitchFamily="34" charset="0"/>
              </a:rPr>
              <a:t>24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78DA998-A6F7-ED86-298E-30B1BDECE532}"/>
              </a:ext>
            </a:extLst>
          </p:cNvPr>
          <p:cNvSpPr txBox="1"/>
          <p:nvPr/>
        </p:nvSpPr>
        <p:spPr>
          <a:xfrm>
            <a:off x="1" y="19948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spc="80" dirty="0">
                <a:solidFill>
                  <a:schemeClr val="bg1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IPO - IndustriePark Oberelbe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23A185C-CBA2-E0D1-B2CC-6D9DE73BB6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510" y="5999040"/>
            <a:ext cx="1794933" cy="772859"/>
          </a:xfrm>
          <a:prstGeom prst="rect">
            <a:avLst/>
          </a:prstGeom>
        </p:spPr>
      </p:pic>
      <p:sp>
        <p:nvSpPr>
          <p:cNvPr id="40" name="Textfeld 39">
            <a:extLst>
              <a:ext uri="{FF2B5EF4-FFF2-40B4-BE49-F238E27FC236}">
                <a16:creationId xmlns:a16="http://schemas.microsoft.com/office/drawing/2014/main" id="{F116B9C3-4DD8-4BA7-9817-DE7FA514290D}"/>
              </a:ext>
            </a:extLst>
          </p:cNvPr>
          <p:cNvSpPr txBox="1"/>
          <p:nvPr/>
        </p:nvSpPr>
        <p:spPr>
          <a:xfrm>
            <a:off x="9218462" y="1642281"/>
            <a:ext cx="2389889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de-DE" sz="1600" b="1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Gesamtkosten</a:t>
            </a:r>
            <a:b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</a:t>
            </a:r>
            <a:r>
              <a:rPr lang="de-DE" sz="16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240.000.000 €  </a:t>
            </a:r>
            <a:r>
              <a:rPr lang="de-DE" sz="1600" b="1" u="sng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</a:t>
            </a:r>
            <a:r>
              <a:rPr lang="de-DE" sz="16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Nettobaufläche</a:t>
            </a:r>
          </a:p>
          <a:p>
            <a:pPr algn="ctr"/>
            <a:r>
              <a:rPr lang="de-DE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120 ha</a:t>
            </a:r>
          </a:p>
          <a:p>
            <a:pPr algn="ctr"/>
            <a:endParaRPr lang="de-DE" sz="1600" b="1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de-DE" sz="1600" b="1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de-DE" sz="1600" b="1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de-DE" sz="1600" b="1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de-DE" sz="1600" b="1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de-DE" sz="16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de-DE" sz="16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de-DE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2.000.000 €/ha </a:t>
            </a:r>
          </a:p>
          <a:p>
            <a:pPr algn="ctr"/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mit Grunderwerb</a:t>
            </a:r>
          </a:p>
          <a:p>
            <a:endParaRPr lang="de-DE" sz="1600" b="1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de-DE" sz="1600" b="1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de-DE" sz="1600" b="1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3" name="Grafik 42">
            <a:extLst>
              <a:ext uri="{FF2B5EF4-FFF2-40B4-BE49-F238E27FC236}">
                <a16:creationId xmlns:a16="http://schemas.microsoft.com/office/drawing/2014/main" id="{967A49BF-A9C3-4D4C-8047-5906231B385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67256" t="41422"/>
          <a:stretch/>
        </p:blipFill>
        <p:spPr>
          <a:xfrm>
            <a:off x="0" y="9286"/>
            <a:ext cx="1086024" cy="845168"/>
          </a:xfrm>
          <a:prstGeom prst="rect">
            <a:avLst/>
          </a:prstGeom>
        </p:spPr>
      </p:pic>
      <p:sp>
        <p:nvSpPr>
          <p:cNvPr id="44" name="Rechteck 43">
            <a:extLst>
              <a:ext uri="{FF2B5EF4-FFF2-40B4-BE49-F238E27FC236}">
                <a16:creationId xmlns:a16="http://schemas.microsoft.com/office/drawing/2014/main" id="{5F1AE931-6C24-44D2-BC2E-263FC907070B}"/>
              </a:ext>
            </a:extLst>
          </p:cNvPr>
          <p:cNvSpPr/>
          <p:nvPr/>
        </p:nvSpPr>
        <p:spPr>
          <a:xfrm>
            <a:off x="0" y="9286"/>
            <a:ext cx="361244" cy="408403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FB3D98A3-787D-4731-AEDB-BB0DED94460E}"/>
              </a:ext>
            </a:extLst>
          </p:cNvPr>
          <p:cNvSpPr/>
          <p:nvPr/>
        </p:nvSpPr>
        <p:spPr>
          <a:xfrm>
            <a:off x="9198315" y="1642281"/>
            <a:ext cx="2463800" cy="1460398"/>
          </a:xfrm>
          <a:prstGeom prst="ellipse">
            <a:avLst/>
          </a:prstGeom>
          <a:noFill/>
          <a:ln w="73025" cap="flat" cmpd="sng" algn="ctr">
            <a:solidFill>
              <a:schemeClr val="accent4"/>
            </a:solidFill>
            <a:prstDash val="solid"/>
            <a:miter lim="800000"/>
            <a:headEnd type="arrow" w="med" len="sm"/>
            <a:tailEnd type="arrow" w="med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102E6237-73B0-4E58-BE5F-1AD7BA867355}"/>
              </a:ext>
            </a:extLst>
          </p:cNvPr>
          <p:cNvSpPr/>
          <p:nvPr/>
        </p:nvSpPr>
        <p:spPr>
          <a:xfrm>
            <a:off x="9407792" y="4210949"/>
            <a:ext cx="2044845" cy="1210735"/>
          </a:xfrm>
          <a:prstGeom prst="ellipse">
            <a:avLst/>
          </a:prstGeom>
          <a:noFill/>
          <a:ln w="73025" cap="flat" cmpd="sng" algn="ctr">
            <a:solidFill>
              <a:schemeClr val="accent4"/>
            </a:solidFill>
            <a:prstDash val="solid"/>
            <a:miter lim="800000"/>
            <a:headEnd type="arrow" w="med" len="sm"/>
            <a:tailEnd type="arrow" w="med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Pfeil: nach unten 2">
            <a:extLst>
              <a:ext uri="{FF2B5EF4-FFF2-40B4-BE49-F238E27FC236}">
                <a16:creationId xmlns:a16="http://schemas.microsoft.com/office/drawing/2014/main" id="{D274A006-99B8-4C1A-99D8-8F5435992289}"/>
              </a:ext>
            </a:extLst>
          </p:cNvPr>
          <p:cNvSpPr/>
          <p:nvPr/>
        </p:nvSpPr>
        <p:spPr>
          <a:xfrm>
            <a:off x="10289120" y="3260527"/>
            <a:ext cx="248575" cy="738709"/>
          </a:xfrm>
          <a:prstGeom prst="downArrow">
            <a:avLst/>
          </a:prstGeom>
          <a:noFill/>
          <a:ln w="73025" cap="flat" cmpd="sng" algn="ctr">
            <a:solidFill>
              <a:schemeClr val="accent4"/>
            </a:solidFill>
            <a:prstDash val="solid"/>
            <a:miter lim="800000"/>
            <a:headEnd type="arrow" w="med" len="sm"/>
            <a:tailEnd type="arrow" w="med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BF6B51C0-4865-4D35-B975-272AAB4799C5}"/>
              </a:ext>
            </a:extLst>
          </p:cNvPr>
          <p:cNvSpPr txBox="1"/>
          <p:nvPr/>
        </p:nvSpPr>
        <p:spPr>
          <a:xfrm>
            <a:off x="255864" y="6083045"/>
            <a:ext cx="4447051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spc="40" dirty="0">
                <a:solidFill>
                  <a:schemeClr val="bg1"/>
                </a:solidFill>
                <a:latin typeface="Segoe UI Light" panose="020B0502040204020203" pitchFamily="34" charset="0"/>
                <a:ea typeface="Roboto Light" panose="02000000000000000000" pitchFamily="2" charset="0"/>
                <a:cs typeface="Segoe UI Light" panose="020B0502040204020203" pitchFamily="34" charset="0"/>
              </a:rPr>
              <a:t>Zweckverband IndustriePark Oberelbe</a:t>
            </a:r>
          </a:p>
          <a:p>
            <a:r>
              <a:rPr lang="de-DE" sz="1700" spc="40" dirty="0">
                <a:solidFill>
                  <a:schemeClr val="bg1"/>
                </a:solidFill>
                <a:latin typeface="Segoe UI Light" panose="020B0502040204020203" pitchFamily="34" charset="0"/>
                <a:ea typeface="Roboto Light" panose="02000000000000000000" pitchFamily="2" charset="0"/>
                <a:cs typeface="Segoe UI Light" panose="020B0502040204020203" pitchFamily="34" charset="0"/>
              </a:rPr>
              <a:t>Breite Straße 4 · 01796 Pirna · www.zv-ipo.de</a:t>
            </a:r>
          </a:p>
        </p:txBody>
      </p:sp>
    </p:spTree>
    <p:extLst>
      <p:ext uri="{BB962C8B-B14F-4D97-AF65-F5344CB8AC3E}">
        <p14:creationId xmlns:p14="http://schemas.microsoft.com/office/powerpoint/2010/main" val="70852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rafik 32">
            <a:extLst>
              <a:ext uri="{FF2B5EF4-FFF2-40B4-BE49-F238E27FC236}">
                <a16:creationId xmlns:a16="http://schemas.microsoft.com/office/drawing/2014/main" id="{354FB517-BA8B-47CB-BD2A-C709D681DD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13" t="28081" r="60472" b="16853"/>
          <a:stretch/>
        </p:blipFill>
        <p:spPr>
          <a:xfrm>
            <a:off x="2200845" y="1405819"/>
            <a:ext cx="7790309" cy="44660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6BED7675-844A-404F-8216-EBD1CC0E6FC5}"/>
              </a:ext>
            </a:extLst>
          </p:cNvPr>
          <p:cNvSpPr txBox="1"/>
          <p:nvPr/>
        </p:nvSpPr>
        <p:spPr>
          <a:xfrm>
            <a:off x="3313927" y="872972"/>
            <a:ext cx="5776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spc="6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Gesamtkosten IPO </a:t>
            </a:r>
            <a:r>
              <a:rPr lang="de-DE" sz="2400" b="1" spc="6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– Kartenansicht</a:t>
            </a:r>
            <a:endParaRPr lang="de-DE" sz="2400" spc="6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76908FD3-4574-4DF6-88CA-DF92F4E3349A}"/>
              </a:ext>
            </a:extLst>
          </p:cNvPr>
          <p:cNvSpPr txBox="1"/>
          <p:nvPr/>
        </p:nvSpPr>
        <p:spPr>
          <a:xfrm>
            <a:off x="1834594" y="6338628"/>
            <a:ext cx="3799852" cy="519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spc="3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Zweckverband IndustriePark Oberelbe</a:t>
            </a:r>
          </a:p>
          <a:p>
            <a:r>
              <a:rPr lang="de-DE" sz="1275" spc="23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Breite Straße 4 </a:t>
            </a:r>
            <a:r>
              <a:rPr lang="de-DE" sz="1275" spc="23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· 01796 Pirna · www.zv-ipo.de</a:t>
            </a:r>
            <a:endParaRPr lang="de-DE" sz="1275" spc="23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54B28FB1-23D0-48F8-8FB0-691CC50912F5}"/>
              </a:ext>
            </a:extLst>
          </p:cNvPr>
          <p:cNvSpPr txBox="1"/>
          <p:nvPr/>
        </p:nvSpPr>
        <p:spPr>
          <a:xfrm>
            <a:off x="8761675" y="58276"/>
            <a:ext cx="21051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spc="3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Der neue</a:t>
            </a:r>
          </a:p>
          <a:p>
            <a:r>
              <a:rPr lang="de-DE" sz="1400" spc="3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Technologiestandort</a:t>
            </a:r>
          </a:p>
          <a:p>
            <a:r>
              <a:rPr lang="de-DE" sz="1400" spc="3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Südlich von Dresden</a:t>
            </a:r>
            <a:endParaRPr lang="de-DE" sz="1200" spc="23" dirty="0">
              <a:solidFill>
                <a:schemeClr val="bg1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BED0F7-F296-79DA-9585-63A9C80FEBFE}"/>
              </a:ext>
            </a:extLst>
          </p:cNvPr>
          <p:cNvSpPr txBox="1"/>
          <p:nvPr/>
        </p:nvSpPr>
        <p:spPr>
          <a:xfrm>
            <a:off x="-21032" y="845821"/>
            <a:ext cx="492443" cy="51239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de-DE" sz="20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Kostenentwicklung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8AB055D8-924C-E777-61A4-DBFB4A354F04}"/>
              </a:ext>
            </a:extLst>
          </p:cNvPr>
          <p:cNvSpPr/>
          <p:nvPr/>
        </p:nvSpPr>
        <p:spPr>
          <a:xfrm>
            <a:off x="0" y="0"/>
            <a:ext cx="12192000" cy="845820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13D204A1-EA76-3B05-094D-BA84013FEF3A}"/>
              </a:ext>
            </a:extLst>
          </p:cNvPr>
          <p:cNvSpPr/>
          <p:nvPr/>
        </p:nvSpPr>
        <p:spPr>
          <a:xfrm>
            <a:off x="0" y="5969722"/>
            <a:ext cx="12192000" cy="900000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Segoe UI Light" panose="020B0502040204020203" pitchFamily="34" charset="0"/>
                <a:cs typeface="Segoe UI Light" panose="020B0502040204020203" pitchFamily="34" charset="0"/>
              </a:rPr>
              <a:t>25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79300C7-8A6C-42A8-A3C6-346436A14F84}"/>
              </a:ext>
            </a:extLst>
          </p:cNvPr>
          <p:cNvSpPr txBox="1"/>
          <p:nvPr/>
        </p:nvSpPr>
        <p:spPr>
          <a:xfrm>
            <a:off x="1" y="19948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spc="80" dirty="0">
                <a:solidFill>
                  <a:schemeClr val="bg1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IPO - IndustriePark Oberelbe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8AFB3FB-6EC2-780B-3649-EA0DEF0B0C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510" y="5999040"/>
            <a:ext cx="1794933" cy="772859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7FB29932-1DC7-4D9C-9220-716C269BB5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7256" t="41422"/>
          <a:stretch/>
        </p:blipFill>
        <p:spPr>
          <a:xfrm>
            <a:off x="0" y="9286"/>
            <a:ext cx="1086024" cy="845168"/>
          </a:xfrm>
          <a:prstGeom prst="rect">
            <a:avLst/>
          </a:prstGeom>
        </p:spPr>
      </p:pic>
      <p:sp>
        <p:nvSpPr>
          <p:cNvPr id="32" name="Rechteck 31">
            <a:extLst>
              <a:ext uri="{FF2B5EF4-FFF2-40B4-BE49-F238E27FC236}">
                <a16:creationId xmlns:a16="http://schemas.microsoft.com/office/drawing/2014/main" id="{DF7BA024-3921-40CD-BB2A-6627484B3295}"/>
              </a:ext>
            </a:extLst>
          </p:cNvPr>
          <p:cNvSpPr/>
          <p:nvPr/>
        </p:nvSpPr>
        <p:spPr>
          <a:xfrm>
            <a:off x="0" y="9286"/>
            <a:ext cx="361244" cy="408403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Freihandform: Form 33">
            <a:extLst>
              <a:ext uri="{FF2B5EF4-FFF2-40B4-BE49-F238E27FC236}">
                <a16:creationId xmlns:a16="http://schemas.microsoft.com/office/drawing/2014/main" id="{72B2F865-996F-4216-B1D8-14B58C990E0B}"/>
              </a:ext>
            </a:extLst>
          </p:cNvPr>
          <p:cNvSpPr/>
          <p:nvPr/>
        </p:nvSpPr>
        <p:spPr>
          <a:xfrm>
            <a:off x="2460552" y="2668542"/>
            <a:ext cx="5278581" cy="2771601"/>
          </a:xfrm>
          <a:custGeom>
            <a:avLst/>
            <a:gdLst>
              <a:gd name="connsiteX0" fmla="*/ 41563 w 5278581"/>
              <a:gd name="connsiteY0" fmla="*/ 2818014 h 2818014"/>
              <a:gd name="connsiteX1" fmla="*/ 997527 w 5278581"/>
              <a:gd name="connsiteY1" fmla="*/ 2793076 h 2818014"/>
              <a:gd name="connsiteX2" fmla="*/ 1596043 w 5278581"/>
              <a:gd name="connsiteY2" fmla="*/ 2502131 h 2818014"/>
              <a:gd name="connsiteX3" fmla="*/ 2169621 w 5278581"/>
              <a:gd name="connsiteY3" fmla="*/ 2344189 h 2818014"/>
              <a:gd name="connsiteX4" fmla="*/ 2984269 w 5278581"/>
              <a:gd name="connsiteY4" fmla="*/ 1953491 h 2818014"/>
              <a:gd name="connsiteX5" fmla="*/ 3474720 w 5278581"/>
              <a:gd name="connsiteY5" fmla="*/ 1579418 h 2818014"/>
              <a:gd name="connsiteX6" fmla="*/ 4472247 w 5278581"/>
              <a:gd name="connsiteY6" fmla="*/ 1088967 h 2818014"/>
              <a:gd name="connsiteX7" fmla="*/ 4638501 w 5278581"/>
              <a:gd name="connsiteY7" fmla="*/ 1064029 h 2818014"/>
              <a:gd name="connsiteX8" fmla="*/ 5278581 w 5278581"/>
              <a:gd name="connsiteY8" fmla="*/ 847898 h 2818014"/>
              <a:gd name="connsiteX9" fmla="*/ 4671752 w 5278581"/>
              <a:gd name="connsiteY9" fmla="*/ 590203 h 2818014"/>
              <a:gd name="connsiteX10" fmla="*/ 4771505 w 5278581"/>
              <a:gd name="connsiteY10" fmla="*/ 290945 h 2818014"/>
              <a:gd name="connsiteX11" fmla="*/ 4871258 w 5278581"/>
              <a:gd name="connsiteY11" fmla="*/ 8312 h 2818014"/>
              <a:gd name="connsiteX12" fmla="*/ 4696690 w 5278581"/>
              <a:gd name="connsiteY12" fmla="*/ 0 h 2818014"/>
              <a:gd name="connsiteX13" fmla="*/ 4605250 w 5278581"/>
              <a:gd name="connsiteY13" fmla="*/ 266007 h 2818014"/>
              <a:gd name="connsiteX14" fmla="*/ 4463934 w 5278581"/>
              <a:gd name="connsiteY14" fmla="*/ 357447 h 2818014"/>
              <a:gd name="connsiteX15" fmla="*/ 4089861 w 5278581"/>
              <a:gd name="connsiteY15" fmla="*/ 315883 h 2818014"/>
              <a:gd name="connsiteX16" fmla="*/ 4181301 w 5278581"/>
              <a:gd name="connsiteY16" fmla="*/ 598516 h 2818014"/>
              <a:gd name="connsiteX17" fmla="*/ 3358341 w 5278581"/>
              <a:gd name="connsiteY17" fmla="*/ 1047403 h 2818014"/>
              <a:gd name="connsiteX18" fmla="*/ 3100647 w 5278581"/>
              <a:gd name="connsiteY18" fmla="*/ 1122218 h 2818014"/>
              <a:gd name="connsiteX19" fmla="*/ 2834640 w 5278581"/>
              <a:gd name="connsiteY19" fmla="*/ 1172094 h 2818014"/>
              <a:gd name="connsiteX20" fmla="*/ 2751512 w 5278581"/>
              <a:gd name="connsiteY20" fmla="*/ 1321723 h 2818014"/>
              <a:gd name="connsiteX21" fmla="*/ 2610196 w 5278581"/>
              <a:gd name="connsiteY21" fmla="*/ 1321723 h 2818014"/>
              <a:gd name="connsiteX22" fmla="*/ 2593570 w 5278581"/>
              <a:gd name="connsiteY22" fmla="*/ 1371600 h 2818014"/>
              <a:gd name="connsiteX23" fmla="*/ 2202872 w 5278581"/>
              <a:gd name="connsiteY23" fmla="*/ 1363287 h 2818014"/>
              <a:gd name="connsiteX24" fmla="*/ 2128058 w 5278581"/>
              <a:gd name="connsiteY24" fmla="*/ 1321723 h 2818014"/>
              <a:gd name="connsiteX25" fmla="*/ 1463040 w 5278581"/>
              <a:gd name="connsiteY25" fmla="*/ 1712421 h 2818014"/>
              <a:gd name="connsiteX26" fmla="*/ 1030778 w 5278581"/>
              <a:gd name="connsiteY26" fmla="*/ 1862051 h 2818014"/>
              <a:gd name="connsiteX27" fmla="*/ 856210 w 5278581"/>
              <a:gd name="connsiteY27" fmla="*/ 1970116 h 2818014"/>
              <a:gd name="connsiteX28" fmla="*/ 590203 w 5278581"/>
              <a:gd name="connsiteY28" fmla="*/ 2019992 h 2818014"/>
              <a:gd name="connsiteX29" fmla="*/ 440574 w 5278581"/>
              <a:gd name="connsiteY29" fmla="*/ 2069869 h 2818014"/>
              <a:gd name="connsiteX30" fmla="*/ 241069 w 5278581"/>
              <a:gd name="connsiteY30" fmla="*/ 2227811 h 2818014"/>
              <a:gd name="connsiteX31" fmla="*/ 24938 w 5278581"/>
              <a:gd name="connsiteY31" fmla="*/ 2419003 h 2818014"/>
              <a:gd name="connsiteX32" fmla="*/ 0 w 5278581"/>
              <a:gd name="connsiteY32" fmla="*/ 2601883 h 2818014"/>
              <a:gd name="connsiteX33" fmla="*/ 41563 w 5278581"/>
              <a:gd name="connsiteY33" fmla="*/ 2818014 h 2818014"/>
              <a:gd name="connsiteX0" fmla="*/ 41563 w 5278581"/>
              <a:gd name="connsiteY0" fmla="*/ 2809702 h 2809702"/>
              <a:gd name="connsiteX1" fmla="*/ 997527 w 5278581"/>
              <a:gd name="connsiteY1" fmla="*/ 2784764 h 2809702"/>
              <a:gd name="connsiteX2" fmla="*/ 1596043 w 5278581"/>
              <a:gd name="connsiteY2" fmla="*/ 2493819 h 2809702"/>
              <a:gd name="connsiteX3" fmla="*/ 2169621 w 5278581"/>
              <a:gd name="connsiteY3" fmla="*/ 2335877 h 2809702"/>
              <a:gd name="connsiteX4" fmla="*/ 2984269 w 5278581"/>
              <a:gd name="connsiteY4" fmla="*/ 1945179 h 2809702"/>
              <a:gd name="connsiteX5" fmla="*/ 3474720 w 5278581"/>
              <a:gd name="connsiteY5" fmla="*/ 1571106 h 2809702"/>
              <a:gd name="connsiteX6" fmla="*/ 4472247 w 5278581"/>
              <a:gd name="connsiteY6" fmla="*/ 1080655 h 2809702"/>
              <a:gd name="connsiteX7" fmla="*/ 4638501 w 5278581"/>
              <a:gd name="connsiteY7" fmla="*/ 1055717 h 2809702"/>
              <a:gd name="connsiteX8" fmla="*/ 5278581 w 5278581"/>
              <a:gd name="connsiteY8" fmla="*/ 839586 h 2809702"/>
              <a:gd name="connsiteX9" fmla="*/ 4671752 w 5278581"/>
              <a:gd name="connsiteY9" fmla="*/ 581891 h 2809702"/>
              <a:gd name="connsiteX10" fmla="*/ 4771505 w 5278581"/>
              <a:gd name="connsiteY10" fmla="*/ 282633 h 2809702"/>
              <a:gd name="connsiteX11" fmla="*/ 4871258 w 5278581"/>
              <a:gd name="connsiteY11" fmla="*/ 0 h 2809702"/>
              <a:gd name="connsiteX12" fmla="*/ 4701452 w 5278581"/>
              <a:gd name="connsiteY12" fmla="*/ 29788 h 2809702"/>
              <a:gd name="connsiteX13" fmla="*/ 4605250 w 5278581"/>
              <a:gd name="connsiteY13" fmla="*/ 257695 h 2809702"/>
              <a:gd name="connsiteX14" fmla="*/ 4463934 w 5278581"/>
              <a:gd name="connsiteY14" fmla="*/ 349135 h 2809702"/>
              <a:gd name="connsiteX15" fmla="*/ 4089861 w 5278581"/>
              <a:gd name="connsiteY15" fmla="*/ 307571 h 2809702"/>
              <a:gd name="connsiteX16" fmla="*/ 4181301 w 5278581"/>
              <a:gd name="connsiteY16" fmla="*/ 590204 h 2809702"/>
              <a:gd name="connsiteX17" fmla="*/ 3358341 w 5278581"/>
              <a:gd name="connsiteY17" fmla="*/ 1039091 h 2809702"/>
              <a:gd name="connsiteX18" fmla="*/ 3100647 w 5278581"/>
              <a:gd name="connsiteY18" fmla="*/ 1113906 h 2809702"/>
              <a:gd name="connsiteX19" fmla="*/ 2834640 w 5278581"/>
              <a:gd name="connsiteY19" fmla="*/ 1163782 h 2809702"/>
              <a:gd name="connsiteX20" fmla="*/ 2751512 w 5278581"/>
              <a:gd name="connsiteY20" fmla="*/ 1313411 h 2809702"/>
              <a:gd name="connsiteX21" fmla="*/ 2610196 w 5278581"/>
              <a:gd name="connsiteY21" fmla="*/ 1313411 h 2809702"/>
              <a:gd name="connsiteX22" fmla="*/ 2593570 w 5278581"/>
              <a:gd name="connsiteY22" fmla="*/ 1363288 h 2809702"/>
              <a:gd name="connsiteX23" fmla="*/ 2202872 w 5278581"/>
              <a:gd name="connsiteY23" fmla="*/ 1354975 h 2809702"/>
              <a:gd name="connsiteX24" fmla="*/ 2128058 w 5278581"/>
              <a:gd name="connsiteY24" fmla="*/ 1313411 h 2809702"/>
              <a:gd name="connsiteX25" fmla="*/ 1463040 w 5278581"/>
              <a:gd name="connsiteY25" fmla="*/ 1704109 h 2809702"/>
              <a:gd name="connsiteX26" fmla="*/ 1030778 w 5278581"/>
              <a:gd name="connsiteY26" fmla="*/ 1853739 h 2809702"/>
              <a:gd name="connsiteX27" fmla="*/ 856210 w 5278581"/>
              <a:gd name="connsiteY27" fmla="*/ 1961804 h 2809702"/>
              <a:gd name="connsiteX28" fmla="*/ 590203 w 5278581"/>
              <a:gd name="connsiteY28" fmla="*/ 2011680 h 2809702"/>
              <a:gd name="connsiteX29" fmla="*/ 440574 w 5278581"/>
              <a:gd name="connsiteY29" fmla="*/ 2061557 h 2809702"/>
              <a:gd name="connsiteX30" fmla="*/ 241069 w 5278581"/>
              <a:gd name="connsiteY30" fmla="*/ 2219499 h 2809702"/>
              <a:gd name="connsiteX31" fmla="*/ 24938 w 5278581"/>
              <a:gd name="connsiteY31" fmla="*/ 2410691 h 2809702"/>
              <a:gd name="connsiteX32" fmla="*/ 0 w 5278581"/>
              <a:gd name="connsiteY32" fmla="*/ 2593571 h 2809702"/>
              <a:gd name="connsiteX33" fmla="*/ 41563 w 5278581"/>
              <a:gd name="connsiteY33" fmla="*/ 2809702 h 2809702"/>
              <a:gd name="connsiteX0" fmla="*/ 41563 w 5278581"/>
              <a:gd name="connsiteY0" fmla="*/ 2809702 h 2809702"/>
              <a:gd name="connsiteX1" fmla="*/ 997527 w 5278581"/>
              <a:gd name="connsiteY1" fmla="*/ 2784764 h 2809702"/>
              <a:gd name="connsiteX2" fmla="*/ 1596043 w 5278581"/>
              <a:gd name="connsiteY2" fmla="*/ 2493819 h 2809702"/>
              <a:gd name="connsiteX3" fmla="*/ 2169621 w 5278581"/>
              <a:gd name="connsiteY3" fmla="*/ 2335877 h 2809702"/>
              <a:gd name="connsiteX4" fmla="*/ 2984269 w 5278581"/>
              <a:gd name="connsiteY4" fmla="*/ 1945179 h 2809702"/>
              <a:gd name="connsiteX5" fmla="*/ 3474720 w 5278581"/>
              <a:gd name="connsiteY5" fmla="*/ 1571106 h 2809702"/>
              <a:gd name="connsiteX6" fmla="*/ 4472247 w 5278581"/>
              <a:gd name="connsiteY6" fmla="*/ 1080655 h 2809702"/>
              <a:gd name="connsiteX7" fmla="*/ 4638501 w 5278581"/>
              <a:gd name="connsiteY7" fmla="*/ 1055717 h 2809702"/>
              <a:gd name="connsiteX8" fmla="*/ 5278581 w 5278581"/>
              <a:gd name="connsiteY8" fmla="*/ 839586 h 2809702"/>
              <a:gd name="connsiteX9" fmla="*/ 4671752 w 5278581"/>
              <a:gd name="connsiteY9" fmla="*/ 581891 h 2809702"/>
              <a:gd name="connsiteX10" fmla="*/ 4771505 w 5278581"/>
              <a:gd name="connsiteY10" fmla="*/ 282633 h 2809702"/>
              <a:gd name="connsiteX11" fmla="*/ 4871258 w 5278581"/>
              <a:gd name="connsiteY11" fmla="*/ 0 h 2809702"/>
              <a:gd name="connsiteX12" fmla="*/ 4696690 w 5278581"/>
              <a:gd name="connsiteY12" fmla="*/ 48838 h 2809702"/>
              <a:gd name="connsiteX13" fmla="*/ 4605250 w 5278581"/>
              <a:gd name="connsiteY13" fmla="*/ 257695 h 2809702"/>
              <a:gd name="connsiteX14" fmla="*/ 4463934 w 5278581"/>
              <a:gd name="connsiteY14" fmla="*/ 349135 h 2809702"/>
              <a:gd name="connsiteX15" fmla="*/ 4089861 w 5278581"/>
              <a:gd name="connsiteY15" fmla="*/ 307571 h 2809702"/>
              <a:gd name="connsiteX16" fmla="*/ 4181301 w 5278581"/>
              <a:gd name="connsiteY16" fmla="*/ 590204 h 2809702"/>
              <a:gd name="connsiteX17" fmla="*/ 3358341 w 5278581"/>
              <a:gd name="connsiteY17" fmla="*/ 1039091 h 2809702"/>
              <a:gd name="connsiteX18" fmla="*/ 3100647 w 5278581"/>
              <a:gd name="connsiteY18" fmla="*/ 1113906 h 2809702"/>
              <a:gd name="connsiteX19" fmla="*/ 2834640 w 5278581"/>
              <a:gd name="connsiteY19" fmla="*/ 1163782 h 2809702"/>
              <a:gd name="connsiteX20" fmla="*/ 2751512 w 5278581"/>
              <a:gd name="connsiteY20" fmla="*/ 1313411 h 2809702"/>
              <a:gd name="connsiteX21" fmla="*/ 2610196 w 5278581"/>
              <a:gd name="connsiteY21" fmla="*/ 1313411 h 2809702"/>
              <a:gd name="connsiteX22" fmla="*/ 2593570 w 5278581"/>
              <a:gd name="connsiteY22" fmla="*/ 1363288 h 2809702"/>
              <a:gd name="connsiteX23" fmla="*/ 2202872 w 5278581"/>
              <a:gd name="connsiteY23" fmla="*/ 1354975 h 2809702"/>
              <a:gd name="connsiteX24" fmla="*/ 2128058 w 5278581"/>
              <a:gd name="connsiteY24" fmla="*/ 1313411 h 2809702"/>
              <a:gd name="connsiteX25" fmla="*/ 1463040 w 5278581"/>
              <a:gd name="connsiteY25" fmla="*/ 1704109 h 2809702"/>
              <a:gd name="connsiteX26" fmla="*/ 1030778 w 5278581"/>
              <a:gd name="connsiteY26" fmla="*/ 1853739 h 2809702"/>
              <a:gd name="connsiteX27" fmla="*/ 856210 w 5278581"/>
              <a:gd name="connsiteY27" fmla="*/ 1961804 h 2809702"/>
              <a:gd name="connsiteX28" fmla="*/ 590203 w 5278581"/>
              <a:gd name="connsiteY28" fmla="*/ 2011680 h 2809702"/>
              <a:gd name="connsiteX29" fmla="*/ 440574 w 5278581"/>
              <a:gd name="connsiteY29" fmla="*/ 2061557 h 2809702"/>
              <a:gd name="connsiteX30" fmla="*/ 241069 w 5278581"/>
              <a:gd name="connsiteY30" fmla="*/ 2219499 h 2809702"/>
              <a:gd name="connsiteX31" fmla="*/ 24938 w 5278581"/>
              <a:gd name="connsiteY31" fmla="*/ 2410691 h 2809702"/>
              <a:gd name="connsiteX32" fmla="*/ 0 w 5278581"/>
              <a:gd name="connsiteY32" fmla="*/ 2593571 h 2809702"/>
              <a:gd name="connsiteX33" fmla="*/ 41563 w 5278581"/>
              <a:gd name="connsiteY33" fmla="*/ 2809702 h 2809702"/>
              <a:gd name="connsiteX0" fmla="*/ 41563 w 5278581"/>
              <a:gd name="connsiteY0" fmla="*/ 2785890 h 2785890"/>
              <a:gd name="connsiteX1" fmla="*/ 997527 w 5278581"/>
              <a:gd name="connsiteY1" fmla="*/ 2760952 h 2785890"/>
              <a:gd name="connsiteX2" fmla="*/ 1596043 w 5278581"/>
              <a:gd name="connsiteY2" fmla="*/ 2470007 h 2785890"/>
              <a:gd name="connsiteX3" fmla="*/ 2169621 w 5278581"/>
              <a:gd name="connsiteY3" fmla="*/ 2312065 h 2785890"/>
              <a:gd name="connsiteX4" fmla="*/ 2984269 w 5278581"/>
              <a:gd name="connsiteY4" fmla="*/ 1921367 h 2785890"/>
              <a:gd name="connsiteX5" fmla="*/ 3474720 w 5278581"/>
              <a:gd name="connsiteY5" fmla="*/ 1547294 h 2785890"/>
              <a:gd name="connsiteX6" fmla="*/ 4472247 w 5278581"/>
              <a:gd name="connsiteY6" fmla="*/ 1056843 h 2785890"/>
              <a:gd name="connsiteX7" fmla="*/ 4638501 w 5278581"/>
              <a:gd name="connsiteY7" fmla="*/ 1031905 h 2785890"/>
              <a:gd name="connsiteX8" fmla="*/ 5278581 w 5278581"/>
              <a:gd name="connsiteY8" fmla="*/ 815774 h 2785890"/>
              <a:gd name="connsiteX9" fmla="*/ 4671752 w 5278581"/>
              <a:gd name="connsiteY9" fmla="*/ 558079 h 2785890"/>
              <a:gd name="connsiteX10" fmla="*/ 4771505 w 5278581"/>
              <a:gd name="connsiteY10" fmla="*/ 258821 h 2785890"/>
              <a:gd name="connsiteX11" fmla="*/ 4837920 w 5278581"/>
              <a:gd name="connsiteY11" fmla="*/ 0 h 2785890"/>
              <a:gd name="connsiteX12" fmla="*/ 4696690 w 5278581"/>
              <a:gd name="connsiteY12" fmla="*/ 25026 h 2785890"/>
              <a:gd name="connsiteX13" fmla="*/ 4605250 w 5278581"/>
              <a:gd name="connsiteY13" fmla="*/ 233883 h 2785890"/>
              <a:gd name="connsiteX14" fmla="*/ 4463934 w 5278581"/>
              <a:gd name="connsiteY14" fmla="*/ 325323 h 2785890"/>
              <a:gd name="connsiteX15" fmla="*/ 4089861 w 5278581"/>
              <a:gd name="connsiteY15" fmla="*/ 283759 h 2785890"/>
              <a:gd name="connsiteX16" fmla="*/ 4181301 w 5278581"/>
              <a:gd name="connsiteY16" fmla="*/ 566392 h 2785890"/>
              <a:gd name="connsiteX17" fmla="*/ 3358341 w 5278581"/>
              <a:gd name="connsiteY17" fmla="*/ 1015279 h 2785890"/>
              <a:gd name="connsiteX18" fmla="*/ 3100647 w 5278581"/>
              <a:gd name="connsiteY18" fmla="*/ 1090094 h 2785890"/>
              <a:gd name="connsiteX19" fmla="*/ 2834640 w 5278581"/>
              <a:gd name="connsiteY19" fmla="*/ 1139970 h 2785890"/>
              <a:gd name="connsiteX20" fmla="*/ 2751512 w 5278581"/>
              <a:gd name="connsiteY20" fmla="*/ 1289599 h 2785890"/>
              <a:gd name="connsiteX21" fmla="*/ 2610196 w 5278581"/>
              <a:gd name="connsiteY21" fmla="*/ 1289599 h 2785890"/>
              <a:gd name="connsiteX22" fmla="*/ 2593570 w 5278581"/>
              <a:gd name="connsiteY22" fmla="*/ 1339476 h 2785890"/>
              <a:gd name="connsiteX23" fmla="*/ 2202872 w 5278581"/>
              <a:gd name="connsiteY23" fmla="*/ 1331163 h 2785890"/>
              <a:gd name="connsiteX24" fmla="*/ 2128058 w 5278581"/>
              <a:gd name="connsiteY24" fmla="*/ 1289599 h 2785890"/>
              <a:gd name="connsiteX25" fmla="*/ 1463040 w 5278581"/>
              <a:gd name="connsiteY25" fmla="*/ 1680297 h 2785890"/>
              <a:gd name="connsiteX26" fmla="*/ 1030778 w 5278581"/>
              <a:gd name="connsiteY26" fmla="*/ 1829927 h 2785890"/>
              <a:gd name="connsiteX27" fmla="*/ 856210 w 5278581"/>
              <a:gd name="connsiteY27" fmla="*/ 1937992 h 2785890"/>
              <a:gd name="connsiteX28" fmla="*/ 590203 w 5278581"/>
              <a:gd name="connsiteY28" fmla="*/ 1987868 h 2785890"/>
              <a:gd name="connsiteX29" fmla="*/ 440574 w 5278581"/>
              <a:gd name="connsiteY29" fmla="*/ 2037745 h 2785890"/>
              <a:gd name="connsiteX30" fmla="*/ 241069 w 5278581"/>
              <a:gd name="connsiteY30" fmla="*/ 2195687 h 2785890"/>
              <a:gd name="connsiteX31" fmla="*/ 24938 w 5278581"/>
              <a:gd name="connsiteY31" fmla="*/ 2386879 h 2785890"/>
              <a:gd name="connsiteX32" fmla="*/ 0 w 5278581"/>
              <a:gd name="connsiteY32" fmla="*/ 2569759 h 2785890"/>
              <a:gd name="connsiteX33" fmla="*/ 41563 w 5278581"/>
              <a:gd name="connsiteY33" fmla="*/ 2785890 h 2785890"/>
              <a:gd name="connsiteX0" fmla="*/ 41563 w 5278581"/>
              <a:gd name="connsiteY0" fmla="*/ 2762077 h 2762077"/>
              <a:gd name="connsiteX1" fmla="*/ 997527 w 5278581"/>
              <a:gd name="connsiteY1" fmla="*/ 2737139 h 2762077"/>
              <a:gd name="connsiteX2" fmla="*/ 1596043 w 5278581"/>
              <a:gd name="connsiteY2" fmla="*/ 2446194 h 2762077"/>
              <a:gd name="connsiteX3" fmla="*/ 2169621 w 5278581"/>
              <a:gd name="connsiteY3" fmla="*/ 2288252 h 2762077"/>
              <a:gd name="connsiteX4" fmla="*/ 2984269 w 5278581"/>
              <a:gd name="connsiteY4" fmla="*/ 1897554 h 2762077"/>
              <a:gd name="connsiteX5" fmla="*/ 3474720 w 5278581"/>
              <a:gd name="connsiteY5" fmla="*/ 1523481 h 2762077"/>
              <a:gd name="connsiteX6" fmla="*/ 4472247 w 5278581"/>
              <a:gd name="connsiteY6" fmla="*/ 1033030 h 2762077"/>
              <a:gd name="connsiteX7" fmla="*/ 4638501 w 5278581"/>
              <a:gd name="connsiteY7" fmla="*/ 1008092 h 2762077"/>
              <a:gd name="connsiteX8" fmla="*/ 5278581 w 5278581"/>
              <a:gd name="connsiteY8" fmla="*/ 791961 h 2762077"/>
              <a:gd name="connsiteX9" fmla="*/ 4671752 w 5278581"/>
              <a:gd name="connsiteY9" fmla="*/ 534266 h 2762077"/>
              <a:gd name="connsiteX10" fmla="*/ 4771505 w 5278581"/>
              <a:gd name="connsiteY10" fmla="*/ 235008 h 2762077"/>
              <a:gd name="connsiteX11" fmla="*/ 4814108 w 5278581"/>
              <a:gd name="connsiteY11" fmla="*/ 0 h 2762077"/>
              <a:gd name="connsiteX12" fmla="*/ 4696690 w 5278581"/>
              <a:gd name="connsiteY12" fmla="*/ 1213 h 2762077"/>
              <a:gd name="connsiteX13" fmla="*/ 4605250 w 5278581"/>
              <a:gd name="connsiteY13" fmla="*/ 210070 h 2762077"/>
              <a:gd name="connsiteX14" fmla="*/ 4463934 w 5278581"/>
              <a:gd name="connsiteY14" fmla="*/ 301510 h 2762077"/>
              <a:gd name="connsiteX15" fmla="*/ 4089861 w 5278581"/>
              <a:gd name="connsiteY15" fmla="*/ 259946 h 2762077"/>
              <a:gd name="connsiteX16" fmla="*/ 4181301 w 5278581"/>
              <a:gd name="connsiteY16" fmla="*/ 542579 h 2762077"/>
              <a:gd name="connsiteX17" fmla="*/ 3358341 w 5278581"/>
              <a:gd name="connsiteY17" fmla="*/ 991466 h 2762077"/>
              <a:gd name="connsiteX18" fmla="*/ 3100647 w 5278581"/>
              <a:gd name="connsiteY18" fmla="*/ 1066281 h 2762077"/>
              <a:gd name="connsiteX19" fmla="*/ 2834640 w 5278581"/>
              <a:gd name="connsiteY19" fmla="*/ 1116157 h 2762077"/>
              <a:gd name="connsiteX20" fmla="*/ 2751512 w 5278581"/>
              <a:gd name="connsiteY20" fmla="*/ 1265786 h 2762077"/>
              <a:gd name="connsiteX21" fmla="*/ 2610196 w 5278581"/>
              <a:gd name="connsiteY21" fmla="*/ 1265786 h 2762077"/>
              <a:gd name="connsiteX22" fmla="*/ 2593570 w 5278581"/>
              <a:gd name="connsiteY22" fmla="*/ 1315663 h 2762077"/>
              <a:gd name="connsiteX23" fmla="*/ 2202872 w 5278581"/>
              <a:gd name="connsiteY23" fmla="*/ 1307350 h 2762077"/>
              <a:gd name="connsiteX24" fmla="*/ 2128058 w 5278581"/>
              <a:gd name="connsiteY24" fmla="*/ 1265786 h 2762077"/>
              <a:gd name="connsiteX25" fmla="*/ 1463040 w 5278581"/>
              <a:gd name="connsiteY25" fmla="*/ 1656484 h 2762077"/>
              <a:gd name="connsiteX26" fmla="*/ 1030778 w 5278581"/>
              <a:gd name="connsiteY26" fmla="*/ 1806114 h 2762077"/>
              <a:gd name="connsiteX27" fmla="*/ 856210 w 5278581"/>
              <a:gd name="connsiteY27" fmla="*/ 1914179 h 2762077"/>
              <a:gd name="connsiteX28" fmla="*/ 590203 w 5278581"/>
              <a:gd name="connsiteY28" fmla="*/ 1964055 h 2762077"/>
              <a:gd name="connsiteX29" fmla="*/ 440574 w 5278581"/>
              <a:gd name="connsiteY29" fmla="*/ 2013932 h 2762077"/>
              <a:gd name="connsiteX30" fmla="*/ 241069 w 5278581"/>
              <a:gd name="connsiteY30" fmla="*/ 2171874 h 2762077"/>
              <a:gd name="connsiteX31" fmla="*/ 24938 w 5278581"/>
              <a:gd name="connsiteY31" fmla="*/ 2363066 h 2762077"/>
              <a:gd name="connsiteX32" fmla="*/ 0 w 5278581"/>
              <a:gd name="connsiteY32" fmla="*/ 2545946 h 2762077"/>
              <a:gd name="connsiteX33" fmla="*/ 41563 w 5278581"/>
              <a:gd name="connsiteY33" fmla="*/ 2762077 h 2762077"/>
              <a:gd name="connsiteX0" fmla="*/ 41563 w 5278581"/>
              <a:gd name="connsiteY0" fmla="*/ 2762077 h 2762077"/>
              <a:gd name="connsiteX1" fmla="*/ 997527 w 5278581"/>
              <a:gd name="connsiteY1" fmla="*/ 2737139 h 2762077"/>
              <a:gd name="connsiteX2" fmla="*/ 1596043 w 5278581"/>
              <a:gd name="connsiteY2" fmla="*/ 2446194 h 2762077"/>
              <a:gd name="connsiteX3" fmla="*/ 2169621 w 5278581"/>
              <a:gd name="connsiteY3" fmla="*/ 2288252 h 2762077"/>
              <a:gd name="connsiteX4" fmla="*/ 2984269 w 5278581"/>
              <a:gd name="connsiteY4" fmla="*/ 1897554 h 2762077"/>
              <a:gd name="connsiteX5" fmla="*/ 3474720 w 5278581"/>
              <a:gd name="connsiteY5" fmla="*/ 1523481 h 2762077"/>
              <a:gd name="connsiteX6" fmla="*/ 4472247 w 5278581"/>
              <a:gd name="connsiteY6" fmla="*/ 1033030 h 2762077"/>
              <a:gd name="connsiteX7" fmla="*/ 4638501 w 5278581"/>
              <a:gd name="connsiteY7" fmla="*/ 1008092 h 2762077"/>
              <a:gd name="connsiteX8" fmla="*/ 5278581 w 5278581"/>
              <a:gd name="connsiteY8" fmla="*/ 791961 h 2762077"/>
              <a:gd name="connsiteX9" fmla="*/ 4671752 w 5278581"/>
              <a:gd name="connsiteY9" fmla="*/ 534266 h 2762077"/>
              <a:gd name="connsiteX10" fmla="*/ 4757217 w 5278581"/>
              <a:gd name="connsiteY10" fmla="*/ 230245 h 2762077"/>
              <a:gd name="connsiteX11" fmla="*/ 4814108 w 5278581"/>
              <a:gd name="connsiteY11" fmla="*/ 0 h 2762077"/>
              <a:gd name="connsiteX12" fmla="*/ 4696690 w 5278581"/>
              <a:gd name="connsiteY12" fmla="*/ 1213 h 2762077"/>
              <a:gd name="connsiteX13" fmla="*/ 4605250 w 5278581"/>
              <a:gd name="connsiteY13" fmla="*/ 210070 h 2762077"/>
              <a:gd name="connsiteX14" fmla="*/ 4463934 w 5278581"/>
              <a:gd name="connsiteY14" fmla="*/ 301510 h 2762077"/>
              <a:gd name="connsiteX15" fmla="*/ 4089861 w 5278581"/>
              <a:gd name="connsiteY15" fmla="*/ 259946 h 2762077"/>
              <a:gd name="connsiteX16" fmla="*/ 4181301 w 5278581"/>
              <a:gd name="connsiteY16" fmla="*/ 542579 h 2762077"/>
              <a:gd name="connsiteX17" fmla="*/ 3358341 w 5278581"/>
              <a:gd name="connsiteY17" fmla="*/ 991466 h 2762077"/>
              <a:gd name="connsiteX18" fmla="*/ 3100647 w 5278581"/>
              <a:gd name="connsiteY18" fmla="*/ 1066281 h 2762077"/>
              <a:gd name="connsiteX19" fmla="*/ 2834640 w 5278581"/>
              <a:gd name="connsiteY19" fmla="*/ 1116157 h 2762077"/>
              <a:gd name="connsiteX20" fmla="*/ 2751512 w 5278581"/>
              <a:gd name="connsiteY20" fmla="*/ 1265786 h 2762077"/>
              <a:gd name="connsiteX21" fmla="*/ 2610196 w 5278581"/>
              <a:gd name="connsiteY21" fmla="*/ 1265786 h 2762077"/>
              <a:gd name="connsiteX22" fmla="*/ 2593570 w 5278581"/>
              <a:gd name="connsiteY22" fmla="*/ 1315663 h 2762077"/>
              <a:gd name="connsiteX23" fmla="*/ 2202872 w 5278581"/>
              <a:gd name="connsiteY23" fmla="*/ 1307350 h 2762077"/>
              <a:gd name="connsiteX24" fmla="*/ 2128058 w 5278581"/>
              <a:gd name="connsiteY24" fmla="*/ 1265786 h 2762077"/>
              <a:gd name="connsiteX25" fmla="*/ 1463040 w 5278581"/>
              <a:gd name="connsiteY25" fmla="*/ 1656484 h 2762077"/>
              <a:gd name="connsiteX26" fmla="*/ 1030778 w 5278581"/>
              <a:gd name="connsiteY26" fmla="*/ 1806114 h 2762077"/>
              <a:gd name="connsiteX27" fmla="*/ 856210 w 5278581"/>
              <a:gd name="connsiteY27" fmla="*/ 1914179 h 2762077"/>
              <a:gd name="connsiteX28" fmla="*/ 590203 w 5278581"/>
              <a:gd name="connsiteY28" fmla="*/ 1964055 h 2762077"/>
              <a:gd name="connsiteX29" fmla="*/ 440574 w 5278581"/>
              <a:gd name="connsiteY29" fmla="*/ 2013932 h 2762077"/>
              <a:gd name="connsiteX30" fmla="*/ 241069 w 5278581"/>
              <a:gd name="connsiteY30" fmla="*/ 2171874 h 2762077"/>
              <a:gd name="connsiteX31" fmla="*/ 24938 w 5278581"/>
              <a:gd name="connsiteY31" fmla="*/ 2363066 h 2762077"/>
              <a:gd name="connsiteX32" fmla="*/ 0 w 5278581"/>
              <a:gd name="connsiteY32" fmla="*/ 2545946 h 2762077"/>
              <a:gd name="connsiteX33" fmla="*/ 41563 w 5278581"/>
              <a:gd name="connsiteY33" fmla="*/ 2762077 h 2762077"/>
              <a:gd name="connsiteX0" fmla="*/ 41563 w 5278581"/>
              <a:gd name="connsiteY0" fmla="*/ 2762077 h 2762077"/>
              <a:gd name="connsiteX1" fmla="*/ 997527 w 5278581"/>
              <a:gd name="connsiteY1" fmla="*/ 2737139 h 2762077"/>
              <a:gd name="connsiteX2" fmla="*/ 1596043 w 5278581"/>
              <a:gd name="connsiteY2" fmla="*/ 2446194 h 2762077"/>
              <a:gd name="connsiteX3" fmla="*/ 2169621 w 5278581"/>
              <a:gd name="connsiteY3" fmla="*/ 2288252 h 2762077"/>
              <a:gd name="connsiteX4" fmla="*/ 2984269 w 5278581"/>
              <a:gd name="connsiteY4" fmla="*/ 1897554 h 2762077"/>
              <a:gd name="connsiteX5" fmla="*/ 3474720 w 5278581"/>
              <a:gd name="connsiteY5" fmla="*/ 1523481 h 2762077"/>
              <a:gd name="connsiteX6" fmla="*/ 4472247 w 5278581"/>
              <a:gd name="connsiteY6" fmla="*/ 1033030 h 2762077"/>
              <a:gd name="connsiteX7" fmla="*/ 4638501 w 5278581"/>
              <a:gd name="connsiteY7" fmla="*/ 1008092 h 2762077"/>
              <a:gd name="connsiteX8" fmla="*/ 5278581 w 5278581"/>
              <a:gd name="connsiteY8" fmla="*/ 791961 h 2762077"/>
              <a:gd name="connsiteX9" fmla="*/ 4671752 w 5278581"/>
              <a:gd name="connsiteY9" fmla="*/ 534266 h 2762077"/>
              <a:gd name="connsiteX10" fmla="*/ 4728642 w 5278581"/>
              <a:gd name="connsiteY10" fmla="*/ 230245 h 2762077"/>
              <a:gd name="connsiteX11" fmla="*/ 4814108 w 5278581"/>
              <a:gd name="connsiteY11" fmla="*/ 0 h 2762077"/>
              <a:gd name="connsiteX12" fmla="*/ 4696690 w 5278581"/>
              <a:gd name="connsiteY12" fmla="*/ 1213 h 2762077"/>
              <a:gd name="connsiteX13" fmla="*/ 4605250 w 5278581"/>
              <a:gd name="connsiteY13" fmla="*/ 210070 h 2762077"/>
              <a:gd name="connsiteX14" fmla="*/ 4463934 w 5278581"/>
              <a:gd name="connsiteY14" fmla="*/ 301510 h 2762077"/>
              <a:gd name="connsiteX15" fmla="*/ 4089861 w 5278581"/>
              <a:gd name="connsiteY15" fmla="*/ 259946 h 2762077"/>
              <a:gd name="connsiteX16" fmla="*/ 4181301 w 5278581"/>
              <a:gd name="connsiteY16" fmla="*/ 542579 h 2762077"/>
              <a:gd name="connsiteX17" fmla="*/ 3358341 w 5278581"/>
              <a:gd name="connsiteY17" fmla="*/ 991466 h 2762077"/>
              <a:gd name="connsiteX18" fmla="*/ 3100647 w 5278581"/>
              <a:gd name="connsiteY18" fmla="*/ 1066281 h 2762077"/>
              <a:gd name="connsiteX19" fmla="*/ 2834640 w 5278581"/>
              <a:gd name="connsiteY19" fmla="*/ 1116157 h 2762077"/>
              <a:gd name="connsiteX20" fmla="*/ 2751512 w 5278581"/>
              <a:gd name="connsiteY20" fmla="*/ 1265786 h 2762077"/>
              <a:gd name="connsiteX21" fmla="*/ 2610196 w 5278581"/>
              <a:gd name="connsiteY21" fmla="*/ 1265786 h 2762077"/>
              <a:gd name="connsiteX22" fmla="*/ 2593570 w 5278581"/>
              <a:gd name="connsiteY22" fmla="*/ 1315663 h 2762077"/>
              <a:gd name="connsiteX23" fmla="*/ 2202872 w 5278581"/>
              <a:gd name="connsiteY23" fmla="*/ 1307350 h 2762077"/>
              <a:gd name="connsiteX24" fmla="*/ 2128058 w 5278581"/>
              <a:gd name="connsiteY24" fmla="*/ 1265786 h 2762077"/>
              <a:gd name="connsiteX25" fmla="*/ 1463040 w 5278581"/>
              <a:gd name="connsiteY25" fmla="*/ 1656484 h 2762077"/>
              <a:gd name="connsiteX26" fmla="*/ 1030778 w 5278581"/>
              <a:gd name="connsiteY26" fmla="*/ 1806114 h 2762077"/>
              <a:gd name="connsiteX27" fmla="*/ 856210 w 5278581"/>
              <a:gd name="connsiteY27" fmla="*/ 1914179 h 2762077"/>
              <a:gd name="connsiteX28" fmla="*/ 590203 w 5278581"/>
              <a:gd name="connsiteY28" fmla="*/ 1964055 h 2762077"/>
              <a:gd name="connsiteX29" fmla="*/ 440574 w 5278581"/>
              <a:gd name="connsiteY29" fmla="*/ 2013932 h 2762077"/>
              <a:gd name="connsiteX30" fmla="*/ 241069 w 5278581"/>
              <a:gd name="connsiteY30" fmla="*/ 2171874 h 2762077"/>
              <a:gd name="connsiteX31" fmla="*/ 24938 w 5278581"/>
              <a:gd name="connsiteY31" fmla="*/ 2363066 h 2762077"/>
              <a:gd name="connsiteX32" fmla="*/ 0 w 5278581"/>
              <a:gd name="connsiteY32" fmla="*/ 2545946 h 2762077"/>
              <a:gd name="connsiteX33" fmla="*/ 41563 w 5278581"/>
              <a:gd name="connsiteY33" fmla="*/ 2762077 h 2762077"/>
              <a:gd name="connsiteX0" fmla="*/ 41563 w 5278581"/>
              <a:gd name="connsiteY0" fmla="*/ 2762077 h 2762077"/>
              <a:gd name="connsiteX1" fmla="*/ 997527 w 5278581"/>
              <a:gd name="connsiteY1" fmla="*/ 2737139 h 2762077"/>
              <a:gd name="connsiteX2" fmla="*/ 1596043 w 5278581"/>
              <a:gd name="connsiteY2" fmla="*/ 2446194 h 2762077"/>
              <a:gd name="connsiteX3" fmla="*/ 2169621 w 5278581"/>
              <a:gd name="connsiteY3" fmla="*/ 2288252 h 2762077"/>
              <a:gd name="connsiteX4" fmla="*/ 2984269 w 5278581"/>
              <a:gd name="connsiteY4" fmla="*/ 1897554 h 2762077"/>
              <a:gd name="connsiteX5" fmla="*/ 3474720 w 5278581"/>
              <a:gd name="connsiteY5" fmla="*/ 1523481 h 2762077"/>
              <a:gd name="connsiteX6" fmla="*/ 4472247 w 5278581"/>
              <a:gd name="connsiteY6" fmla="*/ 1033030 h 2762077"/>
              <a:gd name="connsiteX7" fmla="*/ 4638501 w 5278581"/>
              <a:gd name="connsiteY7" fmla="*/ 1008092 h 2762077"/>
              <a:gd name="connsiteX8" fmla="*/ 5278581 w 5278581"/>
              <a:gd name="connsiteY8" fmla="*/ 791961 h 2762077"/>
              <a:gd name="connsiteX9" fmla="*/ 4671752 w 5278581"/>
              <a:gd name="connsiteY9" fmla="*/ 534266 h 2762077"/>
              <a:gd name="connsiteX10" fmla="*/ 4704829 w 5278581"/>
              <a:gd name="connsiteY10" fmla="*/ 235008 h 2762077"/>
              <a:gd name="connsiteX11" fmla="*/ 4814108 w 5278581"/>
              <a:gd name="connsiteY11" fmla="*/ 0 h 2762077"/>
              <a:gd name="connsiteX12" fmla="*/ 4696690 w 5278581"/>
              <a:gd name="connsiteY12" fmla="*/ 1213 h 2762077"/>
              <a:gd name="connsiteX13" fmla="*/ 4605250 w 5278581"/>
              <a:gd name="connsiteY13" fmla="*/ 210070 h 2762077"/>
              <a:gd name="connsiteX14" fmla="*/ 4463934 w 5278581"/>
              <a:gd name="connsiteY14" fmla="*/ 301510 h 2762077"/>
              <a:gd name="connsiteX15" fmla="*/ 4089861 w 5278581"/>
              <a:gd name="connsiteY15" fmla="*/ 259946 h 2762077"/>
              <a:gd name="connsiteX16" fmla="*/ 4181301 w 5278581"/>
              <a:gd name="connsiteY16" fmla="*/ 542579 h 2762077"/>
              <a:gd name="connsiteX17" fmla="*/ 3358341 w 5278581"/>
              <a:gd name="connsiteY17" fmla="*/ 991466 h 2762077"/>
              <a:gd name="connsiteX18" fmla="*/ 3100647 w 5278581"/>
              <a:gd name="connsiteY18" fmla="*/ 1066281 h 2762077"/>
              <a:gd name="connsiteX19" fmla="*/ 2834640 w 5278581"/>
              <a:gd name="connsiteY19" fmla="*/ 1116157 h 2762077"/>
              <a:gd name="connsiteX20" fmla="*/ 2751512 w 5278581"/>
              <a:gd name="connsiteY20" fmla="*/ 1265786 h 2762077"/>
              <a:gd name="connsiteX21" fmla="*/ 2610196 w 5278581"/>
              <a:gd name="connsiteY21" fmla="*/ 1265786 h 2762077"/>
              <a:gd name="connsiteX22" fmla="*/ 2593570 w 5278581"/>
              <a:gd name="connsiteY22" fmla="*/ 1315663 h 2762077"/>
              <a:gd name="connsiteX23" fmla="*/ 2202872 w 5278581"/>
              <a:gd name="connsiteY23" fmla="*/ 1307350 h 2762077"/>
              <a:gd name="connsiteX24" fmla="*/ 2128058 w 5278581"/>
              <a:gd name="connsiteY24" fmla="*/ 1265786 h 2762077"/>
              <a:gd name="connsiteX25" fmla="*/ 1463040 w 5278581"/>
              <a:gd name="connsiteY25" fmla="*/ 1656484 h 2762077"/>
              <a:gd name="connsiteX26" fmla="*/ 1030778 w 5278581"/>
              <a:gd name="connsiteY26" fmla="*/ 1806114 h 2762077"/>
              <a:gd name="connsiteX27" fmla="*/ 856210 w 5278581"/>
              <a:gd name="connsiteY27" fmla="*/ 1914179 h 2762077"/>
              <a:gd name="connsiteX28" fmla="*/ 590203 w 5278581"/>
              <a:gd name="connsiteY28" fmla="*/ 1964055 h 2762077"/>
              <a:gd name="connsiteX29" fmla="*/ 440574 w 5278581"/>
              <a:gd name="connsiteY29" fmla="*/ 2013932 h 2762077"/>
              <a:gd name="connsiteX30" fmla="*/ 241069 w 5278581"/>
              <a:gd name="connsiteY30" fmla="*/ 2171874 h 2762077"/>
              <a:gd name="connsiteX31" fmla="*/ 24938 w 5278581"/>
              <a:gd name="connsiteY31" fmla="*/ 2363066 h 2762077"/>
              <a:gd name="connsiteX32" fmla="*/ 0 w 5278581"/>
              <a:gd name="connsiteY32" fmla="*/ 2545946 h 2762077"/>
              <a:gd name="connsiteX33" fmla="*/ 41563 w 5278581"/>
              <a:gd name="connsiteY33" fmla="*/ 2762077 h 2762077"/>
              <a:gd name="connsiteX0" fmla="*/ 41563 w 5278581"/>
              <a:gd name="connsiteY0" fmla="*/ 2762077 h 2762077"/>
              <a:gd name="connsiteX1" fmla="*/ 997527 w 5278581"/>
              <a:gd name="connsiteY1" fmla="*/ 2737139 h 2762077"/>
              <a:gd name="connsiteX2" fmla="*/ 1596043 w 5278581"/>
              <a:gd name="connsiteY2" fmla="*/ 2446194 h 2762077"/>
              <a:gd name="connsiteX3" fmla="*/ 2169621 w 5278581"/>
              <a:gd name="connsiteY3" fmla="*/ 2288252 h 2762077"/>
              <a:gd name="connsiteX4" fmla="*/ 2984269 w 5278581"/>
              <a:gd name="connsiteY4" fmla="*/ 1897554 h 2762077"/>
              <a:gd name="connsiteX5" fmla="*/ 3474720 w 5278581"/>
              <a:gd name="connsiteY5" fmla="*/ 1523481 h 2762077"/>
              <a:gd name="connsiteX6" fmla="*/ 4472247 w 5278581"/>
              <a:gd name="connsiteY6" fmla="*/ 1033030 h 2762077"/>
              <a:gd name="connsiteX7" fmla="*/ 4638501 w 5278581"/>
              <a:gd name="connsiteY7" fmla="*/ 1008092 h 2762077"/>
              <a:gd name="connsiteX8" fmla="*/ 5278581 w 5278581"/>
              <a:gd name="connsiteY8" fmla="*/ 791961 h 2762077"/>
              <a:gd name="connsiteX9" fmla="*/ 4647939 w 5278581"/>
              <a:gd name="connsiteY9" fmla="*/ 505691 h 2762077"/>
              <a:gd name="connsiteX10" fmla="*/ 4704829 w 5278581"/>
              <a:gd name="connsiteY10" fmla="*/ 235008 h 2762077"/>
              <a:gd name="connsiteX11" fmla="*/ 4814108 w 5278581"/>
              <a:gd name="connsiteY11" fmla="*/ 0 h 2762077"/>
              <a:gd name="connsiteX12" fmla="*/ 4696690 w 5278581"/>
              <a:gd name="connsiteY12" fmla="*/ 1213 h 2762077"/>
              <a:gd name="connsiteX13" fmla="*/ 4605250 w 5278581"/>
              <a:gd name="connsiteY13" fmla="*/ 210070 h 2762077"/>
              <a:gd name="connsiteX14" fmla="*/ 4463934 w 5278581"/>
              <a:gd name="connsiteY14" fmla="*/ 301510 h 2762077"/>
              <a:gd name="connsiteX15" fmla="*/ 4089861 w 5278581"/>
              <a:gd name="connsiteY15" fmla="*/ 259946 h 2762077"/>
              <a:gd name="connsiteX16" fmla="*/ 4181301 w 5278581"/>
              <a:gd name="connsiteY16" fmla="*/ 542579 h 2762077"/>
              <a:gd name="connsiteX17" fmla="*/ 3358341 w 5278581"/>
              <a:gd name="connsiteY17" fmla="*/ 991466 h 2762077"/>
              <a:gd name="connsiteX18" fmla="*/ 3100647 w 5278581"/>
              <a:gd name="connsiteY18" fmla="*/ 1066281 h 2762077"/>
              <a:gd name="connsiteX19" fmla="*/ 2834640 w 5278581"/>
              <a:gd name="connsiteY19" fmla="*/ 1116157 h 2762077"/>
              <a:gd name="connsiteX20" fmla="*/ 2751512 w 5278581"/>
              <a:gd name="connsiteY20" fmla="*/ 1265786 h 2762077"/>
              <a:gd name="connsiteX21" fmla="*/ 2610196 w 5278581"/>
              <a:gd name="connsiteY21" fmla="*/ 1265786 h 2762077"/>
              <a:gd name="connsiteX22" fmla="*/ 2593570 w 5278581"/>
              <a:gd name="connsiteY22" fmla="*/ 1315663 h 2762077"/>
              <a:gd name="connsiteX23" fmla="*/ 2202872 w 5278581"/>
              <a:gd name="connsiteY23" fmla="*/ 1307350 h 2762077"/>
              <a:gd name="connsiteX24" fmla="*/ 2128058 w 5278581"/>
              <a:gd name="connsiteY24" fmla="*/ 1265786 h 2762077"/>
              <a:gd name="connsiteX25" fmla="*/ 1463040 w 5278581"/>
              <a:gd name="connsiteY25" fmla="*/ 1656484 h 2762077"/>
              <a:gd name="connsiteX26" fmla="*/ 1030778 w 5278581"/>
              <a:gd name="connsiteY26" fmla="*/ 1806114 h 2762077"/>
              <a:gd name="connsiteX27" fmla="*/ 856210 w 5278581"/>
              <a:gd name="connsiteY27" fmla="*/ 1914179 h 2762077"/>
              <a:gd name="connsiteX28" fmla="*/ 590203 w 5278581"/>
              <a:gd name="connsiteY28" fmla="*/ 1964055 h 2762077"/>
              <a:gd name="connsiteX29" fmla="*/ 440574 w 5278581"/>
              <a:gd name="connsiteY29" fmla="*/ 2013932 h 2762077"/>
              <a:gd name="connsiteX30" fmla="*/ 241069 w 5278581"/>
              <a:gd name="connsiteY30" fmla="*/ 2171874 h 2762077"/>
              <a:gd name="connsiteX31" fmla="*/ 24938 w 5278581"/>
              <a:gd name="connsiteY31" fmla="*/ 2363066 h 2762077"/>
              <a:gd name="connsiteX32" fmla="*/ 0 w 5278581"/>
              <a:gd name="connsiteY32" fmla="*/ 2545946 h 2762077"/>
              <a:gd name="connsiteX33" fmla="*/ 41563 w 5278581"/>
              <a:gd name="connsiteY33" fmla="*/ 2762077 h 2762077"/>
              <a:gd name="connsiteX0" fmla="*/ 41563 w 5278581"/>
              <a:gd name="connsiteY0" fmla="*/ 2762077 h 2762077"/>
              <a:gd name="connsiteX1" fmla="*/ 997527 w 5278581"/>
              <a:gd name="connsiteY1" fmla="*/ 2737139 h 2762077"/>
              <a:gd name="connsiteX2" fmla="*/ 1596043 w 5278581"/>
              <a:gd name="connsiteY2" fmla="*/ 2446194 h 2762077"/>
              <a:gd name="connsiteX3" fmla="*/ 2169621 w 5278581"/>
              <a:gd name="connsiteY3" fmla="*/ 2288252 h 2762077"/>
              <a:gd name="connsiteX4" fmla="*/ 2984269 w 5278581"/>
              <a:gd name="connsiteY4" fmla="*/ 1897554 h 2762077"/>
              <a:gd name="connsiteX5" fmla="*/ 3474720 w 5278581"/>
              <a:gd name="connsiteY5" fmla="*/ 1523481 h 2762077"/>
              <a:gd name="connsiteX6" fmla="*/ 4472247 w 5278581"/>
              <a:gd name="connsiteY6" fmla="*/ 1033030 h 2762077"/>
              <a:gd name="connsiteX7" fmla="*/ 4638501 w 5278581"/>
              <a:gd name="connsiteY7" fmla="*/ 1008092 h 2762077"/>
              <a:gd name="connsiteX8" fmla="*/ 5278581 w 5278581"/>
              <a:gd name="connsiteY8" fmla="*/ 791961 h 2762077"/>
              <a:gd name="connsiteX9" fmla="*/ 4647939 w 5278581"/>
              <a:gd name="connsiteY9" fmla="*/ 505691 h 2762077"/>
              <a:gd name="connsiteX10" fmla="*/ 4738167 w 5278581"/>
              <a:gd name="connsiteY10" fmla="*/ 244533 h 2762077"/>
              <a:gd name="connsiteX11" fmla="*/ 4814108 w 5278581"/>
              <a:gd name="connsiteY11" fmla="*/ 0 h 2762077"/>
              <a:gd name="connsiteX12" fmla="*/ 4696690 w 5278581"/>
              <a:gd name="connsiteY12" fmla="*/ 1213 h 2762077"/>
              <a:gd name="connsiteX13" fmla="*/ 4605250 w 5278581"/>
              <a:gd name="connsiteY13" fmla="*/ 210070 h 2762077"/>
              <a:gd name="connsiteX14" fmla="*/ 4463934 w 5278581"/>
              <a:gd name="connsiteY14" fmla="*/ 301510 h 2762077"/>
              <a:gd name="connsiteX15" fmla="*/ 4089861 w 5278581"/>
              <a:gd name="connsiteY15" fmla="*/ 259946 h 2762077"/>
              <a:gd name="connsiteX16" fmla="*/ 4181301 w 5278581"/>
              <a:gd name="connsiteY16" fmla="*/ 542579 h 2762077"/>
              <a:gd name="connsiteX17" fmla="*/ 3358341 w 5278581"/>
              <a:gd name="connsiteY17" fmla="*/ 991466 h 2762077"/>
              <a:gd name="connsiteX18" fmla="*/ 3100647 w 5278581"/>
              <a:gd name="connsiteY18" fmla="*/ 1066281 h 2762077"/>
              <a:gd name="connsiteX19" fmla="*/ 2834640 w 5278581"/>
              <a:gd name="connsiteY19" fmla="*/ 1116157 h 2762077"/>
              <a:gd name="connsiteX20" fmla="*/ 2751512 w 5278581"/>
              <a:gd name="connsiteY20" fmla="*/ 1265786 h 2762077"/>
              <a:gd name="connsiteX21" fmla="*/ 2610196 w 5278581"/>
              <a:gd name="connsiteY21" fmla="*/ 1265786 h 2762077"/>
              <a:gd name="connsiteX22" fmla="*/ 2593570 w 5278581"/>
              <a:gd name="connsiteY22" fmla="*/ 1315663 h 2762077"/>
              <a:gd name="connsiteX23" fmla="*/ 2202872 w 5278581"/>
              <a:gd name="connsiteY23" fmla="*/ 1307350 h 2762077"/>
              <a:gd name="connsiteX24" fmla="*/ 2128058 w 5278581"/>
              <a:gd name="connsiteY24" fmla="*/ 1265786 h 2762077"/>
              <a:gd name="connsiteX25" fmla="*/ 1463040 w 5278581"/>
              <a:gd name="connsiteY25" fmla="*/ 1656484 h 2762077"/>
              <a:gd name="connsiteX26" fmla="*/ 1030778 w 5278581"/>
              <a:gd name="connsiteY26" fmla="*/ 1806114 h 2762077"/>
              <a:gd name="connsiteX27" fmla="*/ 856210 w 5278581"/>
              <a:gd name="connsiteY27" fmla="*/ 1914179 h 2762077"/>
              <a:gd name="connsiteX28" fmla="*/ 590203 w 5278581"/>
              <a:gd name="connsiteY28" fmla="*/ 1964055 h 2762077"/>
              <a:gd name="connsiteX29" fmla="*/ 440574 w 5278581"/>
              <a:gd name="connsiteY29" fmla="*/ 2013932 h 2762077"/>
              <a:gd name="connsiteX30" fmla="*/ 241069 w 5278581"/>
              <a:gd name="connsiteY30" fmla="*/ 2171874 h 2762077"/>
              <a:gd name="connsiteX31" fmla="*/ 24938 w 5278581"/>
              <a:gd name="connsiteY31" fmla="*/ 2363066 h 2762077"/>
              <a:gd name="connsiteX32" fmla="*/ 0 w 5278581"/>
              <a:gd name="connsiteY32" fmla="*/ 2545946 h 2762077"/>
              <a:gd name="connsiteX33" fmla="*/ 41563 w 5278581"/>
              <a:gd name="connsiteY33" fmla="*/ 2762077 h 2762077"/>
              <a:gd name="connsiteX0" fmla="*/ 41563 w 5278581"/>
              <a:gd name="connsiteY0" fmla="*/ 2762077 h 2762077"/>
              <a:gd name="connsiteX1" fmla="*/ 997527 w 5278581"/>
              <a:gd name="connsiteY1" fmla="*/ 2737139 h 2762077"/>
              <a:gd name="connsiteX2" fmla="*/ 1596043 w 5278581"/>
              <a:gd name="connsiteY2" fmla="*/ 2446194 h 2762077"/>
              <a:gd name="connsiteX3" fmla="*/ 2169621 w 5278581"/>
              <a:gd name="connsiteY3" fmla="*/ 2288252 h 2762077"/>
              <a:gd name="connsiteX4" fmla="*/ 2984269 w 5278581"/>
              <a:gd name="connsiteY4" fmla="*/ 1897554 h 2762077"/>
              <a:gd name="connsiteX5" fmla="*/ 3474720 w 5278581"/>
              <a:gd name="connsiteY5" fmla="*/ 1523481 h 2762077"/>
              <a:gd name="connsiteX6" fmla="*/ 4472247 w 5278581"/>
              <a:gd name="connsiteY6" fmla="*/ 1033030 h 2762077"/>
              <a:gd name="connsiteX7" fmla="*/ 4638501 w 5278581"/>
              <a:gd name="connsiteY7" fmla="*/ 1008092 h 2762077"/>
              <a:gd name="connsiteX8" fmla="*/ 5278581 w 5278581"/>
              <a:gd name="connsiteY8" fmla="*/ 791961 h 2762077"/>
              <a:gd name="connsiteX9" fmla="*/ 4647939 w 5278581"/>
              <a:gd name="connsiteY9" fmla="*/ 505691 h 2762077"/>
              <a:gd name="connsiteX10" fmla="*/ 4738167 w 5278581"/>
              <a:gd name="connsiteY10" fmla="*/ 244533 h 2762077"/>
              <a:gd name="connsiteX11" fmla="*/ 4814108 w 5278581"/>
              <a:gd name="connsiteY11" fmla="*/ 0 h 2762077"/>
              <a:gd name="connsiteX12" fmla="*/ 4696690 w 5278581"/>
              <a:gd name="connsiteY12" fmla="*/ 10738 h 2762077"/>
              <a:gd name="connsiteX13" fmla="*/ 4605250 w 5278581"/>
              <a:gd name="connsiteY13" fmla="*/ 210070 h 2762077"/>
              <a:gd name="connsiteX14" fmla="*/ 4463934 w 5278581"/>
              <a:gd name="connsiteY14" fmla="*/ 301510 h 2762077"/>
              <a:gd name="connsiteX15" fmla="*/ 4089861 w 5278581"/>
              <a:gd name="connsiteY15" fmla="*/ 259946 h 2762077"/>
              <a:gd name="connsiteX16" fmla="*/ 4181301 w 5278581"/>
              <a:gd name="connsiteY16" fmla="*/ 542579 h 2762077"/>
              <a:gd name="connsiteX17" fmla="*/ 3358341 w 5278581"/>
              <a:gd name="connsiteY17" fmla="*/ 991466 h 2762077"/>
              <a:gd name="connsiteX18" fmla="*/ 3100647 w 5278581"/>
              <a:gd name="connsiteY18" fmla="*/ 1066281 h 2762077"/>
              <a:gd name="connsiteX19" fmla="*/ 2834640 w 5278581"/>
              <a:gd name="connsiteY19" fmla="*/ 1116157 h 2762077"/>
              <a:gd name="connsiteX20" fmla="*/ 2751512 w 5278581"/>
              <a:gd name="connsiteY20" fmla="*/ 1265786 h 2762077"/>
              <a:gd name="connsiteX21" fmla="*/ 2610196 w 5278581"/>
              <a:gd name="connsiteY21" fmla="*/ 1265786 h 2762077"/>
              <a:gd name="connsiteX22" fmla="*/ 2593570 w 5278581"/>
              <a:gd name="connsiteY22" fmla="*/ 1315663 h 2762077"/>
              <a:gd name="connsiteX23" fmla="*/ 2202872 w 5278581"/>
              <a:gd name="connsiteY23" fmla="*/ 1307350 h 2762077"/>
              <a:gd name="connsiteX24" fmla="*/ 2128058 w 5278581"/>
              <a:gd name="connsiteY24" fmla="*/ 1265786 h 2762077"/>
              <a:gd name="connsiteX25" fmla="*/ 1463040 w 5278581"/>
              <a:gd name="connsiteY25" fmla="*/ 1656484 h 2762077"/>
              <a:gd name="connsiteX26" fmla="*/ 1030778 w 5278581"/>
              <a:gd name="connsiteY26" fmla="*/ 1806114 h 2762077"/>
              <a:gd name="connsiteX27" fmla="*/ 856210 w 5278581"/>
              <a:gd name="connsiteY27" fmla="*/ 1914179 h 2762077"/>
              <a:gd name="connsiteX28" fmla="*/ 590203 w 5278581"/>
              <a:gd name="connsiteY28" fmla="*/ 1964055 h 2762077"/>
              <a:gd name="connsiteX29" fmla="*/ 440574 w 5278581"/>
              <a:gd name="connsiteY29" fmla="*/ 2013932 h 2762077"/>
              <a:gd name="connsiteX30" fmla="*/ 241069 w 5278581"/>
              <a:gd name="connsiteY30" fmla="*/ 2171874 h 2762077"/>
              <a:gd name="connsiteX31" fmla="*/ 24938 w 5278581"/>
              <a:gd name="connsiteY31" fmla="*/ 2363066 h 2762077"/>
              <a:gd name="connsiteX32" fmla="*/ 0 w 5278581"/>
              <a:gd name="connsiteY32" fmla="*/ 2545946 h 2762077"/>
              <a:gd name="connsiteX33" fmla="*/ 41563 w 5278581"/>
              <a:gd name="connsiteY33" fmla="*/ 2762077 h 2762077"/>
              <a:gd name="connsiteX0" fmla="*/ 41563 w 5278581"/>
              <a:gd name="connsiteY0" fmla="*/ 2762077 h 2762077"/>
              <a:gd name="connsiteX1" fmla="*/ 997527 w 5278581"/>
              <a:gd name="connsiteY1" fmla="*/ 2737139 h 2762077"/>
              <a:gd name="connsiteX2" fmla="*/ 1596043 w 5278581"/>
              <a:gd name="connsiteY2" fmla="*/ 2446194 h 2762077"/>
              <a:gd name="connsiteX3" fmla="*/ 2169621 w 5278581"/>
              <a:gd name="connsiteY3" fmla="*/ 2288252 h 2762077"/>
              <a:gd name="connsiteX4" fmla="*/ 2984269 w 5278581"/>
              <a:gd name="connsiteY4" fmla="*/ 1897554 h 2762077"/>
              <a:gd name="connsiteX5" fmla="*/ 3474720 w 5278581"/>
              <a:gd name="connsiteY5" fmla="*/ 1523481 h 2762077"/>
              <a:gd name="connsiteX6" fmla="*/ 4472247 w 5278581"/>
              <a:gd name="connsiteY6" fmla="*/ 1033030 h 2762077"/>
              <a:gd name="connsiteX7" fmla="*/ 4638501 w 5278581"/>
              <a:gd name="connsiteY7" fmla="*/ 1008092 h 2762077"/>
              <a:gd name="connsiteX8" fmla="*/ 5278581 w 5278581"/>
              <a:gd name="connsiteY8" fmla="*/ 791961 h 2762077"/>
              <a:gd name="connsiteX9" fmla="*/ 4647939 w 5278581"/>
              <a:gd name="connsiteY9" fmla="*/ 505691 h 2762077"/>
              <a:gd name="connsiteX10" fmla="*/ 4738167 w 5278581"/>
              <a:gd name="connsiteY10" fmla="*/ 244533 h 2762077"/>
              <a:gd name="connsiteX11" fmla="*/ 4814108 w 5278581"/>
              <a:gd name="connsiteY11" fmla="*/ 0 h 2762077"/>
              <a:gd name="connsiteX12" fmla="*/ 4696690 w 5278581"/>
              <a:gd name="connsiteY12" fmla="*/ 44075 h 2762077"/>
              <a:gd name="connsiteX13" fmla="*/ 4605250 w 5278581"/>
              <a:gd name="connsiteY13" fmla="*/ 210070 h 2762077"/>
              <a:gd name="connsiteX14" fmla="*/ 4463934 w 5278581"/>
              <a:gd name="connsiteY14" fmla="*/ 301510 h 2762077"/>
              <a:gd name="connsiteX15" fmla="*/ 4089861 w 5278581"/>
              <a:gd name="connsiteY15" fmla="*/ 259946 h 2762077"/>
              <a:gd name="connsiteX16" fmla="*/ 4181301 w 5278581"/>
              <a:gd name="connsiteY16" fmla="*/ 542579 h 2762077"/>
              <a:gd name="connsiteX17" fmla="*/ 3358341 w 5278581"/>
              <a:gd name="connsiteY17" fmla="*/ 991466 h 2762077"/>
              <a:gd name="connsiteX18" fmla="*/ 3100647 w 5278581"/>
              <a:gd name="connsiteY18" fmla="*/ 1066281 h 2762077"/>
              <a:gd name="connsiteX19" fmla="*/ 2834640 w 5278581"/>
              <a:gd name="connsiteY19" fmla="*/ 1116157 h 2762077"/>
              <a:gd name="connsiteX20" fmla="*/ 2751512 w 5278581"/>
              <a:gd name="connsiteY20" fmla="*/ 1265786 h 2762077"/>
              <a:gd name="connsiteX21" fmla="*/ 2610196 w 5278581"/>
              <a:gd name="connsiteY21" fmla="*/ 1265786 h 2762077"/>
              <a:gd name="connsiteX22" fmla="*/ 2593570 w 5278581"/>
              <a:gd name="connsiteY22" fmla="*/ 1315663 h 2762077"/>
              <a:gd name="connsiteX23" fmla="*/ 2202872 w 5278581"/>
              <a:gd name="connsiteY23" fmla="*/ 1307350 h 2762077"/>
              <a:gd name="connsiteX24" fmla="*/ 2128058 w 5278581"/>
              <a:gd name="connsiteY24" fmla="*/ 1265786 h 2762077"/>
              <a:gd name="connsiteX25" fmla="*/ 1463040 w 5278581"/>
              <a:gd name="connsiteY25" fmla="*/ 1656484 h 2762077"/>
              <a:gd name="connsiteX26" fmla="*/ 1030778 w 5278581"/>
              <a:gd name="connsiteY26" fmla="*/ 1806114 h 2762077"/>
              <a:gd name="connsiteX27" fmla="*/ 856210 w 5278581"/>
              <a:gd name="connsiteY27" fmla="*/ 1914179 h 2762077"/>
              <a:gd name="connsiteX28" fmla="*/ 590203 w 5278581"/>
              <a:gd name="connsiteY28" fmla="*/ 1964055 h 2762077"/>
              <a:gd name="connsiteX29" fmla="*/ 440574 w 5278581"/>
              <a:gd name="connsiteY29" fmla="*/ 2013932 h 2762077"/>
              <a:gd name="connsiteX30" fmla="*/ 241069 w 5278581"/>
              <a:gd name="connsiteY30" fmla="*/ 2171874 h 2762077"/>
              <a:gd name="connsiteX31" fmla="*/ 24938 w 5278581"/>
              <a:gd name="connsiteY31" fmla="*/ 2363066 h 2762077"/>
              <a:gd name="connsiteX32" fmla="*/ 0 w 5278581"/>
              <a:gd name="connsiteY32" fmla="*/ 2545946 h 2762077"/>
              <a:gd name="connsiteX33" fmla="*/ 41563 w 5278581"/>
              <a:gd name="connsiteY33" fmla="*/ 2762077 h 2762077"/>
              <a:gd name="connsiteX0" fmla="*/ 41563 w 5278581"/>
              <a:gd name="connsiteY0" fmla="*/ 2762077 h 2762077"/>
              <a:gd name="connsiteX1" fmla="*/ 997527 w 5278581"/>
              <a:gd name="connsiteY1" fmla="*/ 2737139 h 2762077"/>
              <a:gd name="connsiteX2" fmla="*/ 1596043 w 5278581"/>
              <a:gd name="connsiteY2" fmla="*/ 2446194 h 2762077"/>
              <a:gd name="connsiteX3" fmla="*/ 2169621 w 5278581"/>
              <a:gd name="connsiteY3" fmla="*/ 2288252 h 2762077"/>
              <a:gd name="connsiteX4" fmla="*/ 2984269 w 5278581"/>
              <a:gd name="connsiteY4" fmla="*/ 1897554 h 2762077"/>
              <a:gd name="connsiteX5" fmla="*/ 3474720 w 5278581"/>
              <a:gd name="connsiteY5" fmla="*/ 1523481 h 2762077"/>
              <a:gd name="connsiteX6" fmla="*/ 4472247 w 5278581"/>
              <a:gd name="connsiteY6" fmla="*/ 1033030 h 2762077"/>
              <a:gd name="connsiteX7" fmla="*/ 4638501 w 5278581"/>
              <a:gd name="connsiteY7" fmla="*/ 1008092 h 2762077"/>
              <a:gd name="connsiteX8" fmla="*/ 5278581 w 5278581"/>
              <a:gd name="connsiteY8" fmla="*/ 791961 h 2762077"/>
              <a:gd name="connsiteX9" fmla="*/ 4647939 w 5278581"/>
              <a:gd name="connsiteY9" fmla="*/ 505691 h 2762077"/>
              <a:gd name="connsiteX10" fmla="*/ 4738167 w 5278581"/>
              <a:gd name="connsiteY10" fmla="*/ 244533 h 2762077"/>
              <a:gd name="connsiteX11" fmla="*/ 4814108 w 5278581"/>
              <a:gd name="connsiteY11" fmla="*/ 0 h 2762077"/>
              <a:gd name="connsiteX12" fmla="*/ 4672878 w 5278581"/>
              <a:gd name="connsiteY12" fmla="*/ 15500 h 2762077"/>
              <a:gd name="connsiteX13" fmla="*/ 4605250 w 5278581"/>
              <a:gd name="connsiteY13" fmla="*/ 210070 h 2762077"/>
              <a:gd name="connsiteX14" fmla="*/ 4463934 w 5278581"/>
              <a:gd name="connsiteY14" fmla="*/ 301510 h 2762077"/>
              <a:gd name="connsiteX15" fmla="*/ 4089861 w 5278581"/>
              <a:gd name="connsiteY15" fmla="*/ 259946 h 2762077"/>
              <a:gd name="connsiteX16" fmla="*/ 4181301 w 5278581"/>
              <a:gd name="connsiteY16" fmla="*/ 542579 h 2762077"/>
              <a:gd name="connsiteX17" fmla="*/ 3358341 w 5278581"/>
              <a:gd name="connsiteY17" fmla="*/ 991466 h 2762077"/>
              <a:gd name="connsiteX18" fmla="*/ 3100647 w 5278581"/>
              <a:gd name="connsiteY18" fmla="*/ 1066281 h 2762077"/>
              <a:gd name="connsiteX19" fmla="*/ 2834640 w 5278581"/>
              <a:gd name="connsiteY19" fmla="*/ 1116157 h 2762077"/>
              <a:gd name="connsiteX20" fmla="*/ 2751512 w 5278581"/>
              <a:gd name="connsiteY20" fmla="*/ 1265786 h 2762077"/>
              <a:gd name="connsiteX21" fmla="*/ 2610196 w 5278581"/>
              <a:gd name="connsiteY21" fmla="*/ 1265786 h 2762077"/>
              <a:gd name="connsiteX22" fmla="*/ 2593570 w 5278581"/>
              <a:gd name="connsiteY22" fmla="*/ 1315663 h 2762077"/>
              <a:gd name="connsiteX23" fmla="*/ 2202872 w 5278581"/>
              <a:gd name="connsiteY23" fmla="*/ 1307350 h 2762077"/>
              <a:gd name="connsiteX24" fmla="*/ 2128058 w 5278581"/>
              <a:gd name="connsiteY24" fmla="*/ 1265786 h 2762077"/>
              <a:gd name="connsiteX25" fmla="*/ 1463040 w 5278581"/>
              <a:gd name="connsiteY25" fmla="*/ 1656484 h 2762077"/>
              <a:gd name="connsiteX26" fmla="*/ 1030778 w 5278581"/>
              <a:gd name="connsiteY26" fmla="*/ 1806114 h 2762077"/>
              <a:gd name="connsiteX27" fmla="*/ 856210 w 5278581"/>
              <a:gd name="connsiteY27" fmla="*/ 1914179 h 2762077"/>
              <a:gd name="connsiteX28" fmla="*/ 590203 w 5278581"/>
              <a:gd name="connsiteY28" fmla="*/ 1964055 h 2762077"/>
              <a:gd name="connsiteX29" fmla="*/ 440574 w 5278581"/>
              <a:gd name="connsiteY29" fmla="*/ 2013932 h 2762077"/>
              <a:gd name="connsiteX30" fmla="*/ 241069 w 5278581"/>
              <a:gd name="connsiteY30" fmla="*/ 2171874 h 2762077"/>
              <a:gd name="connsiteX31" fmla="*/ 24938 w 5278581"/>
              <a:gd name="connsiteY31" fmla="*/ 2363066 h 2762077"/>
              <a:gd name="connsiteX32" fmla="*/ 0 w 5278581"/>
              <a:gd name="connsiteY32" fmla="*/ 2545946 h 2762077"/>
              <a:gd name="connsiteX33" fmla="*/ 41563 w 5278581"/>
              <a:gd name="connsiteY33" fmla="*/ 2762077 h 2762077"/>
              <a:gd name="connsiteX0" fmla="*/ 41563 w 5278581"/>
              <a:gd name="connsiteY0" fmla="*/ 2762077 h 2762077"/>
              <a:gd name="connsiteX1" fmla="*/ 997527 w 5278581"/>
              <a:gd name="connsiteY1" fmla="*/ 2737139 h 2762077"/>
              <a:gd name="connsiteX2" fmla="*/ 1596043 w 5278581"/>
              <a:gd name="connsiteY2" fmla="*/ 2446194 h 2762077"/>
              <a:gd name="connsiteX3" fmla="*/ 2169621 w 5278581"/>
              <a:gd name="connsiteY3" fmla="*/ 2288252 h 2762077"/>
              <a:gd name="connsiteX4" fmla="*/ 2984269 w 5278581"/>
              <a:gd name="connsiteY4" fmla="*/ 1897554 h 2762077"/>
              <a:gd name="connsiteX5" fmla="*/ 3474720 w 5278581"/>
              <a:gd name="connsiteY5" fmla="*/ 1523481 h 2762077"/>
              <a:gd name="connsiteX6" fmla="*/ 4472247 w 5278581"/>
              <a:gd name="connsiteY6" fmla="*/ 1033030 h 2762077"/>
              <a:gd name="connsiteX7" fmla="*/ 4628976 w 5278581"/>
              <a:gd name="connsiteY7" fmla="*/ 979517 h 2762077"/>
              <a:gd name="connsiteX8" fmla="*/ 5278581 w 5278581"/>
              <a:gd name="connsiteY8" fmla="*/ 791961 h 2762077"/>
              <a:gd name="connsiteX9" fmla="*/ 4647939 w 5278581"/>
              <a:gd name="connsiteY9" fmla="*/ 505691 h 2762077"/>
              <a:gd name="connsiteX10" fmla="*/ 4738167 w 5278581"/>
              <a:gd name="connsiteY10" fmla="*/ 244533 h 2762077"/>
              <a:gd name="connsiteX11" fmla="*/ 4814108 w 5278581"/>
              <a:gd name="connsiteY11" fmla="*/ 0 h 2762077"/>
              <a:gd name="connsiteX12" fmla="*/ 4672878 w 5278581"/>
              <a:gd name="connsiteY12" fmla="*/ 15500 h 2762077"/>
              <a:gd name="connsiteX13" fmla="*/ 4605250 w 5278581"/>
              <a:gd name="connsiteY13" fmla="*/ 210070 h 2762077"/>
              <a:gd name="connsiteX14" fmla="*/ 4463934 w 5278581"/>
              <a:gd name="connsiteY14" fmla="*/ 301510 h 2762077"/>
              <a:gd name="connsiteX15" fmla="*/ 4089861 w 5278581"/>
              <a:gd name="connsiteY15" fmla="*/ 259946 h 2762077"/>
              <a:gd name="connsiteX16" fmla="*/ 4181301 w 5278581"/>
              <a:gd name="connsiteY16" fmla="*/ 542579 h 2762077"/>
              <a:gd name="connsiteX17" fmla="*/ 3358341 w 5278581"/>
              <a:gd name="connsiteY17" fmla="*/ 991466 h 2762077"/>
              <a:gd name="connsiteX18" fmla="*/ 3100647 w 5278581"/>
              <a:gd name="connsiteY18" fmla="*/ 1066281 h 2762077"/>
              <a:gd name="connsiteX19" fmla="*/ 2834640 w 5278581"/>
              <a:gd name="connsiteY19" fmla="*/ 1116157 h 2762077"/>
              <a:gd name="connsiteX20" fmla="*/ 2751512 w 5278581"/>
              <a:gd name="connsiteY20" fmla="*/ 1265786 h 2762077"/>
              <a:gd name="connsiteX21" fmla="*/ 2610196 w 5278581"/>
              <a:gd name="connsiteY21" fmla="*/ 1265786 h 2762077"/>
              <a:gd name="connsiteX22" fmla="*/ 2593570 w 5278581"/>
              <a:gd name="connsiteY22" fmla="*/ 1315663 h 2762077"/>
              <a:gd name="connsiteX23" fmla="*/ 2202872 w 5278581"/>
              <a:gd name="connsiteY23" fmla="*/ 1307350 h 2762077"/>
              <a:gd name="connsiteX24" fmla="*/ 2128058 w 5278581"/>
              <a:gd name="connsiteY24" fmla="*/ 1265786 h 2762077"/>
              <a:gd name="connsiteX25" fmla="*/ 1463040 w 5278581"/>
              <a:gd name="connsiteY25" fmla="*/ 1656484 h 2762077"/>
              <a:gd name="connsiteX26" fmla="*/ 1030778 w 5278581"/>
              <a:gd name="connsiteY26" fmla="*/ 1806114 h 2762077"/>
              <a:gd name="connsiteX27" fmla="*/ 856210 w 5278581"/>
              <a:gd name="connsiteY27" fmla="*/ 1914179 h 2762077"/>
              <a:gd name="connsiteX28" fmla="*/ 590203 w 5278581"/>
              <a:gd name="connsiteY28" fmla="*/ 1964055 h 2762077"/>
              <a:gd name="connsiteX29" fmla="*/ 440574 w 5278581"/>
              <a:gd name="connsiteY29" fmla="*/ 2013932 h 2762077"/>
              <a:gd name="connsiteX30" fmla="*/ 241069 w 5278581"/>
              <a:gd name="connsiteY30" fmla="*/ 2171874 h 2762077"/>
              <a:gd name="connsiteX31" fmla="*/ 24938 w 5278581"/>
              <a:gd name="connsiteY31" fmla="*/ 2363066 h 2762077"/>
              <a:gd name="connsiteX32" fmla="*/ 0 w 5278581"/>
              <a:gd name="connsiteY32" fmla="*/ 2545946 h 2762077"/>
              <a:gd name="connsiteX33" fmla="*/ 41563 w 5278581"/>
              <a:gd name="connsiteY33" fmla="*/ 2762077 h 2762077"/>
              <a:gd name="connsiteX0" fmla="*/ 41563 w 5278581"/>
              <a:gd name="connsiteY0" fmla="*/ 2762077 h 2762077"/>
              <a:gd name="connsiteX1" fmla="*/ 997527 w 5278581"/>
              <a:gd name="connsiteY1" fmla="*/ 2737139 h 2762077"/>
              <a:gd name="connsiteX2" fmla="*/ 1596043 w 5278581"/>
              <a:gd name="connsiteY2" fmla="*/ 2446194 h 2762077"/>
              <a:gd name="connsiteX3" fmla="*/ 2169621 w 5278581"/>
              <a:gd name="connsiteY3" fmla="*/ 2288252 h 2762077"/>
              <a:gd name="connsiteX4" fmla="*/ 2984269 w 5278581"/>
              <a:gd name="connsiteY4" fmla="*/ 1897554 h 2762077"/>
              <a:gd name="connsiteX5" fmla="*/ 3474720 w 5278581"/>
              <a:gd name="connsiteY5" fmla="*/ 1523481 h 2762077"/>
              <a:gd name="connsiteX6" fmla="*/ 4472247 w 5278581"/>
              <a:gd name="connsiteY6" fmla="*/ 1033030 h 2762077"/>
              <a:gd name="connsiteX7" fmla="*/ 4628976 w 5278581"/>
              <a:gd name="connsiteY7" fmla="*/ 979517 h 2762077"/>
              <a:gd name="connsiteX8" fmla="*/ 5278581 w 5278581"/>
              <a:gd name="connsiteY8" fmla="*/ 791961 h 2762077"/>
              <a:gd name="connsiteX9" fmla="*/ 4647939 w 5278581"/>
              <a:gd name="connsiteY9" fmla="*/ 505691 h 2762077"/>
              <a:gd name="connsiteX10" fmla="*/ 4738167 w 5278581"/>
              <a:gd name="connsiteY10" fmla="*/ 244533 h 2762077"/>
              <a:gd name="connsiteX11" fmla="*/ 4814108 w 5278581"/>
              <a:gd name="connsiteY11" fmla="*/ 0 h 2762077"/>
              <a:gd name="connsiteX12" fmla="*/ 4672878 w 5278581"/>
              <a:gd name="connsiteY12" fmla="*/ 15500 h 2762077"/>
              <a:gd name="connsiteX13" fmla="*/ 4605250 w 5278581"/>
              <a:gd name="connsiteY13" fmla="*/ 210070 h 2762077"/>
              <a:gd name="connsiteX14" fmla="*/ 4463934 w 5278581"/>
              <a:gd name="connsiteY14" fmla="*/ 301510 h 2762077"/>
              <a:gd name="connsiteX15" fmla="*/ 4089861 w 5278581"/>
              <a:gd name="connsiteY15" fmla="*/ 259946 h 2762077"/>
              <a:gd name="connsiteX16" fmla="*/ 4205114 w 5278581"/>
              <a:gd name="connsiteY16" fmla="*/ 542579 h 2762077"/>
              <a:gd name="connsiteX17" fmla="*/ 3358341 w 5278581"/>
              <a:gd name="connsiteY17" fmla="*/ 991466 h 2762077"/>
              <a:gd name="connsiteX18" fmla="*/ 3100647 w 5278581"/>
              <a:gd name="connsiteY18" fmla="*/ 1066281 h 2762077"/>
              <a:gd name="connsiteX19" fmla="*/ 2834640 w 5278581"/>
              <a:gd name="connsiteY19" fmla="*/ 1116157 h 2762077"/>
              <a:gd name="connsiteX20" fmla="*/ 2751512 w 5278581"/>
              <a:gd name="connsiteY20" fmla="*/ 1265786 h 2762077"/>
              <a:gd name="connsiteX21" fmla="*/ 2610196 w 5278581"/>
              <a:gd name="connsiteY21" fmla="*/ 1265786 h 2762077"/>
              <a:gd name="connsiteX22" fmla="*/ 2593570 w 5278581"/>
              <a:gd name="connsiteY22" fmla="*/ 1315663 h 2762077"/>
              <a:gd name="connsiteX23" fmla="*/ 2202872 w 5278581"/>
              <a:gd name="connsiteY23" fmla="*/ 1307350 h 2762077"/>
              <a:gd name="connsiteX24" fmla="*/ 2128058 w 5278581"/>
              <a:gd name="connsiteY24" fmla="*/ 1265786 h 2762077"/>
              <a:gd name="connsiteX25" fmla="*/ 1463040 w 5278581"/>
              <a:gd name="connsiteY25" fmla="*/ 1656484 h 2762077"/>
              <a:gd name="connsiteX26" fmla="*/ 1030778 w 5278581"/>
              <a:gd name="connsiteY26" fmla="*/ 1806114 h 2762077"/>
              <a:gd name="connsiteX27" fmla="*/ 856210 w 5278581"/>
              <a:gd name="connsiteY27" fmla="*/ 1914179 h 2762077"/>
              <a:gd name="connsiteX28" fmla="*/ 590203 w 5278581"/>
              <a:gd name="connsiteY28" fmla="*/ 1964055 h 2762077"/>
              <a:gd name="connsiteX29" fmla="*/ 440574 w 5278581"/>
              <a:gd name="connsiteY29" fmla="*/ 2013932 h 2762077"/>
              <a:gd name="connsiteX30" fmla="*/ 241069 w 5278581"/>
              <a:gd name="connsiteY30" fmla="*/ 2171874 h 2762077"/>
              <a:gd name="connsiteX31" fmla="*/ 24938 w 5278581"/>
              <a:gd name="connsiteY31" fmla="*/ 2363066 h 2762077"/>
              <a:gd name="connsiteX32" fmla="*/ 0 w 5278581"/>
              <a:gd name="connsiteY32" fmla="*/ 2545946 h 2762077"/>
              <a:gd name="connsiteX33" fmla="*/ 41563 w 5278581"/>
              <a:gd name="connsiteY33" fmla="*/ 2762077 h 2762077"/>
              <a:gd name="connsiteX0" fmla="*/ 41563 w 5278581"/>
              <a:gd name="connsiteY0" fmla="*/ 2762077 h 2762077"/>
              <a:gd name="connsiteX1" fmla="*/ 997527 w 5278581"/>
              <a:gd name="connsiteY1" fmla="*/ 2737139 h 2762077"/>
              <a:gd name="connsiteX2" fmla="*/ 1596043 w 5278581"/>
              <a:gd name="connsiteY2" fmla="*/ 2446194 h 2762077"/>
              <a:gd name="connsiteX3" fmla="*/ 2169621 w 5278581"/>
              <a:gd name="connsiteY3" fmla="*/ 2288252 h 2762077"/>
              <a:gd name="connsiteX4" fmla="*/ 2984269 w 5278581"/>
              <a:gd name="connsiteY4" fmla="*/ 1897554 h 2762077"/>
              <a:gd name="connsiteX5" fmla="*/ 3474720 w 5278581"/>
              <a:gd name="connsiteY5" fmla="*/ 1523481 h 2762077"/>
              <a:gd name="connsiteX6" fmla="*/ 4472247 w 5278581"/>
              <a:gd name="connsiteY6" fmla="*/ 1033030 h 2762077"/>
              <a:gd name="connsiteX7" fmla="*/ 4628976 w 5278581"/>
              <a:gd name="connsiteY7" fmla="*/ 979517 h 2762077"/>
              <a:gd name="connsiteX8" fmla="*/ 5278581 w 5278581"/>
              <a:gd name="connsiteY8" fmla="*/ 791961 h 2762077"/>
              <a:gd name="connsiteX9" fmla="*/ 4619364 w 5278581"/>
              <a:gd name="connsiteY9" fmla="*/ 505691 h 2762077"/>
              <a:gd name="connsiteX10" fmla="*/ 4738167 w 5278581"/>
              <a:gd name="connsiteY10" fmla="*/ 244533 h 2762077"/>
              <a:gd name="connsiteX11" fmla="*/ 4814108 w 5278581"/>
              <a:gd name="connsiteY11" fmla="*/ 0 h 2762077"/>
              <a:gd name="connsiteX12" fmla="*/ 4672878 w 5278581"/>
              <a:gd name="connsiteY12" fmla="*/ 15500 h 2762077"/>
              <a:gd name="connsiteX13" fmla="*/ 4605250 w 5278581"/>
              <a:gd name="connsiteY13" fmla="*/ 210070 h 2762077"/>
              <a:gd name="connsiteX14" fmla="*/ 4463934 w 5278581"/>
              <a:gd name="connsiteY14" fmla="*/ 301510 h 2762077"/>
              <a:gd name="connsiteX15" fmla="*/ 4089861 w 5278581"/>
              <a:gd name="connsiteY15" fmla="*/ 259946 h 2762077"/>
              <a:gd name="connsiteX16" fmla="*/ 4205114 w 5278581"/>
              <a:gd name="connsiteY16" fmla="*/ 542579 h 2762077"/>
              <a:gd name="connsiteX17" fmla="*/ 3358341 w 5278581"/>
              <a:gd name="connsiteY17" fmla="*/ 991466 h 2762077"/>
              <a:gd name="connsiteX18" fmla="*/ 3100647 w 5278581"/>
              <a:gd name="connsiteY18" fmla="*/ 1066281 h 2762077"/>
              <a:gd name="connsiteX19" fmla="*/ 2834640 w 5278581"/>
              <a:gd name="connsiteY19" fmla="*/ 1116157 h 2762077"/>
              <a:gd name="connsiteX20" fmla="*/ 2751512 w 5278581"/>
              <a:gd name="connsiteY20" fmla="*/ 1265786 h 2762077"/>
              <a:gd name="connsiteX21" fmla="*/ 2610196 w 5278581"/>
              <a:gd name="connsiteY21" fmla="*/ 1265786 h 2762077"/>
              <a:gd name="connsiteX22" fmla="*/ 2593570 w 5278581"/>
              <a:gd name="connsiteY22" fmla="*/ 1315663 h 2762077"/>
              <a:gd name="connsiteX23" fmla="*/ 2202872 w 5278581"/>
              <a:gd name="connsiteY23" fmla="*/ 1307350 h 2762077"/>
              <a:gd name="connsiteX24" fmla="*/ 2128058 w 5278581"/>
              <a:gd name="connsiteY24" fmla="*/ 1265786 h 2762077"/>
              <a:gd name="connsiteX25" fmla="*/ 1463040 w 5278581"/>
              <a:gd name="connsiteY25" fmla="*/ 1656484 h 2762077"/>
              <a:gd name="connsiteX26" fmla="*/ 1030778 w 5278581"/>
              <a:gd name="connsiteY26" fmla="*/ 1806114 h 2762077"/>
              <a:gd name="connsiteX27" fmla="*/ 856210 w 5278581"/>
              <a:gd name="connsiteY27" fmla="*/ 1914179 h 2762077"/>
              <a:gd name="connsiteX28" fmla="*/ 590203 w 5278581"/>
              <a:gd name="connsiteY28" fmla="*/ 1964055 h 2762077"/>
              <a:gd name="connsiteX29" fmla="*/ 440574 w 5278581"/>
              <a:gd name="connsiteY29" fmla="*/ 2013932 h 2762077"/>
              <a:gd name="connsiteX30" fmla="*/ 241069 w 5278581"/>
              <a:gd name="connsiteY30" fmla="*/ 2171874 h 2762077"/>
              <a:gd name="connsiteX31" fmla="*/ 24938 w 5278581"/>
              <a:gd name="connsiteY31" fmla="*/ 2363066 h 2762077"/>
              <a:gd name="connsiteX32" fmla="*/ 0 w 5278581"/>
              <a:gd name="connsiteY32" fmla="*/ 2545946 h 2762077"/>
              <a:gd name="connsiteX33" fmla="*/ 41563 w 5278581"/>
              <a:gd name="connsiteY33" fmla="*/ 2762077 h 2762077"/>
              <a:gd name="connsiteX0" fmla="*/ 41563 w 5278581"/>
              <a:gd name="connsiteY0" fmla="*/ 2762077 h 2762077"/>
              <a:gd name="connsiteX1" fmla="*/ 997527 w 5278581"/>
              <a:gd name="connsiteY1" fmla="*/ 2737139 h 2762077"/>
              <a:gd name="connsiteX2" fmla="*/ 1596043 w 5278581"/>
              <a:gd name="connsiteY2" fmla="*/ 2446194 h 2762077"/>
              <a:gd name="connsiteX3" fmla="*/ 2169621 w 5278581"/>
              <a:gd name="connsiteY3" fmla="*/ 2288252 h 2762077"/>
              <a:gd name="connsiteX4" fmla="*/ 2984269 w 5278581"/>
              <a:gd name="connsiteY4" fmla="*/ 1897554 h 2762077"/>
              <a:gd name="connsiteX5" fmla="*/ 3474720 w 5278581"/>
              <a:gd name="connsiteY5" fmla="*/ 1523481 h 2762077"/>
              <a:gd name="connsiteX6" fmla="*/ 4472247 w 5278581"/>
              <a:gd name="connsiteY6" fmla="*/ 1033030 h 2762077"/>
              <a:gd name="connsiteX7" fmla="*/ 4628976 w 5278581"/>
              <a:gd name="connsiteY7" fmla="*/ 979517 h 2762077"/>
              <a:gd name="connsiteX8" fmla="*/ 5278581 w 5278581"/>
              <a:gd name="connsiteY8" fmla="*/ 791961 h 2762077"/>
              <a:gd name="connsiteX9" fmla="*/ 4600314 w 5278581"/>
              <a:gd name="connsiteY9" fmla="*/ 510453 h 2762077"/>
              <a:gd name="connsiteX10" fmla="*/ 4738167 w 5278581"/>
              <a:gd name="connsiteY10" fmla="*/ 244533 h 2762077"/>
              <a:gd name="connsiteX11" fmla="*/ 4814108 w 5278581"/>
              <a:gd name="connsiteY11" fmla="*/ 0 h 2762077"/>
              <a:gd name="connsiteX12" fmla="*/ 4672878 w 5278581"/>
              <a:gd name="connsiteY12" fmla="*/ 15500 h 2762077"/>
              <a:gd name="connsiteX13" fmla="*/ 4605250 w 5278581"/>
              <a:gd name="connsiteY13" fmla="*/ 210070 h 2762077"/>
              <a:gd name="connsiteX14" fmla="*/ 4463934 w 5278581"/>
              <a:gd name="connsiteY14" fmla="*/ 301510 h 2762077"/>
              <a:gd name="connsiteX15" fmla="*/ 4089861 w 5278581"/>
              <a:gd name="connsiteY15" fmla="*/ 259946 h 2762077"/>
              <a:gd name="connsiteX16" fmla="*/ 4205114 w 5278581"/>
              <a:gd name="connsiteY16" fmla="*/ 542579 h 2762077"/>
              <a:gd name="connsiteX17" fmla="*/ 3358341 w 5278581"/>
              <a:gd name="connsiteY17" fmla="*/ 991466 h 2762077"/>
              <a:gd name="connsiteX18" fmla="*/ 3100647 w 5278581"/>
              <a:gd name="connsiteY18" fmla="*/ 1066281 h 2762077"/>
              <a:gd name="connsiteX19" fmla="*/ 2834640 w 5278581"/>
              <a:gd name="connsiteY19" fmla="*/ 1116157 h 2762077"/>
              <a:gd name="connsiteX20" fmla="*/ 2751512 w 5278581"/>
              <a:gd name="connsiteY20" fmla="*/ 1265786 h 2762077"/>
              <a:gd name="connsiteX21" fmla="*/ 2610196 w 5278581"/>
              <a:gd name="connsiteY21" fmla="*/ 1265786 h 2762077"/>
              <a:gd name="connsiteX22" fmla="*/ 2593570 w 5278581"/>
              <a:gd name="connsiteY22" fmla="*/ 1315663 h 2762077"/>
              <a:gd name="connsiteX23" fmla="*/ 2202872 w 5278581"/>
              <a:gd name="connsiteY23" fmla="*/ 1307350 h 2762077"/>
              <a:gd name="connsiteX24" fmla="*/ 2128058 w 5278581"/>
              <a:gd name="connsiteY24" fmla="*/ 1265786 h 2762077"/>
              <a:gd name="connsiteX25" fmla="*/ 1463040 w 5278581"/>
              <a:gd name="connsiteY25" fmla="*/ 1656484 h 2762077"/>
              <a:gd name="connsiteX26" fmla="*/ 1030778 w 5278581"/>
              <a:gd name="connsiteY26" fmla="*/ 1806114 h 2762077"/>
              <a:gd name="connsiteX27" fmla="*/ 856210 w 5278581"/>
              <a:gd name="connsiteY27" fmla="*/ 1914179 h 2762077"/>
              <a:gd name="connsiteX28" fmla="*/ 590203 w 5278581"/>
              <a:gd name="connsiteY28" fmla="*/ 1964055 h 2762077"/>
              <a:gd name="connsiteX29" fmla="*/ 440574 w 5278581"/>
              <a:gd name="connsiteY29" fmla="*/ 2013932 h 2762077"/>
              <a:gd name="connsiteX30" fmla="*/ 241069 w 5278581"/>
              <a:gd name="connsiteY30" fmla="*/ 2171874 h 2762077"/>
              <a:gd name="connsiteX31" fmla="*/ 24938 w 5278581"/>
              <a:gd name="connsiteY31" fmla="*/ 2363066 h 2762077"/>
              <a:gd name="connsiteX32" fmla="*/ 0 w 5278581"/>
              <a:gd name="connsiteY32" fmla="*/ 2545946 h 2762077"/>
              <a:gd name="connsiteX33" fmla="*/ 41563 w 5278581"/>
              <a:gd name="connsiteY33" fmla="*/ 2762077 h 2762077"/>
              <a:gd name="connsiteX0" fmla="*/ 41563 w 5278581"/>
              <a:gd name="connsiteY0" fmla="*/ 2762077 h 2762077"/>
              <a:gd name="connsiteX1" fmla="*/ 997527 w 5278581"/>
              <a:gd name="connsiteY1" fmla="*/ 2737139 h 2762077"/>
              <a:gd name="connsiteX2" fmla="*/ 1596043 w 5278581"/>
              <a:gd name="connsiteY2" fmla="*/ 2446194 h 2762077"/>
              <a:gd name="connsiteX3" fmla="*/ 2169621 w 5278581"/>
              <a:gd name="connsiteY3" fmla="*/ 2288252 h 2762077"/>
              <a:gd name="connsiteX4" fmla="*/ 2984269 w 5278581"/>
              <a:gd name="connsiteY4" fmla="*/ 1897554 h 2762077"/>
              <a:gd name="connsiteX5" fmla="*/ 3474720 w 5278581"/>
              <a:gd name="connsiteY5" fmla="*/ 1523481 h 2762077"/>
              <a:gd name="connsiteX6" fmla="*/ 4472247 w 5278581"/>
              <a:gd name="connsiteY6" fmla="*/ 1033030 h 2762077"/>
              <a:gd name="connsiteX7" fmla="*/ 4628976 w 5278581"/>
              <a:gd name="connsiteY7" fmla="*/ 979517 h 2762077"/>
              <a:gd name="connsiteX8" fmla="*/ 5278581 w 5278581"/>
              <a:gd name="connsiteY8" fmla="*/ 791961 h 2762077"/>
              <a:gd name="connsiteX9" fmla="*/ 4605076 w 5278581"/>
              <a:gd name="connsiteY9" fmla="*/ 524741 h 2762077"/>
              <a:gd name="connsiteX10" fmla="*/ 4738167 w 5278581"/>
              <a:gd name="connsiteY10" fmla="*/ 244533 h 2762077"/>
              <a:gd name="connsiteX11" fmla="*/ 4814108 w 5278581"/>
              <a:gd name="connsiteY11" fmla="*/ 0 h 2762077"/>
              <a:gd name="connsiteX12" fmla="*/ 4672878 w 5278581"/>
              <a:gd name="connsiteY12" fmla="*/ 15500 h 2762077"/>
              <a:gd name="connsiteX13" fmla="*/ 4605250 w 5278581"/>
              <a:gd name="connsiteY13" fmla="*/ 210070 h 2762077"/>
              <a:gd name="connsiteX14" fmla="*/ 4463934 w 5278581"/>
              <a:gd name="connsiteY14" fmla="*/ 301510 h 2762077"/>
              <a:gd name="connsiteX15" fmla="*/ 4089861 w 5278581"/>
              <a:gd name="connsiteY15" fmla="*/ 259946 h 2762077"/>
              <a:gd name="connsiteX16" fmla="*/ 4205114 w 5278581"/>
              <a:gd name="connsiteY16" fmla="*/ 542579 h 2762077"/>
              <a:gd name="connsiteX17" fmla="*/ 3358341 w 5278581"/>
              <a:gd name="connsiteY17" fmla="*/ 991466 h 2762077"/>
              <a:gd name="connsiteX18" fmla="*/ 3100647 w 5278581"/>
              <a:gd name="connsiteY18" fmla="*/ 1066281 h 2762077"/>
              <a:gd name="connsiteX19" fmla="*/ 2834640 w 5278581"/>
              <a:gd name="connsiteY19" fmla="*/ 1116157 h 2762077"/>
              <a:gd name="connsiteX20" fmla="*/ 2751512 w 5278581"/>
              <a:gd name="connsiteY20" fmla="*/ 1265786 h 2762077"/>
              <a:gd name="connsiteX21" fmla="*/ 2610196 w 5278581"/>
              <a:gd name="connsiteY21" fmla="*/ 1265786 h 2762077"/>
              <a:gd name="connsiteX22" fmla="*/ 2593570 w 5278581"/>
              <a:gd name="connsiteY22" fmla="*/ 1315663 h 2762077"/>
              <a:gd name="connsiteX23" fmla="*/ 2202872 w 5278581"/>
              <a:gd name="connsiteY23" fmla="*/ 1307350 h 2762077"/>
              <a:gd name="connsiteX24" fmla="*/ 2128058 w 5278581"/>
              <a:gd name="connsiteY24" fmla="*/ 1265786 h 2762077"/>
              <a:gd name="connsiteX25" fmla="*/ 1463040 w 5278581"/>
              <a:gd name="connsiteY25" fmla="*/ 1656484 h 2762077"/>
              <a:gd name="connsiteX26" fmla="*/ 1030778 w 5278581"/>
              <a:gd name="connsiteY26" fmla="*/ 1806114 h 2762077"/>
              <a:gd name="connsiteX27" fmla="*/ 856210 w 5278581"/>
              <a:gd name="connsiteY27" fmla="*/ 1914179 h 2762077"/>
              <a:gd name="connsiteX28" fmla="*/ 590203 w 5278581"/>
              <a:gd name="connsiteY28" fmla="*/ 1964055 h 2762077"/>
              <a:gd name="connsiteX29" fmla="*/ 440574 w 5278581"/>
              <a:gd name="connsiteY29" fmla="*/ 2013932 h 2762077"/>
              <a:gd name="connsiteX30" fmla="*/ 241069 w 5278581"/>
              <a:gd name="connsiteY30" fmla="*/ 2171874 h 2762077"/>
              <a:gd name="connsiteX31" fmla="*/ 24938 w 5278581"/>
              <a:gd name="connsiteY31" fmla="*/ 2363066 h 2762077"/>
              <a:gd name="connsiteX32" fmla="*/ 0 w 5278581"/>
              <a:gd name="connsiteY32" fmla="*/ 2545946 h 2762077"/>
              <a:gd name="connsiteX33" fmla="*/ 41563 w 5278581"/>
              <a:gd name="connsiteY33" fmla="*/ 2762077 h 2762077"/>
              <a:gd name="connsiteX0" fmla="*/ 41563 w 5278581"/>
              <a:gd name="connsiteY0" fmla="*/ 2762077 h 2762077"/>
              <a:gd name="connsiteX1" fmla="*/ 997527 w 5278581"/>
              <a:gd name="connsiteY1" fmla="*/ 2737139 h 2762077"/>
              <a:gd name="connsiteX2" fmla="*/ 1596043 w 5278581"/>
              <a:gd name="connsiteY2" fmla="*/ 2446194 h 2762077"/>
              <a:gd name="connsiteX3" fmla="*/ 2169621 w 5278581"/>
              <a:gd name="connsiteY3" fmla="*/ 2288252 h 2762077"/>
              <a:gd name="connsiteX4" fmla="*/ 2984269 w 5278581"/>
              <a:gd name="connsiteY4" fmla="*/ 1897554 h 2762077"/>
              <a:gd name="connsiteX5" fmla="*/ 3474720 w 5278581"/>
              <a:gd name="connsiteY5" fmla="*/ 1523481 h 2762077"/>
              <a:gd name="connsiteX6" fmla="*/ 4472247 w 5278581"/>
              <a:gd name="connsiteY6" fmla="*/ 1033030 h 2762077"/>
              <a:gd name="connsiteX7" fmla="*/ 4628976 w 5278581"/>
              <a:gd name="connsiteY7" fmla="*/ 979517 h 2762077"/>
              <a:gd name="connsiteX8" fmla="*/ 5278581 w 5278581"/>
              <a:gd name="connsiteY8" fmla="*/ 791961 h 2762077"/>
              <a:gd name="connsiteX9" fmla="*/ 4605076 w 5278581"/>
              <a:gd name="connsiteY9" fmla="*/ 524741 h 2762077"/>
              <a:gd name="connsiteX10" fmla="*/ 4714354 w 5278581"/>
              <a:gd name="connsiteY10" fmla="*/ 244533 h 2762077"/>
              <a:gd name="connsiteX11" fmla="*/ 4814108 w 5278581"/>
              <a:gd name="connsiteY11" fmla="*/ 0 h 2762077"/>
              <a:gd name="connsiteX12" fmla="*/ 4672878 w 5278581"/>
              <a:gd name="connsiteY12" fmla="*/ 15500 h 2762077"/>
              <a:gd name="connsiteX13" fmla="*/ 4605250 w 5278581"/>
              <a:gd name="connsiteY13" fmla="*/ 210070 h 2762077"/>
              <a:gd name="connsiteX14" fmla="*/ 4463934 w 5278581"/>
              <a:gd name="connsiteY14" fmla="*/ 301510 h 2762077"/>
              <a:gd name="connsiteX15" fmla="*/ 4089861 w 5278581"/>
              <a:gd name="connsiteY15" fmla="*/ 259946 h 2762077"/>
              <a:gd name="connsiteX16" fmla="*/ 4205114 w 5278581"/>
              <a:gd name="connsiteY16" fmla="*/ 542579 h 2762077"/>
              <a:gd name="connsiteX17" fmla="*/ 3358341 w 5278581"/>
              <a:gd name="connsiteY17" fmla="*/ 991466 h 2762077"/>
              <a:gd name="connsiteX18" fmla="*/ 3100647 w 5278581"/>
              <a:gd name="connsiteY18" fmla="*/ 1066281 h 2762077"/>
              <a:gd name="connsiteX19" fmla="*/ 2834640 w 5278581"/>
              <a:gd name="connsiteY19" fmla="*/ 1116157 h 2762077"/>
              <a:gd name="connsiteX20" fmla="*/ 2751512 w 5278581"/>
              <a:gd name="connsiteY20" fmla="*/ 1265786 h 2762077"/>
              <a:gd name="connsiteX21" fmla="*/ 2610196 w 5278581"/>
              <a:gd name="connsiteY21" fmla="*/ 1265786 h 2762077"/>
              <a:gd name="connsiteX22" fmla="*/ 2593570 w 5278581"/>
              <a:gd name="connsiteY22" fmla="*/ 1315663 h 2762077"/>
              <a:gd name="connsiteX23" fmla="*/ 2202872 w 5278581"/>
              <a:gd name="connsiteY23" fmla="*/ 1307350 h 2762077"/>
              <a:gd name="connsiteX24" fmla="*/ 2128058 w 5278581"/>
              <a:gd name="connsiteY24" fmla="*/ 1265786 h 2762077"/>
              <a:gd name="connsiteX25" fmla="*/ 1463040 w 5278581"/>
              <a:gd name="connsiteY25" fmla="*/ 1656484 h 2762077"/>
              <a:gd name="connsiteX26" fmla="*/ 1030778 w 5278581"/>
              <a:gd name="connsiteY26" fmla="*/ 1806114 h 2762077"/>
              <a:gd name="connsiteX27" fmla="*/ 856210 w 5278581"/>
              <a:gd name="connsiteY27" fmla="*/ 1914179 h 2762077"/>
              <a:gd name="connsiteX28" fmla="*/ 590203 w 5278581"/>
              <a:gd name="connsiteY28" fmla="*/ 1964055 h 2762077"/>
              <a:gd name="connsiteX29" fmla="*/ 440574 w 5278581"/>
              <a:gd name="connsiteY29" fmla="*/ 2013932 h 2762077"/>
              <a:gd name="connsiteX30" fmla="*/ 241069 w 5278581"/>
              <a:gd name="connsiteY30" fmla="*/ 2171874 h 2762077"/>
              <a:gd name="connsiteX31" fmla="*/ 24938 w 5278581"/>
              <a:gd name="connsiteY31" fmla="*/ 2363066 h 2762077"/>
              <a:gd name="connsiteX32" fmla="*/ 0 w 5278581"/>
              <a:gd name="connsiteY32" fmla="*/ 2545946 h 2762077"/>
              <a:gd name="connsiteX33" fmla="*/ 41563 w 5278581"/>
              <a:gd name="connsiteY33" fmla="*/ 2762077 h 2762077"/>
              <a:gd name="connsiteX0" fmla="*/ 41563 w 5278581"/>
              <a:gd name="connsiteY0" fmla="*/ 2762077 h 2762077"/>
              <a:gd name="connsiteX1" fmla="*/ 997527 w 5278581"/>
              <a:gd name="connsiteY1" fmla="*/ 2737139 h 2762077"/>
              <a:gd name="connsiteX2" fmla="*/ 1596043 w 5278581"/>
              <a:gd name="connsiteY2" fmla="*/ 2446194 h 2762077"/>
              <a:gd name="connsiteX3" fmla="*/ 2169621 w 5278581"/>
              <a:gd name="connsiteY3" fmla="*/ 2288252 h 2762077"/>
              <a:gd name="connsiteX4" fmla="*/ 2984269 w 5278581"/>
              <a:gd name="connsiteY4" fmla="*/ 1897554 h 2762077"/>
              <a:gd name="connsiteX5" fmla="*/ 3474720 w 5278581"/>
              <a:gd name="connsiteY5" fmla="*/ 1523481 h 2762077"/>
              <a:gd name="connsiteX6" fmla="*/ 4472247 w 5278581"/>
              <a:gd name="connsiteY6" fmla="*/ 1033030 h 2762077"/>
              <a:gd name="connsiteX7" fmla="*/ 4628976 w 5278581"/>
              <a:gd name="connsiteY7" fmla="*/ 979517 h 2762077"/>
              <a:gd name="connsiteX8" fmla="*/ 5278581 w 5278581"/>
              <a:gd name="connsiteY8" fmla="*/ 791961 h 2762077"/>
              <a:gd name="connsiteX9" fmla="*/ 4605076 w 5278581"/>
              <a:gd name="connsiteY9" fmla="*/ 524741 h 2762077"/>
              <a:gd name="connsiteX10" fmla="*/ 4723879 w 5278581"/>
              <a:gd name="connsiteY10" fmla="*/ 249296 h 2762077"/>
              <a:gd name="connsiteX11" fmla="*/ 4814108 w 5278581"/>
              <a:gd name="connsiteY11" fmla="*/ 0 h 2762077"/>
              <a:gd name="connsiteX12" fmla="*/ 4672878 w 5278581"/>
              <a:gd name="connsiteY12" fmla="*/ 15500 h 2762077"/>
              <a:gd name="connsiteX13" fmla="*/ 4605250 w 5278581"/>
              <a:gd name="connsiteY13" fmla="*/ 210070 h 2762077"/>
              <a:gd name="connsiteX14" fmla="*/ 4463934 w 5278581"/>
              <a:gd name="connsiteY14" fmla="*/ 301510 h 2762077"/>
              <a:gd name="connsiteX15" fmla="*/ 4089861 w 5278581"/>
              <a:gd name="connsiteY15" fmla="*/ 259946 h 2762077"/>
              <a:gd name="connsiteX16" fmla="*/ 4205114 w 5278581"/>
              <a:gd name="connsiteY16" fmla="*/ 542579 h 2762077"/>
              <a:gd name="connsiteX17" fmla="*/ 3358341 w 5278581"/>
              <a:gd name="connsiteY17" fmla="*/ 991466 h 2762077"/>
              <a:gd name="connsiteX18" fmla="*/ 3100647 w 5278581"/>
              <a:gd name="connsiteY18" fmla="*/ 1066281 h 2762077"/>
              <a:gd name="connsiteX19" fmla="*/ 2834640 w 5278581"/>
              <a:gd name="connsiteY19" fmla="*/ 1116157 h 2762077"/>
              <a:gd name="connsiteX20" fmla="*/ 2751512 w 5278581"/>
              <a:gd name="connsiteY20" fmla="*/ 1265786 h 2762077"/>
              <a:gd name="connsiteX21" fmla="*/ 2610196 w 5278581"/>
              <a:gd name="connsiteY21" fmla="*/ 1265786 h 2762077"/>
              <a:gd name="connsiteX22" fmla="*/ 2593570 w 5278581"/>
              <a:gd name="connsiteY22" fmla="*/ 1315663 h 2762077"/>
              <a:gd name="connsiteX23" fmla="*/ 2202872 w 5278581"/>
              <a:gd name="connsiteY23" fmla="*/ 1307350 h 2762077"/>
              <a:gd name="connsiteX24" fmla="*/ 2128058 w 5278581"/>
              <a:gd name="connsiteY24" fmla="*/ 1265786 h 2762077"/>
              <a:gd name="connsiteX25" fmla="*/ 1463040 w 5278581"/>
              <a:gd name="connsiteY25" fmla="*/ 1656484 h 2762077"/>
              <a:gd name="connsiteX26" fmla="*/ 1030778 w 5278581"/>
              <a:gd name="connsiteY26" fmla="*/ 1806114 h 2762077"/>
              <a:gd name="connsiteX27" fmla="*/ 856210 w 5278581"/>
              <a:gd name="connsiteY27" fmla="*/ 1914179 h 2762077"/>
              <a:gd name="connsiteX28" fmla="*/ 590203 w 5278581"/>
              <a:gd name="connsiteY28" fmla="*/ 1964055 h 2762077"/>
              <a:gd name="connsiteX29" fmla="*/ 440574 w 5278581"/>
              <a:gd name="connsiteY29" fmla="*/ 2013932 h 2762077"/>
              <a:gd name="connsiteX30" fmla="*/ 241069 w 5278581"/>
              <a:gd name="connsiteY30" fmla="*/ 2171874 h 2762077"/>
              <a:gd name="connsiteX31" fmla="*/ 24938 w 5278581"/>
              <a:gd name="connsiteY31" fmla="*/ 2363066 h 2762077"/>
              <a:gd name="connsiteX32" fmla="*/ 0 w 5278581"/>
              <a:gd name="connsiteY32" fmla="*/ 2545946 h 2762077"/>
              <a:gd name="connsiteX33" fmla="*/ 41563 w 5278581"/>
              <a:gd name="connsiteY33" fmla="*/ 2762077 h 2762077"/>
              <a:gd name="connsiteX0" fmla="*/ 41563 w 5278581"/>
              <a:gd name="connsiteY0" fmla="*/ 2747789 h 2747789"/>
              <a:gd name="connsiteX1" fmla="*/ 997527 w 5278581"/>
              <a:gd name="connsiteY1" fmla="*/ 2722851 h 2747789"/>
              <a:gd name="connsiteX2" fmla="*/ 1596043 w 5278581"/>
              <a:gd name="connsiteY2" fmla="*/ 2431906 h 2747789"/>
              <a:gd name="connsiteX3" fmla="*/ 2169621 w 5278581"/>
              <a:gd name="connsiteY3" fmla="*/ 2273964 h 2747789"/>
              <a:gd name="connsiteX4" fmla="*/ 2984269 w 5278581"/>
              <a:gd name="connsiteY4" fmla="*/ 1883266 h 2747789"/>
              <a:gd name="connsiteX5" fmla="*/ 3474720 w 5278581"/>
              <a:gd name="connsiteY5" fmla="*/ 1509193 h 2747789"/>
              <a:gd name="connsiteX6" fmla="*/ 4472247 w 5278581"/>
              <a:gd name="connsiteY6" fmla="*/ 1018742 h 2747789"/>
              <a:gd name="connsiteX7" fmla="*/ 4628976 w 5278581"/>
              <a:gd name="connsiteY7" fmla="*/ 965229 h 2747789"/>
              <a:gd name="connsiteX8" fmla="*/ 5278581 w 5278581"/>
              <a:gd name="connsiteY8" fmla="*/ 777673 h 2747789"/>
              <a:gd name="connsiteX9" fmla="*/ 4605076 w 5278581"/>
              <a:gd name="connsiteY9" fmla="*/ 510453 h 2747789"/>
              <a:gd name="connsiteX10" fmla="*/ 4723879 w 5278581"/>
              <a:gd name="connsiteY10" fmla="*/ 235008 h 2747789"/>
              <a:gd name="connsiteX11" fmla="*/ 4837920 w 5278581"/>
              <a:gd name="connsiteY11" fmla="*/ 0 h 2747789"/>
              <a:gd name="connsiteX12" fmla="*/ 4672878 w 5278581"/>
              <a:gd name="connsiteY12" fmla="*/ 1212 h 2747789"/>
              <a:gd name="connsiteX13" fmla="*/ 4605250 w 5278581"/>
              <a:gd name="connsiteY13" fmla="*/ 195782 h 2747789"/>
              <a:gd name="connsiteX14" fmla="*/ 4463934 w 5278581"/>
              <a:gd name="connsiteY14" fmla="*/ 287222 h 2747789"/>
              <a:gd name="connsiteX15" fmla="*/ 4089861 w 5278581"/>
              <a:gd name="connsiteY15" fmla="*/ 245658 h 2747789"/>
              <a:gd name="connsiteX16" fmla="*/ 4205114 w 5278581"/>
              <a:gd name="connsiteY16" fmla="*/ 528291 h 2747789"/>
              <a:gd name="connsiteX17" fmla="*/ 3358341 w 5278581"/>
              <a:gd name="connsiteY17" fmla="*/ 977178 h 2747789"/>
              <a:gd name="connsiteX18" fmla="*/ 3100647 w 5278581"/>
              <a:gd name="connsiteY18" fmla="*/ 1051993 h 2747789"/>
              <a:gd name="connsiteX19" fmla="*/ 2834640 w 5278581"/>
              <a:gd name="connsiteY19" fmla="*/ 1101869 h 2747789"/>
              <a:gd name="connsiteX20" fmla="*/ 2751512 w 5278581"/>
              <a:gd name="connsiteY20" fmla="*/ 1251498 h 2747789"/>
              <a:gd name="connsiteX21" fmla="*/ 2610196 w 5278581"/>
              <a:gd name="connsiteY21" fmla="*/ 1251498 h 2747789"/>
              <a:gd name="connsiteX22" fmla="*/ 2593570 w 5278581"/>
              <a:gd name="connsiteY22" fmla="*/ 1301375 h 2747789"/>
              <a:gd name="connsiteX23" fmla="*/ 2202872 w 5278581"/>
              <a:gd name="connsiteY23" fmla="*/ 1293062 h 2747789"/>
              <a:gd name="connsiteX24" fmla="*/ 2128058 w 5278581"/>
              <a:gd name="connsiteY24" fmla="*/ 1251498 h 2747789"/>
              <a:gd name="connsiteX25" fmla="*/ 1463040 w 5278581"/>
              <a:gd name="connsiteY25" fmla="*/ 1642196 h 2747789"/>
              <a:gd name="connsiteX26" fmla="*/ 1030778 w 5278581"/>
              <a:gd name="connsiteY26" fmla="*/ 1791826 h 2747789"/>
              <a:gd name="connsiteX27" fmla="*/ 856210 w 5278581"/>
              <a:gd name="connsiteY27" fmla="*/ 1899891 h 2747789"/>
              <a:gd name="connsiteX28" fmla="*/ 590203 w 5278581"/>
              <a:gd name="connsiteY28" fmla="*/ 1949767 h 2747789"/>
              <a:gd name="connsiteX29" fmla="*/ 440574 w 5278581"/>
              <a:gd name="connsiteY29" fmla="*/ 1999644 h 2747789"/>
              <a:gd name="connsiteX30" fmla="*/ 241069 w 5278581"/>
              <a:gd name="connsiteY30" fmla="*/ 2157586 h 2747789"/>
              <a:gd name="connsiteX31" fmla="*/ 24938 w 5278581"/>
              <a:gd name="connsiteY31" fmla="*/ 2348778 h 2747789"/>
              <a:gd name="connsiteX32" fmla="*/ 0 w 5278581"/>
              <a:gd name="connsiteY32" fmla="*/ 2531658 h 2747789"/>
              <a:gd name="connsiteX33" fmla="*/ 41563 w 5278581"/>
              <a:gd name="connsiteY33" fmla="*/ 2747789 h 2747789"/>
              <a:gd name="connsiteX0" fmla="*/ 41563 w 5278581"/>
              <a:gd name="connsiteY0" fmla="*/ 2781127 h 2781127"/>
              <a:gd name="connsiteX1" fmla="*/ 997527 w 5278581"/>
              <a:gd name="connsiteY1" fmla="*/ 2756189 h 2781127"/>
              <a:gd name="connsiteX2" fmla="*/ 1596043 w 5278581"/>
              <a:gd name="connsiteY2" fmla="*/ 2465244 h 2781127"/>
              <a:gd name="connsiteX3" fmla="*/ 2169621 w 5278581"/>
              <a:gd name="connsiteY3" fmla="*/ 2307302 h 2781127"/>
              <a:gd name="connsiteX4" fmla="*/ 2984269 w 5278581"/>
              <a:gd name="connsiteY4" fmla="*/ 1916604 h 2781127"/>
              <a:gd name="connsiteX5" fmla="*/ 3474720 w 5278581"/>
              <a:gd name="connsiteY5" fmla="*/ 1542531 h 2781127"/>
              <a:gd name="connsiteX6" fmla="*/ 4472247 w 5278581"/>
              <a:gd name="connsiteY6" fmla="*/ 1052080 h 2781127"/>
              <a:gd name="connsiteX7" fmla="*/ 4628976 w 5278581"/>
              <a:gd name="connsiteY7" fmla="*/ 998567 h 2781127"/>
              <a:gd name="connsiteX8" fmla="*/ 5278581 w 5278581"/>
              <a:gd name="connsiteY8" fmla="*/ 811011 h 2781127"/>
              <a:gd name="connsiteX9" fmla="*/ 4605076 w 5278581"/>
              <a:gd name="connsiteY9" fmla="*/ 543791 h 2781127"/>
              <a:gd name="connsiteX10" fmla="*/ 4723879 w 5278581"/>
              <a:gd name="connsiteY10" fmla="*/ 268346 h 2781127"/>
              <a:gd name="connsiteX11" fmla="*/ 4811726 w 5278581"/>
              <a:gd name="connsiteY11" fmla="*/ 0 h 2781127"/>
              <a:gd name="connsiteX12" fmla="*/ 4672878 w 5278581"/>
              <a:gd name="connsiteY12" fmla="*/ 34550 h 2781127"/>
              <a:gd name="connsiteX13" fmla="*/ 4605250 w 5278581"/>
              <a:gd name="connsiteY13" fmla="*/ 229120 h 2781127"/>
              <a:gd name="connsiteX14" fmla="*/ 4463934 w 5278581"/>
              <a:gd name="connsiteY14" fmla="*/ 320560 h 2781127"/>
              <a:gd name="connsiteX15" fmla="*/ 4089861 w 5278581"/>
              <a:gd name="connsiteY15" fmla="*/ 278996 h 2781127"/>
              <a:gd name="connsiteX16" fmla="*/ 4205114 w 5278581"/>
              <a:gd name="connsiteY16" fmla="*/ 561629 h 2781127"/>
              <a:gd name="connsiteX17" fmla="*/ 3358341 w 5278581"/>
              <a:gd name="connsiteY17" fmla="*/ 1010516 h 2781127"/>
              <a:gd name="connsiteX18" fmla="*/ 3100647 w 5278581"/>
              <a:gd name="connsiteY18" fmla="*/ 1085331 h 2781127"/>
              <a:gd name="connsiteX19" fmla="*/ 2834640 w 5278581"/>
              <a:gd name="connsiteY19" fmla="*/ 1135207 h 2781127"/>
              <a:gd name="connsiteX20" fmla="*/ 2751512 w 5278581"/>
              <a:gd name="connsiteY20" fmla="*/ 1284836 h 2781127"/>
              <a:gd name="connsiteX21" fmla="*/ 2610196 w 5278581"/>
              <a:gd name="connsiteY21" fmla="*/ 1284836 h 2781127"/>
              <a:gd name="connsiteX22" fmla="*/ 2593570 w 5278581"/>
              <a:gd name="connsiteY22" fmla="*/ 1334713 h 2781127"/>
              <a:gd name="connsiteX23" fmla="*/ 2202872 w 5278581"/>
              <a:gd name="connsiteY23" fmla="*/ 1326400 h 2781127"/>
              <a:gd name="connsiteX24" fmla="*/ 2128058 w 5278581"/>
              <a:gd name="connsiteY24" fmla="*/ 1284836 h 2781127"/>
              <a:gd name="connsiteX25" fmla="*/ 1463040 w 5278581"/>
              <a:gd name="connsiteY25" fmla="*/ 1675534 h 2781127"/>
              <a:gd name="connsiteX26" fmla="*/ 1030778 w 5278581"/>
              <a:gd name="connsiteY26" fmla="*/ 1825164 h 2781127"/>
              <a:gd name="connsiteX27" fmla="*/ 856210 w 5278581"/>
              <a:gd name="connsiteY27" fmla="*/ 1933229 h 2781127"/>
              <a:gd name="connsiteX28" fmla="*/ 590203 w 5278581"/>
              <a:gd name="connsiteY28" fmla="*/ 1983105 h 2781127"/>
              <a:gd name="connsiteX29" fmla="*/ 440574 w 5278581"/>
              <a:gd name="connsiteY29" fmla="*/ 2032982 h 2781127"/>
              <a:gd name="connsiteX30" fmla="*/ 241069 w 5278581"/>
              <a:gd name="connsiteY30" fmla="*/ 2190924 h 2781127"/>
              <a:gd name="connsiteX31" fmla="*/ 24938 w 5278581"/>
              <a:gd name="connsiteY31" fmla="*/ 2382116 h 2781127"/>
              <a:gd name="connsiteX32" fmla="*/ 0 w 5278581"/>
              <a:gd name="connsiteY32" fmla="*/ 2564996 h 2781127"/>
              <a:gd name="connsiteX33" fmla="*/ 41563 w 5278581"/>
              <a:gd name="connsiteY33" fmla="*/ 2781127 h 2781127"/>
              <a:gd name="connsiteX0" fmla="*/ 41563 w 5278581"/>
              <a:gd name="connsiteY0" fmla="*/ 2781127 h 2781127"/>
              <a:gd name="connsiteX1" fmla="*/ 997527 w 5278581"/>
              <a:gd name="connsiteY1" fmla="*/ 2756189 h 2781127"/>
              <a:gd name="connsiteX2" fmla="*/ 1596043 w 5278581"/>
              <a:gd name="connsiteY2" fmla="*/ 2465244 h 2781127"/>
              <a:gd name="connsiteX3" fmla="*/ 2169621 w 5278581"/>
              <a:gd name="connsiteY3" fmla="*/ 2307302 h 2781127"/>
              <a:gd name="connsiteX4" fmla="*/ 2984269 w 5278581"/>
              <a:gd name="connsiteY4" fmla="*/ 1916604 h 2781127"/>
              <a:gd name="connsiteX5" fmla="*/ 3474720 w 5278581"/>
              <a:gd name="connsiteY5" fmla="*/ 1542531 h 2781127"/>
              <a:gd name="connsiteX6" fmla="*/ 4472247 w 5278581"/>
              <a:gd name="connsiteY6" fmla="*/ 1052080 h 2781127"/>
              <a:gd name="connsiteX7" fmla="*/ 4628976 w 5278581"/>
              <a:gd name="connsiteY7" fmla="*/ 998567 h 2781127"/>
              <a:gd name="connsiteX8" fmla="*/ 5278581 w 5278581"/>
              <a:gd name="connsiteY8" fmla="*/ 811011 h 2781127"/>
              <a:gd name="connsiteX9" fmla="*/ 4605076 w 5278581"/>
              <a:gd name="connsiteY9" fmla="*/ 543791 h 2781127"/>
              <a:gd name="connsiteX10" fmla="*/ 4723879 w 5278581"/>
              <a:gd name="connsiteY10" fmla="*/ 268346 h 2781127"/>
              <a:gd name="connsiteX11" fmla="*/ 4811726 w 5278581"/>
              <a:gd name="connsiteY11" fmla="*/ 0 h 2781127"/>
              <a:gd name="connsiteX12" fmla="*/ 4672878 w 5278581"/>
              <a:gd name="connsiteY12" fmla="*/ 34550 h 2781127"/>
              <a:gd name="connsiteX13" fmla="*/ 4605250 w 5278581"/>
              <a:gd name="connsiteY13" fmla="*/ 229120 h 2781127"/>
              <a:gd name="connsiteX14" fmla="*/ 4463934 w 5278581"/>
              <a:gd name="connsiteY14" fmla="*/ 320560 h 2781127"/>
              <a:gd name="connsiteX15" fmla="*/ 4089861 w 5278581"/>
              <a:gd name="connsiteY15" fmla="*/ 278996 h 2781127"/>
              <a:gd name="connsiteX16" fmla="*/ 4205114 w 5278581"/>
              <a:gd name="connsiteY16" fmla="*/ 561629 h 2781127"/>
              <a:gd name="connsiteX17" fmla="*/ 3358341 w 5278581"/>
              <a:gd name="connsiteY17" fmla="*/ 1010516 h 2781127"/>
              <a:gd name="connsiteX18" fmla="*/ 3100647 w 5278581"/>
              <a:gd name="connsiteY18" fmla="*/ 1085331 h 2781127"/>
              <a:gd name="connsiteX19" fmla="*/ 2834640 w 5278581"/>
              <a:gd name="connsiteY19" fmla="*/ 1135207 h 2781127"/>
              <a:gd name="connsiteX20" fmla="*/ 2751512 w 5278581"/>
              <a:gd name="connsiteY20" fmla="*/ 1284836 h 2781127"/>
              <a:gd name="connsiteX21" fmla="*/ 2610196 w 5278581"/>
              <a:gd name="connsiteY21" fmla="*/ 1284836 h 2781127"/>
              <a:gd name="connsiteX22" fmla="*/ 2593570 w 5278581"/>
              <a:gd name="connsiteY22" fmla="*/ 1334713 h 2781127"/>
              <a:gd name="connsiteX23" fmla="*/ 2202872 w 5278581"/>
              <a:gd name="connsiteY23" fmla="*/ 1326400 h 2781127"/>
              <a:gd name="connsiteX24" fmla="*/ 2128058 w 5278581"/>
              <a:gd name="connsiteY24" fmla="*/ 1284836 h 2781127"/>
              <a:gd name="connsiteX25" fmla="*/ 1463040 w 5278581"/>
              <a:gd name="connsiteY25" fmla="*/ 1675534 h 2781127"/>
              <a:gd name="connsiteX26" fmla="*/ 1030778 w 5278581"/>
              <a:gd name="connsiteY26" fmla="*/ 1825164 h 2781127"/>
              <a:gd name="connsiteX27" fmla="*/ 856210 w 5278581"/>
              <a:gd name="connsiteY27" fmla="*/ 1933229 h 2781127"/>
              <a:gd name="connsiteX28" fmla="*/ 590203 w 5278581"/>
              <a:gd name="connsiteY28" fmla="*/ 1983105 h 2781127"/>
              <a:gd name="connsiteX29" fmla="*/ 440574 w 5278581"/>
              <a:gd name="connsiteY29" fmla="*/ 2032982 h 2781127"/>
              <a:gd name="connsiteX30" fmla="*/ 241069 w 5278581"/>
              <a:gd name="connsiteY30" fmla="*/ 2190924 h 2781127"/>
              <a:gd name="connsiteX31" fmla="*/ 24938 w 5278581"/>
              <a:gd name="connsiteY31" fmla="*/ 2382116 h 2781127"/>
              <a:gd name="connsiteX32" fmla="*/ 0 w 5278581"/>
              <a:gd name="connsiteY32" fmla="*/ 2564996 h 2781127"/>
              <a:gd name="connsiteX33" fmla="*/ 41563 w 5278581"/>
              <a:gd name="connsiteY33" fmla="*/ 2781127 h 2781127"/>
              <a:gd name="connsiteX0" fmla="*/ 41563 w 5278581"/>
              <a:gd name="connsiteY0" fmla="*/ 2781127 h 2781127"/>
              <a:gd name="connsiteX1" fmla="*/ 997527 w 5278581"/>
              <a:gd name="connsiteY1" fmla="*/ 2756189 h 2781127"/>
              <a:gd name="connsiteX2" fmla="*/ 1596043 w 5278581"/>
              <a:gd name="connsiteY2" fmla="*/ 2465244 h 2781127"/>
              <a:gd name="connsiteX3" fmla="*/ 2169621 w 5278581"/>
              <a:gd name="connsiteY3" fmla="*/ 2307302 h 2781127"/>
              <a:gd name="connsiteX4" fmla="*/ 2984269 w 5278581"/>
              <a:gd name="connsiteY4" fmla="*/ 1916604 h 2781127"/>
              <a:gd name="connsiteX5" fmla="*/ 3474720 w 5278581"/>
              <a:gd name="connsiteY5" fmla="*/ 1542531 h 2781127"/>
              <a:gd name="connsiteX6" fmla="*/ 4472247 w 5278581"/>
              <a:gd name="connsiteY6" fmla="*/ 1052080 h 2781127"/>
              <a:gd name="connsiteX7" fmla="*/ 4628976 w 5278581"/>
              <a:gd name="connsiteY7" fmla="*/ 998567 h 2781127"/>
              <a:gd name="connsiteX8" fmla="*/ 5278581 w 5278581"/>
              <a:gd name="connsiteY8" fmla="*/ 811011 h 2781127"/>
              <a:gd name="connsiteX9" fmla="*/ 4605076 w 5278581"/>
              <a:gd name="connsiteY9" fmla="*/ 543791 h 2781127"/>
              <a:gd name="connsiteX10" fmla="*/ 4735785 w 5278581"/>
              <a:gd name="connsiteY10" fmla="*/ 270728 h 2781127"/>
              <a:gd name="connsiteX11" fmla="*/ 4811726 w 5278581"/>
              <a:gd name="connsiteY11" fmla="*/ 0 h 2781127"/>
              <a:gd name="connsiteX12" fmla="*/ 4672878 w 5278581"/>
              <a:gd name="connsiteY12" fmla="*/ 34550 h 2781127"/>
              <a:gd name="connsiteX13" fmla="*/ 4605250 w 5278581"/>
              <a:gd name="connsiteY13" fmla="*/ 229120 h 2781127"/>
              <a:gd name="connsiteX14" fmla="*/ 4463934 w 5278581"/>
              <a:gd name="connsiteY14" fmla="*/ 320560 h 2781127"/>
              <a:gd name="connsiteX15" fmla="*/ 4089861 w 5278581"/>
              <a:gd name="connsiteY15" fmla="*/ 278996 h 2781127"/>
              <a:gd name="connsiteX16" fmla="*/ 4205114 w 5278581"/>
              <a:gd name="connsiteY16" fmla="*/ 561629 h 2781127"/>
              <a:gd name="connsiteX17" fmla="*/ 3358341 w 5278581"/>
              <a:gd name="connsiteY17" fmla="*/ 1010516 h 2781127"/>
              <a:gd name="connsiteX18" fmla="*/ 3100647 w 5278581"/>
              <a:gd name="connsiteY18" fmla="*/ 1085331 h 2781127"/>
              <a:gd name="connsiteX19" fmla="*/ 2834640 w 5278581"/>
              <a:gd name="connsiteY19" fmla="*/ 1135207 h 2781127"/>
              <a:gd name="connsiteX20" fmla="*/ 2751512 w 5278581"/>
              <a:gd name="connsiteY20" fmla="*/ 1284836 h 2781127"/>
              <a:gd name="connsiteX21" fmla="*/ 2610196 w 5278581"/>
              <a:gd name="connsiteY21" fmla="*/ 1284836 h 2781127"/>
              <a:gd name="connsiteX22" fmla="*/ 2593570 w 5278581"/>
              <a:gd name="connsiteY22" fmla="*/ 1334713 h 2781127"/>
              <a:gd name="connsiteX23" fmla="*/ 2202872 w 5278581"/>
              <a:gd name="connsiteY23" fmla="*/ 1326400 h 2781127"/>
              <a:gd name="connsiteX24" fmla="*/ 2128058 w 5278581"/>
              <a:gd name="connsiteY24" fmla="*/ 1284836 h 2781127"/>
              <a:gd name="connsiteX25" fmla="*/ 1463040 w 5278581"/>
              <a:gd name="connsiteY25" fmla="*/ 1675534 h 2781127"/>
              <a:gd name="connsiteX26" fmla="*/ 1030778 w 5278581"/>
              <a:gd name="connsiteY26" fmla="*/ 1825164 h 2781127"/>
              <a:gd name="connsiteX27" fmla="*/ 856210 w 5278581"/>
              <a:gd name="connsiteY27" fmla="*/ 1933229 h 2781127"/>
              <a:gd name="connsiteX28" fmla="*/ 590203 w 5278581"/>
              <a:gd name="connsiteY28" fmla="*/ 1983105 h 2781127"/>
              <a:gd name="connsiteX29" fmla="*/ 440574 w 5278581"/>
              <a:gd name="connsiteY29" fmla="*/ 2032982 h 2781127"/>
              <a:gd name="connsiteX30" fmla="*/ 241069 w 5278581"/>
              <a:gd name="connsiteY30" fmla="*/ 2190924 h 2781127"/>
              <a:gd name="connsiteX31" fmla="*/ 24938 w 5278581"/>
              <a:gd name="connsiteY31" fmla="*/ 2382116 h 2781127"/>
              <a:gd name="connsiteX32" fmla="*/ 0 w 5278581"/>
              <a:gd name="connsiteY32" fmla="*/ 2564996 h 2781127"/>
              <a:gd name="connsiteX33" fmla="*/ 41563 w 5278581"/>
              <a:gd name="connsiteY33" fmla="*/ 2781127 h 2781127"/>
              <a:gd name="connsiteX0" fmla="*/ 41563 w 5278581"/>
              <a:gd name="connsiteY0" fmla="*/ 2781127 h 2781127"/>
              <a:gd name="connsiteX1" fmla="*/ 997527 w 5278581"/>
              <a:gd name="connsiteY1" fmla="*/ 2756189 h 2781127"/>
              <a:gd name="connsiteX2" fmla="*/ 1596043 w 5278581"/>
              <a:gd name="connsiteY2" fmla="*/ 2465244 h 2781127"/>
              <a:gd name="connsiteX3" fmla="*/ 2169621 w 5278581"/>
              <a:gd name="connsiteY3" fmla="*/ 2307302 h 2781127"/>
              <a:gd name="connsiteX4" fmla="*/ 2984269 w 5278581"/>
              <a:gd name="connsiteY4" fmla="*/ 1916604 h 2781127"/>
              <a:gd name="connsiteX5" fmla="*/ 3474720 w 5278581"/>
              <a:gd name="connsiteY5" fmla="*/ 1542531 h 2781127"/>
              <a:gd name="connsiteX6" fmla="*/ 4472247 w 5278581"/>
              <a:gd name="connsiteY6" fmla="*/ 1052080 h 2781127"/>
              <a:gd name="connsiteX7" fmla="*/ 4628976 w 5278581"/>
              <a:gd name="connsiteY7" fmla="*/ 998567 h 2781127"/>
              <a:gd name="connsiteX8" fmla="*/ 5278581 w 5278581"/>
              <a:gd name="connsiteY8" fmla="*/ 811011 h 2781127"/>
              <a:gd name="connsiteX9" fmla="*/ 4605076 w 5278581"/>
              <a:gd name="connsiteY9" fmla="*/ 543791 h 2781127"/>
              <a:gd name="connsiteX10" fmla="*/ 4735785 w 5278581"/>
              <a:gd name="connsiteY10" fmla="*/ 270728 h 2781127"/>
              <a:gd name="connsiteX11" fmla="*/ 4811726 w 5278581"/>
              <a:gd name="connsiteY11" fmla="*/ 0 h 2781127"/>
              <a:gd name="connsiteX12" fmla="*/ 4672878 w 5278581"/>
              <a:gd name="connsiteY12" fmla="*/ 34550 h 2781127"/>
              <a:gd name="connsiteX13" fmla="*/ 4605250 w 5278581"/>
              <a:gd name="connsiteY13" fmla="*/ 229120 h 2781127"/>
              <a:gd name="connsiteX14" fmla="*/ 4463934 w 5278581"/>
              <a:gd name="connsiteY14" fmla="*/ 320560 h 2781127"/>
              <a:gd name="connsiteX15" fmla="*/ 4089861 w 5278581"/>
              <a:gd name="connsiteY15" fmla="*/ 278996 h 2781127"/>
              <a:gd name="connsiteX16" fmla="*/ 4205114 w 5278581"/>
              <a:gd name="connsiteY16" fmla="*/ 561629 h 2781127"/>
              <a:gd name="connsiteX17" fmla="*/ 3358341 w 5278581"/>
              <a:gd name="connsiteY17" fmla="*/ 1010516 h 2781127"/>
              <a:gd name="connsiteX18" fmla="*/ 3100647 w 5278581"/>
              <a:gd name="connsiteY18" fmla="*/ 1085331 h 2781127"/>
              <a:gd name="connsiteX19" fmla="*/ 2834640 w 5278581"/>
              <a:gd name="connsiteY19" fmla="*/ 1135207 h 2781127"/>
              <a:gd name="connsiteX20" fmla="*/ 2751512 w 5278581"/>
              <a:gd name="connsiteY20" fmla="*/ 1284836 h 2781127"/>
              <a:gd name="connsiteX21" fmla="*/ 2610196 w 5278581"/>
              <a:gd name="connsiteY21" fmla="*/ 1284836 h 2781127"/>
              <a:gd name="connsiteX22" fmla="*/ 2593570 w 5278581"/>
              <a:gd name="connsiteY22" fmla="*/ 1334713 h 2781127"/>
              <a:gd name="connsiteX23" fmla="*/ 2202872 w 5278581"/>
              <a:gd name="connsiteY23" fmla="*/ 1326400 h 2781127"/>
              <a:gd name="connsiteX24" fmla="*/ 2128058 w 5278581"/>
              <a:gd name="connsiteY24" fmla="*/ 1284836 h 2781127"/>
              <a:gd name="connsiteX25" fmla="*/ 1463040 w 5278581"/>
              <a:gd name="connsiteY25" fmla="*/ 1675534 h 2781127"/>
              <a:gd name="connsiteX26" fmla="*/ 1030778 w 5278581"/>
              <a:gd name="connsiteY26" fmla="*/ 1825164 h 2781127"/>
              <a:gd name="connsiteX27" fmla="*/ 856210 w 5278581"/>
              <a:gd name="connsiteY27" fmla="*/ 1933229 h 2781127"/>
              <a:gd name="connsiteX28" fmla="*/ 590203 w 5278581"/>
              <a:gd name="connsiteY28" fmla="*/ 1983105 h 2781127"/>
              <a:gd name="connsiteX29" fmla="*/ 440574 w 5278581"/>
              <a:gd name="connsiteY29" fmla="*/ 2032982 h 2781127"/>
              <a:gd name="connsiteX30" fmla="*/ 241069 w 5278581"/>
              <a:gd name="connsiteY30" fmla="*/ 2190924 h 2781127"/>
              <a:gd name="connsiteX31" fmla="*/ 24938 w 5278581"/>
              <a:gd name="connsiteY31" fmla="*/ 2382116 h 2781127"/>
              <a:gd name="connsiteX32" fmla="*/ 0 w 5278581"/>
              <a:gd name="connsiteY32" fmla="*/ 2564996 h 2781127"/>
              <a:gd name="connsiteX33" fmla="*/ 41563 w 5278581"/>
              <a:gd name="connsiteY33" fmla="*/ 2781127 h 2781127"/>
              <a:gd name="connsiteX0" fmla="*/ 41563 w 5278581"/>
              <a:gd name="connsiteY0" fmla="*/ 2783508 h 2783508"/>
              <a:gd name="connsiteX1" fmla="*/ 997527 w 5278581"/>
              <a:gd name="connsiteY1" fmla="*/ 2758570 h 2783508"/>
              <a:gd name="connsiteX2" fmla="*/ 1596043 w 5278581"/>
              <a:gd name="connsiteY2" fmla="*/ 2467625 h 2783508"/>
              <a:gd name="connsiteX3" fmla="*/ 2169621 w 5278581"/>
              <a:gd name="connsiteY3" fmla="*/ 2309683 h 2783508"/>
              <a:gd name="connsiteX4" fmla="*/ 2984269 w 5278581"/>
              <a:gd name="connsiteY4" fmla="*/ 1918985 h 2783508"/>
              <a:gd name="connsiteX5" fmla="*/ 3474720 w 5278581"/>
              <a:gd name="connsiteY5" fmla="*/ 1544912 h 2783508"/>
              <a:gd name="connsiteX6" fmla="*/ 4472247 w 5278581"/>
              <a:gd name="connsiteY6" fmla="*/ 1054461 h 2783508"/>
              <a:gd name="connsiteX7" fmla="*/ 4628976 w 5278581"/>
              <a:gd name="connsiteY7" fmla="*/ 1000948 h 2783508"/>
              <a:gd name="connsiteX8" fmla="*/ 5278581 w 5278581"/>
              <a:gd name="connsiteY8" fmla="*/ 813392 h 2783508"/>
              <a:gd name="connsiteX9" fmla="*/ 4605076 w 5278581"/>
              <a:gd name="connsiteY9" fmla="*/ 546172 h 2783508"/>
              <a:gd name="connsiteX10" fmla="*/ 4735785 w 5278581"/>
              <a:gd name="connsiteY10" fmla="*/ 273109 h 2783508"/>
              <a:gd name="connsiteX11" fmla="*/ 4830776 w 5278581"/>
              <a:gd name="connsiteY11" fmla="*/ 0 h 2783508"/>
              <a:gd name="connsiteX12" fmla="*/ 4672878 w 5278581"/>
              <a:gd name="connsiteY12" fmla="*/ 36931 h 2783508"/>
              <a:gd name="connsiteX13" fmla="*/ 4605250 w 5278581"/>
              <a:gd name="connsiteY13" fmla="*/ 231501 h 2783508"/>
              <a:gd name="connsiteX14" fmla="*/ 4463934 w 5278581"/>
              <a:gd name="connsiteY14" fmla="*/ 322941 h 2783508"/>
              <a:gd name="connsiteX15" fmla="*/ 4089861 w 5278581"/>
              <a:gd name="connsiteY15" fmla="*/ 281377 h 2783508"/>
              <a:gd name="connsiteX16" fmla="*/ 4205114 w 5278581"/>
              <a:gd name="connsiteY16" fmla="*/ 564010 h 2783508"/>
              <a:gd name="connsiteX17" fmla="*/ 3358341 w 5278581"/>
              <a:gd name="connsiteY17" fmla="*/ 1012897 h 2783508"/>
              <a:gd name="connsiteX18" fmla="*/ 3100647 w 5278581"/>
              <a:gd name="connsiteY18" fmla="*/ 1087712 h 2783508"/>
              <a:gd name="connsiteX19" fmla="*/ 2834640 w 5278581"/>
              <a:gd name="connsiteY19" fmla="*/ 1137588 h 2783508"/>
              <a:gd name="connsiteX20" fmla="*/ 2751512 w 5278581"/>
              <a:gd name="connsiteY20" fmla="*/ 1287217 h 2783508"/>
              <a:gd name="connsiteX21" fmla="*/ 2610196 w 5278581"/>
              <a:gd name="connsiteY21" fmla="*/ 1287217 h 2783508"/>
              <a:gd name="connsiteX22" fmla="*/ 2593570 w 5278581"/>
              <a:gd name="connsiteY22" fmla="*/ 1337094 h 2783508"/>
              <a:gd name="connsiteX23" fmla="*/ 2202872 w 5278581"/>
              <a:gd name="connsiteY23" fmla="*/ 1328781 h 2783508"/>
              <a:gd name="connsiteX24" fmla="*/ 2128058 w 5278581"/>
              <a:gd name="connsiteY24" fmla="*/ 1287217 h 2783508"/>
              <a:gd name="connsiteX25" fmla="*/ 1463040 w 5278581"/>
              <a:gd name="connsiteY25" fmla="*/ 1677915 h 2783508"/>
              <a:gd name="connsiteX26" fmla="*/ 1030778 w 5278581"/>
              <a:gd name="connsiteY26" fmla="*/ 1827545 h 2783508"/>
              <a:gd name="connsiteX27" fmla="*/ 856210 w 5278581"/>
              <a:gd name="connsiteY27" fmla="*/ 1935610 h 2783508"/>
              <a:gd name="connsiteX28" fmla="*/ 590203 w 5278581"/>
              <a:gd name="connsiteY28" fmla="*/ 1985486 h 2783508"/>
              <a:gd name="connsiteX29" fmla="*/ 440574 w 5278581"/>
              <a:gd name="connsiteY29" fmla="*/ 2035363 h 2783508"/>
              <a:gd name="connsiteX30" fmla="*/ 241069 w 5278581"/>
              <a:gd name="connsiteY30" fmla="*/ 2193305 h 2783508"/>
              <a:gd name="connsiteX31" fmla="*/ 24938 w 5278581"/>
              <a:gd name="connsiteY31" fmla="*/ 2384497 h 2783508"/>
              <a:gd name="connsiteX32" fmla="*/ 0 w 5278581"/>
              <a:gd name="connsiteY32" fmla="*/ 2567377 h 2783508"/>
              <a:gd name="connsiteX33" fmla="*/ 41563 w 5278581"/>
              <a:gd name="connsiteY33" fmla="*/ 2783508 h 2783508"/>
              <a:gd name="connsiteX0" fmla="*/ 41563 w 5278581"/>
              <a:gd name="connsiteY0" fmla="*/ 2771601 h 2771601"/>
              <a:gd name="connsiteX1" fmla="*/ 997527 w 5278581"/>
              <a:gd name="connsiteY1" fmla="*/ 2746663 h 2771601"/>
              <a:gd name="connsiteX2" fmla="*/ 1596043 w 5278581"/>
              <a:gd name="connsiteY2" fmla="*/ 2455718 h 2771601"/>
              <a:gd name="connsiteX3" fmla="*/ 2169621 w 5278581"/>
              <a:gd name="connsiteY3" fmla="*/ 2297776 h 2771601"/>
              <a:gd name="connsiteX4" fmla="*/ 2984269 w 5278581"/>
              <a:gd name="connsiteY4" fmla="*/ 1907078 h 2771601"/>
              <a:gd name="connsiteX5" fmla="*/ 3474720 w 5278581"/>
              <a:gd name="connsiteY5" fmla="*/ 1533005 h 2771601"/>
              <a:gd name="connsiteX6" fmla="*/ 4472247 w 5278581"/>
              <a:gd name="connsiteY6" fmla="*/ 1042554 h 2771601"/>
              <a:gd name="connsiteX7" fmla="*/ 4628976 w 5278581"/>
              <a:gd name="connsiteY7" fmla="*/ 989041 h 2771601"/>
              <a:gd name="connsiteX8" fmla="*/ 5278581 w 5278581"/>
              <a:gd name="connsiteY8" fmla="*/ 801485 h 2771601"/>
              <a:gd name="connsiteX9" fmla="*/ 4605076 w 5278581"/>
              <a:gd name="connsiteY9" fmla="*/ 534265 h 2771601"/>
              <a:gd name="connsiteX10" fmla="*/ 4735785 w 5278581"/>
              <a:gd name="connsiteY10" fmla="*/ 261202 h 2771601"/>
              <a:gd name="connsiteX11" fmla="*/ 4823632 w 5278581"/>
              <a:gd name="connsiteY11" fmla="*/ 0 h 2771601"/>
              <a:gd name="connsiteX12" fmla="*/ 4672878 w 5278581"/>
              <a:gd name="connsiteY12" fmla="*/ 25024 h 2771601"/>
              <a:gd name="connsiteX13" fmla="*/ 4605250 w 5278581"/>
              <a:gd name="connsiteY13" fmla="*/ 219594 h 2771601"/>
              <a:gd name="connsiteX14" fmla="*/ 4463934 w 5278581"/>
              <a:gd name="connsiteY14" fmla="*/ 311034 h 2771601"/>
              <a:gd name="connsiteX15" fmla="*/ 4089861 w 5278581"/>
              <a:gd name="connsiteY15" fmla="*/ 269470 h 2771601"/>
              <a:gd name="connsiteX16" fmla="*/ 4205114 w 5278581"/>
              <a:gd name="connsiteY16" fmla="*/ 552103 h 2771601"/>
              <a:gd name="connsiteX17" fmla="*/ 3358341 w 5278581"/>
              <a:gd name="connsiteY17" fmla="*/ 1000990 h 2771601"/>
              <a:gd name="connsiteX18" fmla="*/ 3100647 w 5278581"/>
              <a:gd name="connsiteY18" fmla="*/ 1075805 h 2771601"/>
              <a:gd name="connsiteX19" fmla="*/ 2834640 w 5278581"/>
              <a:gd name="connsiteY19" fmla="*/ 1125681 h 2771601"/>
              <a:gd name="connsiteX20" fmla="*/ 2751512 w 5278581"/>
              <a:gd name="connsiteY20" fmla="*/ 1275310 h 2771601"/>
              <a:gd name="connsiteX21" fmla="*/ 2610196 w 5278581"/>
              <a:gd name="connsiteY21" fmla="*/ 1275310 h 2771601"/>
              <a:gd name="connsiteX22" fmla="*/ 2593570 w 5278581"/>
              <a:gd name="connsiteY22" fmla="*/ 1325187 h 2771601"/>
              <a:gd name="connsiteX23" fmla="*/ 2202872 w 5278581"/>
              <a:gd name="connsiteY23" fmla="*/ 1316874 h 2771601"/>
              <a:gd name="connsiteX24" fmla="*/ 2128058 w 5278581"/>
              <a:gd name="connsiteY24" fmla="*/ 1275310 h 2771601"/>
              <a:gd name="connsiteX25" fmla="*/ 1463040 w 5278581"/>
              <a:gd name="connsiteY25" fmla="*/ 1666008 h 2771601"/>
              <a:gd name="connsiteX26" fmla="*/ 1030778 w 5278581"/>
              <a:gd name="connsiteY26" fmla="*/ 1815638 h 2771601"/>
              <a:gd name="connsiteX27" fmla="*/ 856210 w 5278581"/>
              <a:gd name="connsiteY27" fmla="*/ 1923703 h 2771601"/>
              <a:gd name="connsiteX28" fmla="*/ 590203 w 5278581"/>
              <a:gd name="connsiteY28" fmla="*/ 1973579 h 2771601"/>
              <a:gd name="connsiteX29" fmla="*/ 440574 w 5278581"/>
              <a:gd name="connsiteY29" fmla="*/ 2023456 h 2771601"/>
              <a:gd name="connsiteX30" fmla="*/ 241069 w 5278581"/>
              <a:gd name="connsiteY30" fmla="*/ 2181398 h 2771601"/>
              <a:gd name="connsiteX31" fmla="*/ 24938 w 5278581"/>
              <a:gd name="connsiteY31" fmla="*/ 2372590 h 2771601"/>
              <a:gd name="connsiteX32" fmla="*/ 0 w 5278581"/>
              <a:gd name="connsiteY32" fmla="*/ 2555470 h 2771601"/>
              <a:gd name="connsiteX33" fmla="*/ 41563 w 5278581"/>
              <a:gd name="connsiteY33" fmla="*/ 2771601 h 2771601"/>
              <a:gd name="connsiteX0" fmla="*/ 41563 w 5278581"/>
              <a:gd name="connsiteY0" fmla="*/ 2771601 h 2771601"/>
              <a:gd name="connsiteX1" fmla="*/ 997527 w 5278581"/>
              <a:gd name="connsiteY1" fmla="*/ 2746663 h 2771601"/>
              <a:gd name="connsiteX2" fmla="*/ 1596043 w 5278581"/>
              <a:gd name="connsiteY2" fmla="*/ 2455718 h 2771601"/>
              <a:gd name="connsiteX3" fmla="*/ 2169621 w 5278581"/>
              <a:gd name="connsiteY3" fmla="*/ 2297776 h 2771601"/>
              <a:gd name="connsiteX4" fmla="*/ 2984269 w 5278581"/>
              <a:gd name="connsiteY4" fmla="*/ 1907078 h 2771601"/>
              <a:gd name="connsiteX5" fmla="*/ 3474720 w 5278581"/>
              <a:gd name="connsiteY5" fmla="*/ 1533005 h 2771601"/>
              <a:gd name="connsiteX6" fmla="*/ 4472247 w 5278581"/>
              <a:gd name="connsiteY6" fmla="*/ 1042554 h 2771601"/>
              <a:gd name="connsiteX7" fmla="*/ 4628976 w 5278581"/>
              <a:gd name="connsiteY7" fmla="*/ 989041 h 2771601"/>
              <a:gd name="connsiteX8" fmla="*/ 5278581 w 5278581"/>
              <a:gd name="connsiteY8" fmla="*/ 801485 h 2771601"/>
              <a:gd name="connsiteX9" fmla="*/ 4605076 w 5278581"/>
              <a:gd name="connsiteY9" fmla="*/ 534265 h 2771601"/>
              <a:gd name="connsiteX10" fmla="*/ 4735785 w 5278581"/>
              <a:gd name="connsiteY10" fmla="*/ 261202 h 2771601"/>
              <a:gd name="connsiteX11" fmla="*/ 4823632 w 5278581"/>
              <a:gd name="connsiteY11" fmla="*/ 0 h 2771601"/>
              <a:gd name="connsiteX12" fmla="*/ 4672878 w 5278581"/>
              <a:gd name="connsiteY12" fmla="*/ 25024 h 2771601"/>
              <a:gd name="connsiteX13" fmla="*/ 4605250 w 5278581"/>
              <a:gd name="connsiteY13" fmla="*/ 219594 h 2771601"/>
              <a:gd name="connsiteX14" fmla="*/ 4463934 w 5278581"/>
              <a:gd name="connsiteY14" fmla="*/ 311034 h 2771601"/>
              <a:gd name="connsiteX15" fmla="*/ 4089861 w 5278581"/>
              <a:gd name="connsiteY15" fmla="*/ 269470 h 2771601"/>
              <a:gd name="connsiteX16" fmla="*/ 4205114 w 5278581"/>
              <a:gd name="connsiteY16" fmla="*/ 552103 h 2771601"/>
              <a:gd name="connsiteX17" fmla="*/ 3358341 w 5278581"/>
              <a:gd name="connsiteY17" fmla="*/ 1000990 h 2771601"/>
              <a:gd name="connsiteX18" fmla="*/ 3100647 w 5278581"/>
              <a:gd name="connsiteY18" fmla="*/ 1075805 h 2771601"/>
              <a:gd name="connsiteX19" fmla="*/ 2834640 w 5278581"/>
              <a:gd name="connsiteY19" fmla="*/ 1125681 h 2771601"/>
              <a:gd name="connsiteX20" fmla="*/ 2751512 w 5278581"/>
              <a:gd name="connsiteY20" fmla="*/ 1275310 h 2771601"/>
              <a:gd name="connsiteX21" fmla="*/ 2610196 w 5278581"/>
              <a:gd name="connsiteY21" fmla="*/ 1275310 h 2771601"/>
              <a:gd name="connsiteX22" fmla="*/ 2593570 w 5278581"/>
              <a:gd name="connsiteY22" fmla="*/ 1325187 h 2771601"/>
              <a:gd name="connsiteX23" fmla="*/ 2202872 w 5278581"/>
              <a:gd name="connsiteY23" fmla="*/ 1316874 h 2771601"/>
              <a:gd name="connsiteX24" fmla="*/ 2128058 w 5278581"/>
              <a:gd name="connsiteY24" fmla="*/ 1275310 h 2771601"/>
              <a:gd name="connsiteX25" fmla="*/ 1463040 w 5278581"/>
              <a:gd name="connsiteY25" fmla="*/ 1666008 h 2771601"/>
              <a:gd name="connsiteX26" fmla="*/ 1030778 w 5278581"/>
              <a:gd name="connsiteY26" fmla="*/ 1815638 h 2771601"/>
              <a:gd name="connsiteX27" fmla="*/ 856210 w 5278581"/>
              <a:gd name="connsiteY27" fmla="*/ 1923703 h 2771601"/>
              <a:gd name="connsiteX28" fmla="*/ 590203 w 5278581"/>
              <a:gd name="connsiteY28" fmla="*/ 1973579 h 2771601"/>
              <a:gd name="connsiteX29" fmla="*/ 440574 w 5278581"/>
              <a:gd name="connsiteY29" fmla="*/ 2023456 h 2771601"/>
              <a:gd name="connsiteX30" fmla="*/ 241069 w 5278581"/>
              <a:gd name="connsiteY30" fmla="*/ 2181398 h 2771601"/>
              <a:gd name="connsiteX31" fmla="*/ 24938 w 5278581"/>
              <a:gd name="connsiteY31" fmla="*/ 2372590 h 2771601"/>
              <a:gd name="connsiteX32" fmla="*/ 0 w 5278581"/>
              <a:gd name="connsiteY32" fmla="*/ 2555470 h 2771601"/>
              <a:gd name="connsiteX33" fmla="*/ 41563 w 5278581"/>
              <a:gd name="connsiteY33" fmla="*/ 2771601 h 2771601"/>
              <a:gd name="connsiteX0" fmla="*/ 41563 w 5278581"/>
              <a:gd name="connsiteY0" fmla="*/ 2771601 h 2771601"/>
              <a:gd name="connsiteX1" fmla="*/ 997527 w 5278581"/>
              <a:gd name="connsiteY1" fmla="*/ 2746663 h 2771601"/>
              <a:gd name="connsiteX2" fmla="*/ 1596043 w 5278581"/>
              <a:gd name="connsiteY2" fmla="*/ 2455718 h 2771601"/>
              <a:gd name="connsiteX3" fmla="*/ 2169621 w 5278581"/>
              <a:gd name="connsiteY3" fmla="*/ 2297776 h 2771601"/>
              <a:gd name="connsiteX4" fmla="*/ 2984269 w 5278581"/>
              <a:gd name="connsiteY4" fmla="*/ 1907078 h 2771601"/>
              <a:gd name="connsiteX5" fmla="*/ 3474720 w 5278581"/>
              <a:gd name="connsiteY5" fmla="*/ 1533005 h 2771601"/>
              <a:gd name="connsiteX6" fmla="*/ 4472247 w 5278581"/>
              <a:gd name="connsiteY6" fmla="*/ 1042554 h 2771601"/>
              <a:gd name="connsiteX7" fmla="*/ 4628976 w 5278581"/>
              <a:gd name="connsiteY7" fmla="*/ 989041 h 2771601"/>
              <a:gd name="connsiteX8" fmla="*/ 5278581 w 5278581"/>
              <a:gd name="connsiteY8" fmla="*/ 801485 h 2771601"/>
              <a:gd name="connsiteX9" fmla="*/ 4605076 w 5278581"/>
              <a:gd name="connsiteY9" fmla="*/ 534265 h 2771601"/>
              <a:gd name="connsiteX10" fmla="*/ 4735785 w 5278581"/>
              <a:gd name="connsiteY10" fmla="*/ 261202 h 2771601"/>
              <a:gd name="connsiteX11" fmla="*/ 4823632 w 5278581"/>
              <a:gd name="connsiteY11" fmla="*/ 0 h 2771601"/>
              <a:gd name="connsiteX12" fmla="*/ 4672878 w 5278581"/>
              <a:gd name="connsiteY12" fmla="*/ 25024 h 2771601"/>
              <a:gd name="connsiteX13" fmla="*/ 4605250 w 5278581"/>
              <a:gd name="connsiteY13" fmla="*/ 219594 h 2771601"/>
              <a:gd name="connsiteX14" fmla="*/ 4463934 w 5278581"/>
              <a:gd name="connsiteY14" fmla="*/ 311034 h 2771601"/>
              <a:gd name="connsiteX15" fmla="*/ 4089861 w 5278581"/>
              <a:gd name="connsiteY15" fmla="*/ 269470 h 2771601"/>
              <a:gd name="connsiteX16" fmla="*/ 4205114 w 5278581"/>
              <a:gd name="connsiteY16" fmla="*/ 552103 h 2771601"/>
              <a:gd name="connsiteX17" fmla="*/ 3358341 w 5278581"/>
              <a:gd name="connsiteY17" fmla="*/ 1000990 h 2771601"/>
              <a:gd name="connsiteX18" fmla="*/ 3100647 w 5278581"/>
              <a:gd name="connsiteY18" fmla="*/ 1075805 h 2771601"/>
              <a:gd name="connsiteX19" fmla="*/ 2834640 w 5278581"/>
              <a:gd name="connsiteY19" fmla="*/ 1125681 h 2771601"/>
              <a:gd name="connsiteX20" fmla="*/ 2751512 w 5278581"/>
              <a:gd name="connsiteY20" fmla="*/ 1275310 h 2771601"/>
              <a:gd name="connsiteX21" fmla="*/ 2610196 w 5278581"/>
              <a:gd name="connsiteY21" fmla="*/ 1275310 h 2771601"/>
              <a:gd name="connsiteX22" fmla="*/ 2593570 w 5278581"/>
              <a:gd name="connsiteY22" fmla="*/ 1325187 h 2771601"/>
              <a:gd name="connsiteX23" fmla="*/ 2202872 w 5278581"/>
              <a:gd name="connsiteY23" fmla="*/ 1316874 h 2771601"/>
              <a:gd name="connsiteX24" fmla="*/ 2128058 w 5278581"/>
              <a:gd name="connsiteY24" fmla="*/ 1275310 h 2771601"/>
              <a:gd name="connsiteX25" fmla="*/ 1463040 w 5278581"/>
              <a:gd name="connsiteY25" fmla="*/ 1666008 h 2771601"/>
              <a:gd name="connsiteX26" fmla="*/ 1030778 w 5278581"/>
              <a:gd name="connsiteY26" fmla="*/ 1815638 h 2771601"/>
              <a:gd name="connsiteX27" fmla="*/ 856210 w 5278581"/>
              <a:gd name="connsiteY27" fmla="*/ 1923703 h 2771601"/>
              <a:gd name="connsiteX28" fmla="*/ 590203 w 5278581"/>
              <a:gd name="connsiteY28" fmla="*/ 1973579 h 2771601"/>
              <a:gd name="connsiteX29" fmla="*/ 440574 w 5278581"/>
              <a:gd name="connsiteY29" fmla="*/ 2023456 h 2771601"/>
              <a:gd name="connsiteX30" fmla="*/ 241069 w 5278581"/>
              <a:gd name="connsiteY30" fmla="*/ 2181398 h 2771601"/>
              <a:gd name="connsiteX31" fmla="*/ 24938 w 5278581"/>
              <a:gd name="connsiteY31" fmla="*/ 2372590 h 2771601"/>
              <a:gd name="connsiteX32" fmla="*/ 0 w 5278581"/>
              <a:gd name="connsiteY32" fmla="*/ 2555470 h 2771601"/>
              <a:gd name="connsiteX33" fmla="*/ 41563 w 5278581"/>
              <a:gd name="connsiteY33" fmla="*/ 2771601 h 277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278581" h="2771601">
                <a:moveTo>
                  <a:pt x="41563" y="2771601"/>
                </a:moveTo>
                <a:lnTo>
                  <a:pt x="997527" y="2746663"/>
                </a:lnTo>
                <a:lnTo>
                  <a:pt x="1596043" y="2455718"/>
                </a:lnTo>
                <a:lnTo>
                  <a:pt x="2169621" y="2297776"/>
                </a:lnTo>
                <a:lnTo>
                  <a:pt x="2984269" y="1907078"/>
                </a:lnTo>
                <a:lnTo>
                  <a:pt x="3474720" y="1533005"/>
                </a:lnTo>
                <a:lnTo>
                  <a:pt x="4472247" y="1042554"/>
                </a:lnTo>
                <a:lnTo>
                  <a:pt x="4628976" y="989041"/>
                </a:lnTo>
                <a:lnTo>
                  <a:pt x="5278581" y="801485"/>
                </a:lnTo>
                <a:lnTo>
                  <a:pt x="4605076" y="534265"/>
                </a:lnTo>
                <a:cubicBezTo>
                  <a:pt x="4648646" y="443244"/>
                  <a:pt x="4716028" y="356986"/>
                  <a:pt x="4735785" y="261202"/>
                </a:cubicBezTo>
                <a:cubicBezTo>
                  <a:pt x="4762686" y="116985"/>
                  <a:pt x="4839594" y="87068"/>
                  <a:pt x="4823632" y="0"/>
                </a:cubicBezTo>
                <a:lnTo>
                  <a:pt x="4672878" y="25024"/>
                </a:lnTo>
                <a:lnTo>
                  <a:pt x="4605250" y="219594"/>
                </a:lnTo>
                <a:lnTo>
                  <a:pt x="4463934" y="311034"/>
                </a:lnTo>
                <a:lnTo>
                  <a:pt x="4089861" y="269470"/>
                </a:lnTo>
                <a:lnTo>
                  <a:pt x="4205114" y="552103"/>
                </a:lnTo>
                <a:lnTo>
                  <a:pt x="3358341" y="1000990"/>
                </a:lnTo>
                <a:lnTo>
                  <a:pt x="3100647" y="1075805"/>
                </a:lnTo>
                <a:lnTo>
                  <a:pt x="2834640" y="1125681"/>
                </a:lnTo>
                <a:lnTo>
                  <a:pt x="2751512" y="1275310"/>
                </a:lnTo>
                <a:lnTo>
                  <a:pt x="2610196" y="1275310"/>
                </a:lnTo>
                <a:lnTo>
                  <a:pt x="2593570" y="1325187"/>
                </a:lnTo>
                <a:lnTo>
                  <a:pt x="2202872" y="1316874"/>
                </a:lnTo>
                <a:lnTo>
                  <a:pt x="2128058" y="1275310"/>
                </a:lnTo>
                <a:lnTo>
                  <a:pt x="1463040" y="1666008"/>
                </a:lnTo>
                <a:lnTo>
                  <a:pt x="1030778" y="1815638"/>
                </a:lnTo>
                <a:lnTo>
                  <a:pt x="856210" y="1923703"/>
                </a:lnTo>
                <a:lnTo>
                  <a:pt x="590203" y="1973579"/>
                </a:lnTo>
                <a:lnTo>
                  <a:pt x="440574" y="2023456"/>
                </a:lnTo>
                <a:lnTo>
                  <a:pt x="241069" y="2181398"/>
                </a:lnTo>
                <a:lnTo>
                  <a:pt x="24938" y="2372590"/>
                </a:lnTo>
                <a:lnTo>
                  <a:pt x="0" y="2555470"/>
                </a:lnTo>
                <a:lnTo>
                  <a:pt x="41563" y="2771601"/>
                </a:lnTo>
                <a:close/>
              </a:path>
            </a:pathLst>
          </a:custGeom>
          <a:solidFill>
            <a:schemeClr val="accent1">
              <a:alpha val="5000"/>
            </a:schemeClr>
          </a:solidFill>
          <a:ln w="793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8" name="Freihandform: Form 37">
            <a:extLst>
              <a:ext uri="{FF2B5EF4-FFF2-40B4-BE49-F238E27FC236}">
                <a16:creationId xmlns:a16="http://schemas.microsoft.com/office/drawing/2014/main" id="{281FA517-D9D0-4B38-ADC4-5F0A5E736B93}"/>
              </a:ext>
            </a:extLst>
          </p:cNvPr>
          <p:cNvSpPr/>
          <p:nvPr/>
        </p:nvSpPr>
        <p:spPr>
          <a:xfrm>
            <a:off x="2405599" y="2017410"/>
            <a:ext cx="7300912" cy="3457575"/>
          </a:xfrm>
          <a:custGeom>
            <a:avLst/>
            <a:gdLst>
              <a:gd name="connsiteX0" fmla="*/ 1671637 w 7300912"/>
              <a:gd name="connsiteY0" fmla="*/ 3148013 h 3457575"/>
              <a:gd name="connsiteX1" fmla="*/ 2286000 w 7300912"/>
              <a:gd name="connsiteY1" fmla="*/ 2976563 h 3457575"/>
              <a:gd name="connsiteX2" fmla="*/ 3052762 w 7300912"/>
              <a:gd name="connsiteY2" fmla="*/ 2595563 h 3457575"/>
              <a:gd name="connsiteX3" fmla="*/ 3548062 w 7300912"/>
              <a:gd name="connsiteY3" fmla="*/ 2214563 h 3457575"/>
              <a:gd name="connsiteX4" fmla="*/ 4543425 w 7300912"/>
              <a:gd name="connsiteY4" fmla="*/ 1728788 h 3457575"/>
              <a:gd name="connsiteX5" fmla="*/ 5405437 w 7300912"/>
              <a:gd name="connsiteY5" fmla="*/ 1466850 h 3457575"/>
              <a:gd name="connsiteX6" fmla="*/ 5719762 w 7300912"/>
              <a:gd name="connsiteY6" fmla="*/ 1414463 h 3457575"/>
              <a:gd name="connsiteX7" fmla="*/ 6424612 w 7300912"/>
              <a:gd name="connsiteY7" fmla="*/ 1157288 h 3457575"/>
              <a:gd name="connsiteX8" fmla="*/ 7077075 w 7300912"/>
              <a:gd name="connsiteY8" fmla="*/ 871538 h 3457575"/>
              <a:gd name="connsiteX9" fmla="*/ 7300912 w 7300912"/>
              <a:gd name="connsiteY9" fmla="*/ 671513 h 3457575"/>
              <a:gd name="connsiteX10" fmla="*/ 7200900 w 7300912"/>
              <a:gd name="connsiteY10" fmla="*/ 647700 h 3457575"/>
              <a:gd name="connsiteX11" fmla="*/ 7239000 w 7300912"/>
              <a:gd name="connsiteY11" fmla="*/ 600075 h 3457575"/>
              <a:gd name="connsiteX12" fmla="*/ 6672262 w 7300912"/>
              <a:gd name="connsiteY12" fmla="*/ 352425 h 3457575"/>
              <a:gd name="connsiteX13" fmla="*/ 6753225 w 7300912"/>
              <a:gd name="connsiteY13" fmla="*/ 300038 h 3457575"/>
              <a:gd name="connsiteX14" fmla="*/ 6443662 w 7300912"/>
              <a:gd name="connsiteY14" fmla="*/ 223838 h 3457575"/>
              <a:gd name="connsiteX15" fmla="*/ 6186487 w 7300912"/>
              <a:gd name="connsiteY15" fmla="*/ 352425 h 3457575"/>
              <a:gd name="connsiteX16" fmla="*/ 6048375 w 7300912"/>
              <a:gd name="connsiteY16" fmla="*/ 352425 h 3457575"/>
              <a:gd name="connsiteX17" fmla="*/ 5862637 w 7300912"/>
              <a:gd name="connsiteY17" fmla="*/ 471488 h 3457575"/>
              <a:gd name="connsiteX18" fmla="*/ 5610225 w 7300912"/>
              <a:gd name="connsiteY18" fmla="*/ 285750 h 3457575"/>
              <a:gd name="connsiteX19" fmla="*/ 5329237 w 7300912"/>
              <a:gd name="connsiteY19" fmla="*/ 209550 h 3457575"/>
              <a:gd name="connsiteX20" fmla="*/ 5529262 w 7300912"/>
              <a:gd name="connsiteY20" fmla="*/ 61913 h 3457575"/>
              <a:gd name="connsiteX21" fmla="*/ 4872037 w 7300912"/>
              <a:gd name="connsiteY21" fmla="*/ 0 h 3457575"/>
              <a:gd name="connsiteX22" fmla="*/ 4438650 w 7300912"/>
              <a:gd name="connsiteY22" fmla="*/ 280988 h 3457575"/>
              <a:gd name="connsiteX23" fmla="*/ 4838700 w 7300912"/>
              <a:gd name="connsiteY23" fmla="*/ 338138 h 3457575"/>
              <a:gd name="connsiteX24" fmla="*/ 4562475 w 7300912"/>
              <a:gd name="connsiteY24" fmla="*/ 476250 h 3457575"/>
              <a:gd name="connsiteX25" fmla="*/ 4481512 w 7300912"/>
              <a:gd name="connsiteY25" fmla="*/ 690563 h 3457575"/>
              <a:gd name="connsiteX26" fmla="*/ 4676775 w 7300912"/>
              <a:gd name="connsiteY26" fmla="*/ 661988 h 3457575"/>
              <a:gd name="connsiteX27" fmla="*/ 4614862 w 7300912"/>
              <a:gd name="connsiteY27" fmla="*/ 828675 h 3457575"/>
              <a:gd name="connsiteX28" fmla="*/ 4505325 w 7300912"/>
              <a:gd name="connsiteY28" fmla="*/ 919163 h 3457575"/>
              <a:gd name="connsiteX29" fmla="*/ 4081462 w 7300912"/>
              <a:gd name="connsiteY29" fmla="*/ 876300 h 3457575"/>
              <a:gd name="connsiteX30" fmla="*/ 4186237 w 7300912"/>
              <a:gd name="connsiteY30" fmla="*/ 1195388 h 3457575"/>
              <a:gd name="connsiteX31" fmla="*/ 3343275 w 7300912"/>
              <a:gd name="connsiteY31" fmla="*/ 1647825 h 3457575"/>
              <a:gd name="connsiteX32" fmla="*/ 2871787 w 7300912"/>
              <a:gd name="connsiteY32" fmla="*/ 1747838 h 3457575"/>
              <a:gd name="connsiteX33" fmla="*/ 2790825 w 7300912"/>
              <a:gd name="connsiteY33" fmla="*/ 1895475 h 3457575"/>
              <a:gd name="connsiteX34" fmla="*/ 2643187 w 7300912"/>
              <a:gd name="connsiteY34" fmla="*/ 1890713 h 3457575"/>
              <a:gd name="connsiteX35" fmla="*/ 2628900 w 7300912"/>
              <a:gd name="connsiteY35" fmla="*/ 1943100 h 3457575"/>
              <a:gd name="connsiteX36" fmla="*/ 2281237 w 7300912"/>
              <a:gd name="connsiteY36" fmla="*/ 1924050 h 3457575"/>
              <a:gd name="connsiteX37" fmla="*/ 2190750 w 7300912"/>
              <a:gd name="connsiteY37" fmla="*/ 1871663 h 3457575"/>
              <a:gd name="connsiteX38" fmla="*/ 1495425 w 7300912"/>
              <a:gd name="connsiteY38" fmla="*/ 2286000 h 3457575"/>
              <a:gd name="connsiteX39" fmla="*/ 1062037 w 7300912"/>
              <a:gd name="connsiteY39" fmla="*/ 2428875 h 3457575"/>
              <a:gd name="connsiteX40" fmla="*/ 914400 w 7300912"/>
              <a:gd name="connsiteY40" fmla="*/ 2543175 h 3457575"/>
              <a:gd name="connsiteX41" fmla="*/ 638175 w 7300912"/>
              <a:gd name="connsiteY41" fmla="*/ 2581275 h 3457575"/>
              <a:gd name="connsiteX42" fmla="*/ 376237 w 7300912"/>
              <a:gd name="connsiteY42" fmla="*/ 2686050 h 3457575"/>
              <a:gd name="connsiteX43" fmla="*/ 100012 w 7300912"/>
              <a:gd name="connsiteY43" fmla="*/ 2933700 h 3457575"/>
              <a:gd name="connsiteX44" fmla="*/ 23812 w 7300912"/>
              <a:gd name="connsiteY44" fmla="*/ 3005138 h 3457575"/>
              <a:gd name="connsiteX45" fmla="*/ 0 w 7300912"/>
              <a:gd name="connsiteY45" fmla="*/ 3195638 h 3457575"/>
              <a:gd name="connsiteX46" fmla="*/ 47625 w 7300912"/>
              <a:gd name="connsiteY46" fmla="*/ 3457575 h 3457575"/>
              <a:gd name="connsiteX47" fmla="*/ 1047750 w 7300912"/>
              <a:gd name="connsiteY47" fmla="*/ 3448050 h 3457575"/>
              <a:gd name="connsiteX48" fmla="*/ 1671637 w 7300912"/>
              <a:gd name="connsiteY48" fmla="*/ 3148013 h 3457575"/>
              <a:gd name="connsiteX0" fmla="*/ 1671637 w 7300912"/>
              <a:gd name="connsiteY0" fmla="*/ 3148013 h 3457575"/>
              <a:gd name="connsiteX1" fmla="*/ 2286000 w 7300912"/>
              <a:gd name="connsiteY1" fmla="*/ 2976563 h 3457575"/>
              <a:gd name="connsiteX2" fmla="*/ 3052762 w 7300912"/>
              <a:gd name="connsiteY2" fmla="*/ 2595563 h 3457575"/>
              <a:gd name="connsiteX3" fmla="*/ 3548062 w 7300912"/>
              <a:gd name="connsiteY3" fmla="*/ 2214563 h 3457575"/>
              <a:gd name="connsiteX4" fmla="*/ 4543425 w 7300912"/>
              <a:gd name="connsiteY4" fmla="*/ 1728788 h 3457575"/>
              <a:gd name="connsiteX5" fmla="*/ 5405437 w 7300912"/>
              <a:gd name="connsiteY5" fmla="*/ 1466850 h 3457575"/>
              <a:gd name="connsiteX6" fmla="*/ 5719762 w 7300912"/>
              <a:gd name="connsiteY6" fmla="*/ 1414463 h 3457575"/>
              <a:gd name="connsiteX7" fmla="*/ 6424612 w 7300912"/>
              <a:gd name="connsiteY7" fmla="*/ 1157288 h 3457575"/>
              <a:gd name="connsiteX8" fmla="*/ 7077075 w 7300912"/>
              <a:gd name="connsiteY8" fmla="*/ 871538 h 3457575"/>
              <a:gd name="connsiteX9" fmla="*/ 7300912 w 7300912"/>
              <a:gd name="connsiteY9" fmla="*/ 671513 h 3457575"/>
              <a:gd name="connsiteX10" fmla="*/ 7200900 w 7300912"/>
              <a:gd name="connsiteY10" fmla="*/ 647700 h 3457575"/>
              <a:gd name="connsiteX11" fmla="*/ 7167562 w 7300912"/>
              <a:gd name="connsiteY11" fmla="*/ 633413 h 3457575"/>
              <a:gd name="connsiteX12" fmla="*/ 6672262 w 7300912"/>
              <a:gd name="connsiteY12" fmla="*/ 352425 h 3457575"/>
              <a:gd name="connsiteX13" fmla="*/ 6753225 w 7300912"/>
              <a:gd name="connsiteY13" fmla="*/ 300038 h 3457575"/>
              <a:gd name="connsiteX14" fmla="*/ 6443662 w 7300912"/>
              <a:gd name="connsiteY14" fmla="*/ 223838 h 3457575"/>
              <a:gd name="connsiteX15" fmla="*/ 6186487 w 7300912"/>
              <a:gd name="connsiteY15" fmla="*/ 352425 h 3457575"/>
              <a:gd name="connsiteX16" fmla="*/ 6048375 w 7300912"/>
              <a:gd name="connsiteY16" fmla="*/ 352425 h 3457575"/>
              <a:gd name="connsiteX17" fmla="*/ 5862637 w 7300912"/>
              <a:gd name="connsiteY17" fmla="*/ 471488 h 3457575"/>
              <a:gd name="connsiteX18" fmla="*/ 5610225 w 7300912"/>
              <a:gd name="connsiteY18" fmla="*/ 285750 h 3457575"/>
              <a:gd name="connsiteX19" fmla="*/ 5329237 w 7300912"/>
              <a:gd name="connsiteY19" fmla="*/ 209550 h 3457575"/>
              <a:gd name="connsiteX20" fmla="*/ 5529262 w 7300912"/>
              <a:gd name="connsiteY20" fmla="*/ 61913 h 3457575"/>
              <a:gd name="connsiteX21" fmla="*/ 4872037 w 7300912"/>
              <a:gd name="connsiteY21" fmla="*/ 0 h 3457575"/>
              <a:gd name="connsiteX22" fmla="*/ 4438650 w 7300912"/>
              <a:gd name="connsiteY22" fmla="*/ 280988 h 3457575"/>
              <a:gd name="connsiteX23" fmla="*/ 4838700 w 7300912"/>
              <a:gd name="connsiteY23" fmla="*/ 338138 h 3457575"/>
              <a:gd name="connsiteX24" fmla="*/ 4562475 w 7300912"/>
              <a:gd name="connsiteY24" fmla="*/ 476250 h 3457575"/>
              <a:gd name="connsiteX25" fmla="*/ 4481512 w 7300912"/>
              <a:gd name="connsiteY25" fmla="*/ 690563 h 3457575"/>
              <a:gd name="connsiteX26" fmla="*/ 4676775 w 7300912"/>
              <a:gd name="connsiteY26" fmla="*/ 661988 h 3457575"/>
              <a:gd name="connsiteX27" fmla="*/ 4614862 w 7300912"/>
              <a:gd name="connsiteY27" fmla="*/ 828675 h 3457575"/>
              <a:gd name="connsiteX28" fmla="*/ 4505325 w 7300912"/>
              <a:gd name="connsiteY28" fmla="*/ 919163 h 3457575"/>
              <a:gd name="connsiteX29" fmla="*/ 4081462 w 7300912"/>
              <a:gd name="connsiteY29" fmla="*/ 876300 h 3457575"/>
              <a:gd name="connsiteX30" fmla="*/ 4186237 w 7300912"/>
              <a:gd name="connsiteY30" fmla="*/ 1195388 h 3457575"/>
              <a:gd name="connsiteX31" fmla="*/ 3343275 w 7300912"/>
              <a:gd name="connsiteY31" fmla="*/ 1647825 h 3457575"/>
              <a:gd name="connsiteX32" fmla="*/ 2871787 w 7300912"/>
              <a:gd name="connsiteY32" fmla="*/ 1747838 h 3457575"/>
              <a:gd name="connsiteX33" fmla="*/ 2790825 w 7300912"/>
              <a:gd name="connsiteY33" fmla="*/ 1895475 h 3457575"/>
              <a:gd name="connsiteX34" fmla="*/ 2643187 w 7300912"/>
              <a:gd name="connsiteY34" fmla="*/ 1890713 h 3457575"/>
              <a:gd name="connsiteX35" fmla="*/ 2628900 w 7300912"/>
              <a:gd name="connsiteY35" fmla="*/ 1943100 h 3457575"/>
              <a:gd name="connsiteX36" fmla="*/ 2281237 w 7300912"/>
              <a:gd name="connsiteY36" fmla="*/ 1924050 h 3457575"/>
              <a:gd name="connsiteX37" fmla="*/ 2190750 w 7300912"/>
              <a:gd name="connsiteY37" fmla="*/ 1871663 h 3457575"/>
              <a:gd name="connsiteX38" fmla="*/ 1495425 w 7300912"/>
              <a:gd name="connsiteY38" fmla="*/ 2286000 h 3457575"/>
              <a:gd name="connsiteX39" fmla="*/ 1062037 w 7300912"/>
              <a:gd name="connsiteY39" fmla="*/ 2428875 h 3457575"/>
              <a:gd name="connsiteX40" fmla="*/ 914400 w 7300912"/>
              <a:gd name="connsiteY40" fmla="*/ 2543175 h 3457575"/>
              <a:gd name="connsiteX41" fmla="*/ 638175 w 7300912"/>
              <a:gd name="connsiteY41" fmla="*/ 2581275 h 3457575"/>
              <a:gd name="connsiteX42" fmla="*/ 376237 w 7300912"/>
              <a:gd name="connsiteY42" fmla="*/ 2686050 h 3457575"/>
              <a:gd name="connsiteX43" fmla="*/ 100012 w 7300912"/>
              <a:gd name="connsiteY43" fmla="*/ 2933700 h 3457575"/>
              <a:gd name="connsiteX44" fmla="*/ 23812 w 7300912"/>
              <a:gd name="connsiteY44" fmla="*/ 3005138 h 3457575"/>
              <a:gd name="connsiteX45" fmla="*/ 0 w 7300912"/>
              <a:gd name="connsiteY45" fmla="*/ 3195638 h 3457575"/>
              <a:gd name="connsiteX46" fmla="*/ 47625 w 7300912"/>
              <a:gd name="connsiteY46" fmla="*/ 3457575 h 3457575"/>
              <a:gd name="connsiteX47" fmla="*/ 1047750 w 7300912"/>
              <a:gd name="connsiteY47" fmla="*/ 3448050 h 3457575"/>
              <a:gd name="connsiteX48" fmla="*/ 1671637 w 7300912"/>
              <a:gd name="connsiteY48" fmla="*/ 3148013 h 3457575"/>
              <a:gd name="connsiteX0" fmla="*/ 1671637 w 7300912"/>
              <a:gd name="connsiteY0" fmla="*/ 3148013 h 3457575"/>
              <a:gd name="connsiteX1" fmla="*/ 2286000 w 7300912"/>
              <a:gd name="connsiteY1" fmla="*/ 2976563 h 3457575"/>
              <a:gd name="connsiteX2" fmla="*/ 3052762 w 7300912"/>
              <a:gd name="connsiteY2" fmla="*/ 2595563 h 3457575"/>
              <a:gd name="connsiteX3" fmla="*/ 3548062 w 7300912"/>
              <a:gd name="connsiteY3" fmla="*/ 2214563 h 3457575"/>
              <a:gd name="connsiteX4" fmla="*/ 4543425 w 7300912"/>
              <a:gd name="connsiteY4" fmla="*/ 1728788 h 3457575"/>
              <a:gd name="connsiteX5" fmla="*/ 5405437 w 7300912"/>
              <a:gd name="connsiteY5" fmla="*/ 1466850 h 3457575"/>
              <a:gd name="connsiteX6" fmla="*/ 5719762 w 7300912"/>
              <a:gd name="connsiteY6" fmla="*/ 1414463 h 3457575"/>
              <a:gd name="connsiteX7" fmla="*/ 6424612 w 7300912"/>
              <a:gd name="connsiteY7" fmla="*/ 1157288 h 3457575"/>
              <a:gd name="connsiteX8" fmla="*/ 7077075 w 7300912"/>
              <a:gd name="connsiteY8" fmla="*/ 871538 h 3457575"/>
              <a:gd name="connsiteX9" fmla="*/ 7300912 w 7300912"/>
              <a:gd name="connsiteY9" fmla="*/ 671513 h 3457575"/>
              <a:gd name="connsiteX10" fmla="*/ 7200900 w 7300912"/>
              <a:gd name="connsiteY10" fmla="*/ 647700 h 3457575"/>
              <a:gd name="connsiteX11" fmla="*/ 7167562 w 7300912"/>
              <a:gd name="connsiteY11" fmla="*/ 633413 h 3457575"/>
              <a:gd name="connsiteX12" fmla="*/ 6634162 w 7300912"/>
              <a:gd name="connsiteY12" fmla="*/ 376237 h 3457575"/>
              <a:gd name="connsiteX13" fmla="*/ 6753225 w 7300912"/>
              <a:gd name="connsiteY13" fmla="*/ 300038 h 3457575"/>
              <a:gd name="connsiteX14" fmla="*/ 6443662 w 7300912"/>
              <a:gd name="connsiteY14" fmla="*/ 223838 h 3457575"/>
              <a:gd name="connsiteX15" fmla="*/ 6186487 w 7300912"/>
              <a:gd name="connsiteY15" fmla="*/ 352425 h 3457575"/>
              <a:gd name="connsiteX16" fmla="*/ 6048375 w 7300912"/>
              <a:gd name="connsiteY16" fmla="*/ 352425 h 3457575"/>
              <a:gd name="connsiteX17" fmla="*/ 5862637 w 7300912"/>
              <a:gd name="connsiteY17" fmla="*/ 471488 h 3457575"/>
              <a:gd name="connsiteX18" fmla="*/ 5610225 w 7300912"/>
              <a:gd name="connsiteY18" fmla="*/ 285750 h 3457575"/>
              <a:gd name="connsiteX19" fmla="*/ 5329237 w 7300912"/>
              <a:gd name="connsiteY19" fmla="*/ 209550 h 3457575"/>
              <a:gd name="connsiteX20" fmla="*/ 5529262 w 7300912"/>
              <a:gd name="connsiteY20" fmla="*/ 61913 h 3457575"/>
              <a:gd name="connsiteX21" fmla="*/ 4872037 w 7300912"/>
              <a:gd name="connsiteY21" fmla="*/ 0 h 3457575"/>
              <a:gd name="connsiteX22" fmla="*/ 4438650 w 7300912"/>
              <a:gd name="connsiteY22" fmla="*/ 280988 h 3457575"/>
              <a:gd name="connsiteX23" fmla="*/ 4838700 w 7300912"/>
              <a:gd name="connsiteY23" fmla="*/ 338138 h 3457575"/>
              <a:gd name="connsiteX24" fmla="*/ 4562475 w 7300912"/>
              <a:gd name="connsiteY24" fmla="*/ 476250 h 3457575"/>
              <a:gd name="connsiteX25" fmla="*/ 4481512 w 7300912"/>
              <a:gd name="connsiteY25" fmla="*/ 690563 h 3457575"/>
              <a:gd name="connsiteX26" fmla="*/ 4676775 w 7300912"/>
              <a:gd name="connsiteY26" fmla="*/ 661988 h 3457575"/>
              <a:gd name="connsiteX27" fmla="*/ 4614862 w 7300912"/>
              <a:gd name="connsiteY27" fmla="*/ 828675 h 3457575"/>
              <a:gd name="connsiteX28" fmla="*/ 4505325 w 7300912"/>
              <a:gd name="connsiteY28" fmla="*/ 919163 h 3457575"/>
              <a:gd name="connsiteX29" fmla="*/ 4081462 w 7300912"/>
              <a:gd name="connsiteY29" fmla="*/ 876300 h 3457575"/>
              <a:gd name="connsiteX30" fmla="*/ 4186237 w 7300912"/>
              <a:gd name="connsiteY30" fmla="*/ 1195388 h 3457575"/>
              <a:gd name="connsiteX31" fmla="*/ 3343275 w 7300912"/>
              <a:gd name="connsiteY31" fmla="*/ 1647825 h 3457575"/>
              <a:gd name="connsiteX32" fmla="*/ 2871787 w 7300912"/>
              <a:gd name="connsiteY32" fmla="*/ 1747838 h 3457575"/>
              <a:gd name="connsiteX33" fmla="*/ 2790825 w 7300912"/>
              <a:gd name="connsiteY33" fmla="*/ 1895475 h 3457575"/>
              <a:gd name="connsiteX34" fmla="*/ 2643187 w 7300912"/>
              <a:gd name="connsiteY34" fmla="*/ 1890713 h 3457575"/>
              <a:gd name="connsiteX35" fmla="*/ 2628900 w 7300912"/>
              <a:gd name="connsiteY35" fmla="*/ 1943100 h 3457575"/>
              <a:gd name="connsiteX36" fmla="*/ 2281237 w 7300912"/>
              <a:gd name="connsiteY36" fmla="*/ 1924050 h 3457575"/>
              <a:gd name="connsiteX37" fmla="*/ 2190750 w 7300912"/>
              <a:gd name="connsiteY37" fmla="*/ 1871663 h 3457575"/>
              <a:gd name="connsiteX38" fmla="*/ 1495425 w 7300912"/>
              <a:gd name="connsiteY38" fmla="*/ 2286000 h 3457575"/>
              <a:gd name="connsiteX39" fmla="*/ 1062037 w 7300912"/>
              <a:gd name="connsiteY39" fmla="*/ 2428875 h 3457575"/>
              <a:gd name="connsiteX40" fmla="*/ 914400 w 7300912"/>
              <a:gd name="connsiteY40" fmla="*/ 2543175 h 3457575"/>
              <a:gd name="connsiteX41" fmla="*/ 638175 w 7300912"/>
              <a:gd name="connsiteY41" fmla="*/ 2581275 h 3457575"/>
              <a:gd name="connsiteX42" fmla="*/ 376237 w 7300912"/>
              <a:gd name="connsiteY42" fmla="*/ 2686050 h 3457575"/>
              <a:gd name="connsiteX43" fmla="*/ 100012 w 7300912"/>
              <a:gd name="connsiteY43" fmla="*/ 2933700 h 3457575"/>
              <a:gd name="connsiteX44" fmla="*/ 23812 w 7300912"/>
              <a:gd name="connsiteY44" fmla="*/ 3005138 h 3457575"/>
              <a:gd name="connsiteX45" fmla="*/ 0 w 7300912"/>
              <a:gd name="connsiteY45" fmla="*/ 3195638 h 3457575"/>
              <a:gd name="connsiteX46" fmla="*/ 47625 w 7300912"/>
              <a:gd name="connsiteY46" fmla="*/ 3457575 h 3457575"/>
              <a:gd name="connsiteX47" fmla="*/ 1047750 w 7300912"/>
              <a:gd name="connsiteY47" fmla="*/ 3448050 h 3457575"/>
              <a:gd name="connsiteX48" fmla="*/ 1671637 w 7300912"/>
              <a:gd name="connsiteY48" fmla="*/ 3148013 h 3457575"/>
              <a:gd name="connsiteX0" fmla="*/ 1671637 w 7300912"/>
              <a:gd name="connsiteY0" fmla="*/ 3148013 h 3457575"/>
              <a:gd name="connsiteX1" fmla="*/ 2286000 w 7300912"/>
              <a:gd name="connsiteY1" fmla="*/ 2976563 h 3457575"/>
              <a:gd name="connsiteX2" fmla="*/ 3052762 w 7300912"/>
              <a:gd name="connsiteY2" fmla="*/ 2595563 h 3457575"/>
              <a:gd name="connsiteX3" fmla="*/ 3548062 w 7300912"/>
              <a:gd name="connsiteY3" fmla="*/ 2214563 h 3457575"/>
              <a:gd name="connsiteX4" fmla="*/ 4543425 w 7300912"/>
              <a:gd name="connsiteY4" fmla="*/ 1728788 h 3457575"/>
              <a:gd name="connsiteX5" fmla="*/ 5405437 w 7300912"/>
              <a:gd name="connsiteY5" fmla="*/ 1466850 h 3457575"/>
              <a:gd name="connsiteX6" fmla="*/ 5719762 w 7300912"/>
              <a:gd name="connsiteY6" fmla="*/ 1414463 h 3457575"/>
              <a:gd name="connsiteX7" fmla="*/ 6424612 w 7300912"/>
              <a:gd name="connsiteY7" fmla="*/ 1157288 h 3457575"/>
              <a:gd name="connsiteX8" fmla="*/ 7077075 w 7300912"/>
              <a:gd name="connsiteY8" fmla="*/ 871538 h 3457575"/>
              <a:gd name="connsiteX9" fmla="*/ 7300912 w 7300912"/>
              <a:gd name="connsiteY9" fmla="*/ 671513 h 3457575"/>
              <a:gd name="connsiteX10" fmla="*/ 7224712 w 7300912"/>
              <a:gd name="connsiteY10" fmla="*/ 619125 h 3457575"/>
              <a:gd name="connsiteX11" fmla="*/ 7167562 w 7300912"/>
              <a:gd name="connsiteY11" fmla="*/ 633413 h 3457575"/>
              <a:gd name="connsiteX12" fmla="*/ 6634162 w 7300912"/>
              <a:gd name="connsiteY12" fmla="*/ 376237 h 3457575"/>
              <a:gd name="connsiteX13" fmla="*/ 6753225 w 7300912"/>
              <a:gd name="connsiteY13" fmla="*/ 300038 h 3457575"/>
              <a:gd name="connsiteX14" fmla="*/ 6443662 w 7300912"/>
              <a:gd name="connsiteY14" fmla="*/ 223838 h 3457575"/>
              <a:gd name="connsiteX15" fmla="*/ 6186487 w 7300912"/>
              <a:gd name="connsiteY15" fmla="*/ 352425 h 3457575"/>
              <a:gd name="connsiteX16" fmla="*/ 6048375 w 7300912"/>
              <a:gd name="connsiteY16" fmla="*/ 352425 h 3457575"/>
              <a:gd name="connsiteX17" fmla="*/ 5862637 w 7300912"/>
              <a:gd name="connsiteY17" fmla="*/ 471488 h 3457575"/>
              <a:gd name="connsiteX18" fmla="*/ 5610225 w 7300912"/>
              <a:gd name="connsiteY18" fmla="*/ 285750 h 3457575"/>
              <a:gd name="connsiteX19" fmla="*/ 5329237 w 7300912"/>
              <a:gd name="connsiteY19" fmla="*/ 209550 h 3457575"/>
              <a:gd name="connsiteX20" fmla="*/ 5529262 w 7300912"/>
              <a:gd name="connsiteY20" fmla="*/ 61913 h 3457575"/>
              <a:gd name="connsiteX21" fmla="*/ 4872037 w 7300912"/>
              <a:gd name="connsiteY21" fmla="*/ 0 h 3457575"/>
              <a:gd name="connsiteX22" fmla="*/ 4438650 w 7300912"/>
              <a:gd name="connsiteY22" fmla="*/ 280988 h 3457575"/>
              <a:gd name="connsiteX23" fmla="*/ 4838700 w 7300912"/>
              <a:gd name="connsiteY23" fmla="*/ 338138 h 3457575"/>
              <a:gd name="connsiteX24" fmla="*/ 4562475 w 7300912"/>
              <a:gd name="connsiteY24" fmla="*/ 476250 h 3457575"/>
              <a:gd name="connsiteX25" fmla="*/ 4481512 w 7300912"/>
              <a:gd name="connsiteY25" fmla="*/ 690563 h 3457575"/>
              <a:gd name="connsiteX26" fmla="*/ 4676775 w 7300912"/>
              <a:gd name="connsiteY26" fmla="*/ 661988 h 3457575"/>
              <a:gd name="connsiteX27" fmla="*/ 4614862 w 7300912"/>
              <a:gd name="connsiteY27" fmla="*/ 828675 h 3457575"/>
              <a:gd name="connsiteX28" fmla="*/ 4505325 w 7300912"/>
              <a:gd name="connsiteY28" fmla="*/ 919163 h 3457575"/>
              <a:gd name="connsiteX29" fmla="*/ 4081462 w 7300912"/>
              <a:gd name="connsiteY29" fmla="*/ 876300 h 3457575"/>
              <a:gd name="connsiteX30" fmla="*/ 4186237 w 7300912"/>
              <a:gd name="connsiteY30" fmla="*/ 1195388 h 3457575"/>
              <a:gd name="connsiteX31" fmla="*/ 3343275 w 7300912"/>
              <a:gd name="connsiteY31" fmla="*/ 1647825 h 3457575"/>
              <a:gd name="connsiteX32" fmla="*/ 2871787 w 7300912"/>
              <a:gd name="connsiteY32" fmla="*/ 1747838 h 3457575"/>
              <a:gd name="connsiteX33" fmla="*/ 2790825 w 7300912"/>
              <a:gd name="connsiteY33" fmla="*/ 1895475 h 3457575"/>
              <a:gd name="connsiteX34" fmla="*/ 2643187 w 7300912"/>
              <a:gd name="connsiteY34" fmla="*/ 1890713 h 3457575"/>
              <a:gd name="connsiteX35" fmla="*/ 2628900 w 7300912"/>
              <a:gd name="connsiteY35" fmla="*/ 1943100 h 3457575"/>
              <a:gd name="connsiteX36" fmla="*/ 2281237 w 7300912"/>
              <a:gd name="connsiteY36" fmla="*/ 1924050 h 3457575"/>
              <a:gd name="connsiteX37" fmla="*/ 2190750 w 7300912"/>
              <a:gd name="connsiteY37" fmla="*/ 1871663 h 3457575"/>
              <a:gd name="connsiteX38" fmla="*/ 1495425 w 7300912"/>
              <a:gd name="connsiteY38" fmla="*/ 2286000 h 3457575"/>
              <a:gd name="connsiteX39" fmla="*/ 1062037 w 7300912"/>
              <a:gd name="connsiteY39" fmla="*/ 2428875 h 3457575"/>
              <a:gd name="connsiteX40" fmla="*/ 914400 w 7300912"/>
              <a:gd name="connsiteY40" fmla="*/ 2543175 h 3457575"/>
              <a:gd name="connsiteX41" fmla="*/ 638175 w 7300912"/>
              <a:gd name="connsiteY41" fmla="*/ 2581275 h 3457575"/>
              <a:gd name="connsiteX42" fmla="*/ 376237 w 7300912"/>
              <a:gd name="connsiteY42" fmla="*/ 2686050 h 3457575"/>
              <a:gd name="connsiteX43" fmla="*/ 100012 w 7300912"/>
              <a:gd name="connsiteY43" fmla="*/ 2933700 h 3457575"/>
              <a:gd name="connsiteX44" fmla="*/ 23812 w 7300912"/>
              <a:gd name="connsiteY44" fmla="*/ 3005138 h 3457575"/>
              <a:gd name="connsiteX45" fmla="*/ 0 w 7300912"/>
              <a:gd name="connsiteY45" fmla="*/ 3195638 h 3457575"/>
              <a:gd name="connsiteX46" fmla="*/ 47625 w 7300912"/>
              <a:gd name="connsiteY46" fmla="*/ 3457575 h 3457575"/>
              <a:gd name="connsiteX47" fmla="*/ 1047750 w 7300912"/>
              <a:gd name="connsiteY47" fmla="*/ 3448050 h 3457575"/>
              <a:gd name="connsiteX48" fmla="*/ 1671637 w 7300912"/>
              <a:gd name="connsiteY48" fmla="*/ 3148013 h 3457575"/>
              <a:gd name="connsiteX0" fmla="*/ 1671637 w 7300912"/>
              <a:gd name="connsiteY0" fmla="*/ 3148013 h 3457575"/>
              <a:gd name="connsiteX1" fmla="*/ 2286000 w 7300912"/>
              <a:gd name="connsiteY1" fmla="*/ 2976563 h 3457575"/>
              <a:gd name="connsiteX2" fmla="*/ 3052762 w 7300912"/>
              <a:gd name="connsiteY2" fmla="*/ 2595563 h 3457575"/>
              <a:gd name="connsiteX3" fmla="*/ 3548062 w 7300912"/>
              <a:gd name="connsiteY3" fmla="*/ 2214563 h 3457575"/>
              <a:gd name="connsiteX4" fmla="*/ 4543425 w 7300912"/>
              <a:gd name="connsiteY4" fmla="*/ 1728788 h 3457575"/>
              <a:gd name="connsiteX5" fmla="*/ 5405437 w 7300912"/>
              <a:gd name="connsiteY5" fmla="*/ 1466850 h 3457575"/>
              <a:gd name="connsiteX6" fmla="*/ 5719762 w 7300912"/>
              <a:gd name="connsiteY6" fmla="*/ 1414463 h 3457575"/>
              <a:gd name="connsiteX7" fmla="*/ 6424612 w 7300912"/>
              <a:gd name="connsiteY7" fmla="*/ 1157288 h 3457575"/>
              <a:gd name="connsiteX8" fmla="*/ 7077075 w 7300912"/>
              <a:gd name="connsiteY8" fmla="*/ 871538 h 3457575"/>
              <a:gd name="connsiteX9" fmla="*/ 7300912 w 7300912"/>
              <a:gd name="connsiteY9" fmla="*/ 671513 h 3457575"/>
              <a:gd name="connsiteX10" fmla="*/ 7177087 w 7300912"/>
              <a:gd name="connsiteY10" fmla="*/ 666750 h 3457575"/>
              <a:gd name="connsiteX11" fmla="*/ 7167562 w 7300912"/>
              <a:gd name="connsiteY11" fmla="*/ 633413 h 3457575"/>
              <a:gd name="connsiteX12" fmla="*/ 6634162 w 7300912"/>
              <a:gd name="connsiteY12" fmla="*/ 376237 h 3457575"/>
              <a:gd name="connsiteX13" fmla="*/ 6753225 w 7300912"/>
              <a:gd name="connsiteY13" fmla="*/ 300038 h 3457575"/>
              <a:gd name="connsiteX14" fmla="*/ 6443662 w 7300912"/>
              <a:gd name="connsiteY14" fmla="*/ 223838 h 3457575"/>
              <a:gd name="connsiteX15" fmla="*/ 6186487 w 7300912"/>
              <a:gd name="connsiteY15" fmla="*/ 352425 h 3457575"/>
              <a:gd name="connsiteX16" fmla="*/ 6048375 w 7300912"/>
              <a:gd name="connsiteY16" fmla="*/ 352425 h 3457575"/>
              <a:gd name="connsiteX17" fmla="*/ 5862637 w 7300912"/>
              <a:gd name="connsiteY17" fmla="*/ 471488 h 3457575"/>
              <a:gd name="connsiteX18" fmla="*/ 5610225 w 7300912"/>
              <a:gd name="connsiteY18" fmla="*/ 285750 h 3457575"/>
              <a:gd name="connsiteX19" fmla="*/ 5329237 w 7300912"/>
              <a:gd name="connsiteY19" fmla="*/ 209550 h 3457575"/>
              <a:gd name="connsiteX20" fmla="*/ 5529262 w 7300912"/>
              <a:gd name="connsiteY20" fmla="*/ 61913 h 3457575"/>
              <a:gd name="connsiteX21" fmla="*/ 4872037 w 7300912"/>
              <a:gd name="connsiteY21" fmla="*/ 0 h 3457575"/>
              <a:gd name="connsiteX22" fmla="*/ 4438650 w 7300912"/>
              <a:gd name="connsiteY22" fmla="*/ 280988 h 3457575"/>
              <a:gd name="connsiteX23" fmla="*/ 4838700 w 7300912"/>
              <a:gd name="connsiteY23" fmla="*/ 338138 h 3457575"/>
              <a:gd name="connsiteX24" fmla="*/ 4562475 w 7300912"/>
              <a:gd name="connsiteY24" fmla="*/ 476250 h 3457575"/>
              <a:gd name="connsiteX25" fmla="*/ 4481512 w 7300912"/>
              <a:gd name="connsiteY25" fmla="*/ 690563 h 3457575"/>
              <a:gd name="connsiteX26" fmla="*/ 4676775 w 7300912"/>
              <a:gd name="connsiteY26" fmla="*/ 661988 h 3457575"/>
              <a:gd name="connsiteX27" fmla="*/ 4614862 w 7300912"/>
              <a:gd name="connsiteY27" fmla="*/ 828675 h 3457575"/>
              <a:gd name="connsiteX28" fmla="*/ 4505325 w 7300912"/>
              <a:gd name="connsiteY28" fmla="*/ 919163 h 3457575"/>
              <a:gd name="connsiteX29" fmla="*/ 4081462 w 7300912"/>
              <a:gd name="connsiteY29" fmla="*/ 876300 h 3457575"/>
              <a:gd name="connsiteX30" fmla="*/ 4186237 w 7300912"/>
              <a:gd name="connsiteY30" fmla="*/ 1195388 h 3457575"/>
              <a:gd name="connsiteX31" fmla="*/ 3343275 w 7300912"/>
              <a:gd name="connsiteY31" fmla="*/ 1647825 h 3457575"/>
              <a:gd name="connsiteX32" fmla="*/ 2871787 w 7300912"/>
              <a:gd name="connsiteY32" fmla="*/ 1747838 h 3457575"/>
              <a:gd name="connsiteX33" fmla="*/ 2790825 w 7300912"/>
              <a:gd name="connsiteY33" fmla="*/ 1895475 h 3457575"/>
              <a:gd name="connsiteX34" fmla="*/ 2643187 w 7300912"/>
              <a:gd name="connsiteY34" fmla="*/ 1890713 h 3457575"/>
              <a:gd name="connsiteX35" fmla="*/ 2628900 w 7300912"/>
              <a:gd name="connsiteY35" fmla="*/ 1943100 h 3457575"/>
              <a:gd name="connsiteX36" fmla="*/ 2281237 w 7300912"/>
              <a:gd name="connsiteY36" fmla="*/ 1924050 h 3457575"/>
              <a:gd name="connsiteX37" fmla="*/ 2190750 w 7300912"/>
              <a:gd name="connsiteY37" fmla="*/ 1871663 h 3457575"/>
              <a:gd name="connsiteX38" fmla="*/ 1495425 w 7300912"/>
              <a:gd name="connsiteY38" fmla="*/ 2286000 h 3457575"/>
              <a:gd name="connsiteX39" fmla="*/ 1062037 w 7300912"/>
              <a:gd name="connsiteY39" fmla="*/ 2428875 h 3457575"/>
              <a:gd name="connsiteX40" fmla="*/ 914400 w 7300912"/>
              <a:gd name="connsiteY40" fmla="*/ 2543175 h 3457575"/>
              <a:gd name="connsiteX41" fmla="*/ 638175 w 7300912"/>
              <a:gd name="connsiteY41" fmla="*/ 2581275 h 3457575"/>
              <a:gd name="connsiteX42" fmla="*/ 376237 w 7300912"/>
              <a:gd name="connsiteY42" fmla="*/ 2686050 h 3457575"/>
              <a:gd name="connsiteX43" fmla="*/ 100012 w 7300912"/>
              <a:gd name="connsiteY43" fmla="*/ 2933700 h 3457575"/>
              <a:gd name="connsiteX44" fmla="*/ 23812 w 7300912"/>
              <a:gd name="connsiteY44" fmla="*/ 3005138 h 3457575"/>
              <a:gd name="connsiteX45" fmla="*/ 0 w 7300912"/>
              <a:gd name="connsiteY45" fmla="*/ 3195638 h 3457575"/>
              <a:gd name="connsiteX46" fmla="*/ 47625 w 7300912"/>
              <a:gd name="connsiteY46" fmla="*/ 3457575 h 3457575"/>
              <a:gd name="connsiteX47" fmla="*/ 1047750 w 7300912"/>
              <a:gd name="connsiteY47" fmla="*/ 3448050 h 3457575"/>
              <a:gd name="connsiteX48" fmla="*/ 1671637 w 7300912"/>
              <a:gd name="connsiteY48" fmla="*/ 3148013 h 3457575"/>
              <a:gd name="connsiteX0" fmla="*/ 1671637 w 7300912"/>
              <a:gd name="connsiteY0" fmla="*/ 3148013 h 3457575"/>
              <a:gd name="connsiteX1" fmla="*/ 2286000 w 7300912"/>
              <a:gd name="connsiteY1" fmla="*/ 2976563 h 3457575"/>
              <a:gd name="connsiteX2" fmla="*/ 3052762 w 7300912"/>
              <a:gd name="connsiteY2" fmla="*/ 2595563 h 3457575"/>
              <a:gd name="connsiteX3" fmla="*/ 3548062 w 7300912"/>
              <a:gd name="connsiteY3" fmla="*/ 2214563 h 3457575"/>
              <a:gd name="connsiteX4" fmla="*/ 4543425 w 7300912"/>
              <a:gd name="connsiteY4" fmla="*/ 1728788 h 3457575"/>
              <a:gd name="connsiteX5" fmla="*/ 5405437 w 7300912"/>
              <a:gd name="connsiteY5" fmla="*/ 1466850 h 3457575"/>
              <a:gd name="connsiteX6" fmla="*/ 5719762 w 7300912"/>
              <a:gd name="connsiteY6" fmla="*/ 1414463 h 3457575"/>
              <a:gd name="connsiteX7" fmla="*/ 6424612 w 7300912"/>
              <a:gd name="connsiteY7" fmla="*/ 1157288 h 3457575"/>
              <a:gd name="connsiteX8" fmla="*/ 7077075 w 7300912"/>
              <a:gd name="connsiteY8" fmla="*/ 871538 h 3457575"/>
              <a:gd name="connsiteX9" fmla="*/ 7300912 w 7300912"/>
              <a:gd name="connsiteY9" fmla="*/ 671513 h 3457575"/>
              <a:gd name="connsiteX10" fmla="*/ 7177087 w 7300912"/>
              <a:gd name="connsiteY10" fmla="*/ 666750 h 3457575"/>
              <a:gd name="connsiteX11" fmla="*/ 7177087 w 7300912"/>
              <a:gd name="connsiteY11" fmla="*/ 595313 h 3457575"/>
              <a:gd name="connsiteX12" fmla="*/ 6634162 w 7300912"/>
              <a:gd name="connsiteY12" fmla="*/ 376237 h 3457575"/>
              <a:gd name="connsiteX13" fmla="*/ 6753225 w 7300912"/>
              <a:gd name="connsiteY13" fmla="*/ 300038 h 3457575"/>
              <a:gd name="connsiteX14" fmla="*/ 6443662 w 7300912"/>
              <a:gd name="connsiteY14" fmla="*/ 223838 h 3457575"/>
              <a:gd name="connsiteX15" fmla="*/ 6186487 w 7300912"/>
              <a:gd name="connsiteY15" fmla="*/ 352425 h 3457575"/>
              <a:gd name="connsiteX16" fmla="*/ 6048375 w 7300912"/>
              <a:gd name="connsiteY16" fmla="*/ 352425 h 3457575"/>
              <a:gd name="connsiteX17" fmla="*/ 5862637 w 7300912"/>
              <a:gd name="connsiteY17" fmla="*/ 471488 h 3457575"/>
              <a:gd name="connsiteX18" fmla="*/ 5610225 w 7300912"/>
              <a:gd name="connsiteY18" fmla="*/ 285750 h 3457575"/>
              <a:gd name="connsiteX19" fmla="*/ 5329237 w 7300912"/>
              <a:gd name="connsiteY19" fmla="*/ 209550 h 3457575"/>
              <a:gd name="connsiteX20" fmla="*/ 5529262 w 7300912"/>
              <a:gd name="connsiteY20" fmla="*/ 61913 h 3457575"/>
              <a:gd name="connsiteX21" fmla="*/ 4872037 w 7300912"/>
              <a:gd name="connsiteY21" fmla="*/ 0 h 3457575"/>
              <a:gd name="connsiteX22" fmla="*/ 4438650 w 7300912"/>
              <a:gd name="connsiteY22" fmla="*/ 280988 h 3457575"/>
              <a:gd name="connsiteX23" fmla="*/ 4838700 w 7300912"/>
              <a:gd name="connsiteY23" fmla="*/ 338138 h 3457575"/>
              <a:gd name="connsiteX24" fmla="*/ 4562475 w 7300912"/>
              <a:gd name="connsiteY24" fmla="*/ 476250 h 3457575"/>
              <a:gd name="connsiteX25" fmla="*/ 4481512 w 7300912"/>
              <a:gd name="connsiteY25" fmla="*/ 690563 h 3457575"/>
              <a:gd name="connsiteX26" fmla="*/ 4676775 w 7300912"/>
              <a:gd name="connsiteY26" fmla="*/ 661988 h 3457575"/>
              <a:gd name="connsiteX27" fmla="*/ 4614862 w 7300912"/>
              <a:gd name="connsiteY27" fmla="*/ 828675 h 3457575"/>
              <a:gd name="connsiteX28" fmla="*/ 4505325 w 7300912"/>
              <a:gd name="connsiteY28" fmla="*/ 919163 h 3457575"/>
              <a:gd name="connsiteX29" fmla="*/ 4081462 w 7300912"/>
              <a:gd name="connsiteY29" fmla="*/ 876300 h 3457575"/>
              <a:gd name="connsiteX30" fmla="*/ 4186237 w 7300912"/>
              <a:gd name="connsiteY30" fmla="*/ 1195388 h 3457575"/>
              <a:gd name="connsiteX31" fmla="*/ 3343275 w 7300912"/>
              <a:gd name="connsiteY31" fmla="*/ 1647825 h 3457575"/>
              <a:gd name="connsiteX32" fmla="*/ 2871787 w 7300912"/>
              <a:gd name="connsiteY32" fmla="*/ 1747838 h 3457575"/>
              <a:gd name="connsiteX33" fmla="*/ 2790825 w 7300912"/>
              <a:gd name="connsiteY33" fmla="*/ 1895475 h 3457575"/>
              <a:gd name="connsiteX34" fmla="*/ 2643187 w 7300912"/>
              <a:gd name="connsiteY34" fmla="*/ 1890713 h 3457575"/>
              <a:gd name="connsiteX35" fmla="*/ 2628900 w 7300912"/>
              <a:gd name="connsiteY35" fmla="*/ 1943100 h 3457575"/>
              <a:gd name="connsiteX36" fmla="*/ 2281237 w 7300912"/>
              <a:gd name="connsiteY36" fmla="*/ 1924050 h 3457575"/>
              <a:gd name="connsiteX37" fmla="*/ 2190750 w 7300912"/>
              <a:gd name="connsiteY37" fmla="*/ 1871663 h 3457575"/>
              <a:gd name="connsiteX38" fmla="*/ 1495425 w 7300912"/>
              <a:gd name="connsiteY38" fmla="*/ 2286000 h 3457575"/>
              <a:gd name="connsiteX39" fmla="*/ 1062037 w 7300912"/>
              <a:gd name="connsiteY39" fmla="*/ 2428875 h 3457575"/>
              <a:gd name="connsiteX40" fmla="*/ 914400 w 7300912"/>
              <a:gd name="connsiteY40" fmla="*/ 2543175 h 3457575"/>
              <a:gd name="connsiteX41" fmla="*/ 638175 w 7300912"/>
              <a:gd name="connsiteY41" fmla="*/ 2581275 h 3457575"/>
              <a:gd name="connsiteX42" fmla="*/ 376237 w 7300912"/>
              <a:gd name="connsiteY42" fmla="*/ 2686050 h 3457575"/>
              <a:gd name="connsiteX43" fmla="*/ 100012 w 7300912"/>
              <a:gd name="connsiteY43" fmla="*/ 2933700 h 3457575"/>
              <a:gd name="connsiteX44" fmla="*/ 23812 w 7300912"/>
              <a:gd name="connsiteY44" fmla="*/ 3005138 h 3457575"/>
              <a:gd name="connsiteX45" fmla="*/ 0 w 7300912"/>
              <a:gd name="connsiteY45" fmla="*/ 3195638 h 3457575"/>
              <a:gd name="connsiteX46" fmla="*/ 47625 w 7300912"/>
              <a:gd name="connsiteY46" fmla="*/ 3457575 h 3457575"/>
              <a:gd name="connsiteX47" fmla="*/ 1047750 w 7300912"/>
              <a:gd name="connsiteY47" fmla="*/ 3448050 h 3457575"/>
              <a:gd name="connsiteX48" fmla="*/ 1671637 w 7300912"/>
              <a:gd name="connsiteY48" fmla="*/ 3148013 h 3457575"/>
              <a:gd name="connsiteX0" fmla="*/ 1671637 w 7300912"/>
              <a:gd name="connsiteY0" fmla="*/ 3148013 h 3457575"/>
              <a:gd name="connsiteX1" fmla="*/ 2286000 w 7300912"/>
              <a:gd name="connsiteY1" fmla="*/ 2976563 h 3457575"/>
              <a:gd name="connsiteX2" fmla="*/ 3052762 w 7300912"/>
              <a:gd name="connsiteY2" fmla="*/ 2595563 h 3457575"/>
              <a:gd name="connsiteX3" fmla="*/ 3548062 w 7300912"/>
              <a:gd name="connsiteY3" fmla="*/ 2214563 h 3457575"/>
              <a:gd name="connsiteX4" fmla="*/ 4543425 w 7300912"/>
              <a:gd name="connsiteY4" fmla="*/ 1728788 h 3457575"/>
              <a:gd name="connsiteX5" fmla="*/ 5405437 w 7300912"/>
              <a:gd name="connsiteY5" fmla="*/ 1466850 h 3457575"/>
              <a:gd name="connsiteX6" fmla="*/ 5719762 w 7300912"/>
              <a:gd name="connsiteY6" fmla="*/ 1414463 h 3457575"/>
              <a:gd name="connsiteX7" fmla="*/ 6424612 w 7300912"/>
              <a:gd name="connsiteY7" fmla="*/ 1157288 h 3457575"/>
              <a:gd name="connsiteX8" fmla="*/ 7077075 w 7300912"/>
              <a:gd name="connsiteY8" fmla="*/ 871538 h 3457575"/>
              <a:gd name="connsiteX9" fmla="*/ 7300912 w 7300912"/>
              <a:gd name="connsiteY9" fmla="*/ 671513 h 3457575"/>
              <a:gd name="connsiteX10" fmla="*/ 7177087 w 7300912"/>
              <a:gd name="connsiteY10" fmla="*/ 666750 h 3457575"/>
              <a:gd name="connsiteX11" fmla="*/ 7177087 w 7300912"/>
              <a:gd name="connsiteY11" fmla="*/ 595313 h 3457575"/>
              <a:gd name="connsiteX12" fmla="*/ 6677025 w 7300912"/>
              <a:gd name="connsiteY12" fmla="*/ 371474 h 3457575"/>
              <a:gd name="connsiteX13" fmla="*/ 6753225 w 7300912"/>
              <a:gd name="connsiteY13" fmla="*/ 300038 h 3457575"/>
              <a:gd name="connsiteX14" fmla="*/ 6443662 w 7300912"/>
              <a:gd name="connsiteY14" fmla="*/ 223838 h 3457575"/>
              <a:gd name="connsiteX15" fmla="*/ 6186487 w 7300912"/>
              <a:gd name="connsiteY15" fmla="*/ 352425 h 3457575"/>
              <a:gd name="connsiteX16" fmla="*/ 6048375 w 7300912"/>
              <a:gd name="connsiteY16" fmla="*/ 352425 h 3457575"/>
              <a:gd name="connsiteX17" fmla="*/ 5862637 w 7300912"/>
              <a:gd name="connsiteY17" fmla="*/ 471488 h 3457575"/>
              <a:gd name="connsiteX18" fmla="*/ 5610225 w 7300912"/>
              <a:gd name="connsiteY18" fmla="*/ 285750 h 3457575"/>
              <a:gd name="connsiteX19" fmla="*/ 5329237 w 7300912"/>
              <a:gd name="connsiteY19" fmla="*/ 209550 h 3457575"/>
              <a:gd name="connsiteX20" fmla="*/ 5529262 w 7300912"/>
              <a:gd name="connsiteY20" fmla="*/ 61913 h 3457575"/>
              <a:gd name="connsiteX21" fmla="*/ 4872037 w 7300912"/>
              <a:gd name="connsiteY21" fmla="*/ 0 h 3457575"/>
              <a:gd name="connsiteX22" fmla="*/ 4438650 w 7300912"/>
              <a:gd name="connsiteY22" fmla="*/ 280988 h 3457575"/>
              <a:gd name="connsiteX23" fmla="*/ 4838700 w 7300912"/>
              <a:gd name="connsiteY23" fmla="*/ 338138 h 3457575"/>
              <a:gd name="connsiteX24" fmla="*/ 4562475 w 7300912"/>
              <a:gd name="connsiteY24" fmla="*/ 476250 h 3457575"/>
              <a:gd name="connsiteX25" fmla="*/ 4481512 w 7300912"/>
              <a:gd name="connsiteY25" fmla="*/ 690563 h 3457575"/>
              <a:gd name="connsiteX26" fmla="*/ 4676775 w 7300912"/>
              <a:gd name="connsiteY26" fmla="*/ 661988 h 3457575"/>
              <a:gd name="connsiteX27" fmla="*/ 4614862 w 7300912"/>
              <a:gd name="connsiteY27" fmla="*/ 828675 h 3457575"/>
              <a:gd name="connsiteX28" fmla="*/ 4505325 w 7300912"/>
              <a:gd name="connsiteY28" fmla="*/ 919163 h 3457575"/>
              <a:gd name="connsiteX29" fmla="*/ 4081462 w 7300912"/>
              <a:gd name="connsiteY29" fmla="*/ 876300 h 3457575"/>
              <a:gd name="connsiteX30" fmla="*/ 4186237 w 7300912"/>
              <a:gd name="connsiteY30" fmla="*/ 1195388 h 3457575"/>
              <a:gd name="connsiteX31" fmla="*/ 3343275 w 7300912"/>
              <a:gd name="connsiteY31" fmla="*/ 1647825 h 3457575"/>
              <a:gd name="connsiteX32" fmla="*/ 2871787 w 7300912"/>
              <a:gd name="connsiteY32" fmla="*/ 1747838 h 3457575"/>
              <a:gd name="connsiteX33" fmla="*/ 2790825 w 7300912"/>
              <a:gd name="connsiteY33" fmla="*/ 1895475 h 3457575"/>
              <a:gd name="connsiteX34" fmla="*/ 2643187 w 7300912"/>
              <a:gd name="connsiteY34" fmla="*/ 1890713 h 3457575"/>
              <a:gd name="connsiteX35" fmla="*/ 2628900 w 7300912"/>
              <a:gd name="connsiteY35" fmla="*/ 1943100 h 3457575"/>
              <a:gd name="connsiteX36" fmla="*/ 2281237 w 7300912"/>
              <a:gd name="connsiteY36" fmla="*/ 1924050 h 3457575"/>
              <a:gd name="connsiteX37" fmla="*/ 2190750 w 7300912"/>
              <a:gd name="connsiteY37" fmla="*/ 1871663 h 3457575"/>
              <a:gd name="connsiteX38" fmla="*/ 1495425 w 7300912"/>
              <a:gd name="connsiteY38" fmla="*/ 2286000 h 3457575"/>
              <a:gd name="connsiteX39" fmla="*/ 1062037 w 7300912"/>
              <a:gd name="connsiteY39" fmla="*/ 2428875 h 3457575"/>
              <a:gd name="connsiteX40" fmla="*/ 914400 w 7300912"/>
              <a:gd name="connsiteY40" fmla="*/ 2543175 h 3457575"/>
              <a:gd name="connsiteX41" fmla="*/ 638175 w 7300912"/>
              <a:gd name="connsiteY41" fmla="*/ 2581275 h 3457575"/>
              <a:gd name="connsiteX42" fmla="*/ 376237 w 7300912"/>
              <a:gd name="connsiteY42" fmla="*/ 2686050 h 3457575"/>
              <a:gd name="connsiteX43" fmla="*/ 100012 w 7300912"/>
              <a:gd name="connsiteY43" fmla="*/ 2933700 h 3457575"/>
              <a:gd name="connsiteX44" fmla="*/ 23812 w 7300912"/>
              <a:gd name="connsiteY44" fmla="*/ 3005138 h 3457575"/>
              <a:gd name="connsiteX45" fmla="*/ 0 w 7300912"/>
              <a:gd name="connsiteY45" fmla="*/ 3195638 h 3457575"/>
              <a:gd name="connsiteX46" fmla="*/ 47625 w 7300912"/>
              <a:gd name="connsiteY46" fmla="*/ 3457575 h 3457575"/>
              <a:gd name="connsiteX47" fmla="*/ 1047750 w 7300912"/>
              <a:gd name="connsiteY47" fmla="*/ 3448050 h 3457575"/>
              <a:gd name="connsiteX48" fmla="*/ 1671637 w 7300912"/>
              <a:gd name="connsiteY48" fmla="*/ 3148013 h 3457575"/>
              <a:gd name="connsiteX0" fmla="*/ 1671637 w 7300912"/>
              <a:gd name="connsiteY0" fmla="*/ 3148013 h 3457575"/>
              <a:gd name="connsiteX1" fmla="*/ 2286000 w 7300912"/>
              <a:gd name="connsiteY1" fmla="*/ 2976563 h 3457575"/>
              <a:gd name="connsiteX2" fmla="*/ 3052762 w 7300912"/>
              <a:gd name="connsiteY2" fmla="*/ 2595563 h 3457575"/>
              <a:gd name="connsiteX3" fmla="*/ 3548062 w 7300912"/>
              <a:gd name="connsiteY3" fmla="*/ 2214563 h 3457575"/>
              <a:gd name="connsiteX4" fmla="*/ 4543425 w 7300912"/>
              <a:gd name="connsiteY4" fmla="*/ 1728788 h 3457575"/>
              <a:gd name="connsiteX5" fmla="*/ 5405437 w 7300912"/>
              <a:gd name="connsiteY5" fmla="*/ 1466850 h 3457575"/>
              <a:gd name="connsiteX6" fmla="*/ 5719762 w 7300912"/>
              <a:gd name="connsiteY6" fmla="*/ 1414463 h 3457575"/>
              <a:gd name="connsiteX7" fmla="*/ 6424612 w 7300912"/>
              <a:gd name="connsiteY7" fmla="*/ 1157288 h 3457575"/>
              <a:gd name="connsiteX8" fmla="*/ 7077075 w 7300912"/>
              <a:gd name="connsiteY8" fmla="*/ 871538 h 3457575"/>
              <a:gd name="connsiteX9" fmla="*/ 7300912 w 7300912"/>
              <a:gd name="connsiteY9" fmla="*/ 671513 h 3457575"/>
              <a:gd name="connsiteX10" fmla="*/ 7177087 w 7300912"/>
              <a:gd name="connsiteY10" fmla="*/ 666750 h 3457575"/>
              <a:gd name="connsiteX11" fmla="*/ 7177087 w 7300912"/>
              <a:gd name="connsiteY11" fmla="*/ 595313 h 3457575"/>
              <a:gd name="connsiteX12" fmla="*/ 6624637 w 7300912"/>
              <a:gd name="connsiteY12" fmla="*/ 371474 h 3457575"/>
              <a:gd name="connsiteX13" fmla="*/ 6753225 w 7300912"/>
              <a:gd name="connsiteY13" fmla="*/ 300038 h 3457575"/>
              <a:gd name="connsiteX14" fmla="*/ 6443662 w 7300912"/>
              <a:gd name="connsiteY14" fmla="*/ 223838 h 3457575"/>
              <a:gd name="connsiteX15" fmla="*/ 6186487 w 7300912"/>
              <a:gd name="connsiteY15" fmla="*/ 352425 h 3457575"/>
              <a:gd name="connsiteX16" fmla="*/ 6048375 w 7300912"/>
              <a:gd name="connsiteY16" fmla="*/ 352425 h 3457575"/>
              <a:gd name="connsiteX17" fmla="*/ 5862637 w 7300912"/>
              <a:gd name="connsiteY17" fmla="*/ 471488 h 3457575"/>
              <a:gd name="connsiteX18" fmla="*/ 5610225 w 7300912"/>
              <a:gd name="connsiteY18" fmla="*/ 285750 h 3457575"/>
              <a:gd name="connsiteX19" fmla="*/ 5329237 w 7300912"/>
              <a:gd name="connsiteY19" fmla="*/ 209550 h 3457575"/>
              <a:gd name="connsiteX20" fmla="*/ 5529262 w 7300912"/>
              <a:gd name="connsiteY20" fmla="*/ 61913 h 3457575"/>
              <a:gd name="connsiteX21" fmla="*/ 4872037 w 7300912"/>
              <a:gd name="connsiteY21" fmla="*/ 0 h 3457575"/>
              <a:gd name="connsiteX22" fmla="*/ 4438650 w 7300912"/>
              <a:gd name="connsiteY22" fmla="*/ 280988 h 3457575"/>
              <a:gd name="connsiteX23" fmla="*/ 4838700 w 7300912"/>
              <a:gd name="connsiteY23" fmla="*/ 338138 h 3457575"/>
              <a:gd name="connsiteX24" fmla="*/ 4562475 w 7300912"/>
              <a:gd name="connsiteY24" fmla="*/ 476250 h 3457575"/>
              <a:gd name="connsiteX25" fmla="*/ 4481512 w 7300912"/>
              <a:gd name="connsiteY25" fmla="*/ 690563 h 3457575"/>
              <a:gd name="connsiteX26" fmla="*/ 4676775 w 7300912"/>
              <a:gd name="connsiteY26" fmla="*/ 661988 h 3457575"/>
              <a:gd name="connsiteX27" fmla="*/ 4614862 w 7300912"/>
              <a:gd name="connsiteY27" fmla="*/ 828675 h 3457575"/>
              <a:gd name="connsiteX28" fmla="*/ 4505325 w 7300912"/>
              <a:gd name="connsiteY28" fmla="*/ 919163 h 3457575"/>
              <a:gd name="connsiteX29" fmla="*/ 4081462 w 7300912"/>
              <a:gd name="connsiteY29" fmla="*/ 876300 h 3457575"/>
              <a:gd name="connsiteX30" fmla="*/ 4186237 w 7300912"/>
              <a:gd name="connsiteY30" fmla="*/ 1195388 h 3457575"/>
              <a:gd name="connsiteX31" fmla="*/ 3343275 w 7300912"/>
              <a:gd name="connsiteY31" fmla="*/ 1647825 h 3457575"/>
              <a:gd name="connsiteX32" fmla="*/ 2871787 w 7300912"/>
              <a:gd name="connsiteY32" fmla="*/ 1747838 h 3457575"/>
              <a:gd name="connsiteX33" fmla="*/ 2790825 w 7300912"/>
              <a:gd name="connsiteY33" fmla="*/ 1895475 h 3457575"/>
              <a:gd name="connsiteX34" fmla="*/ 2643187 w 7300912"/>
              <a:gd name="connsiteY34" fmla="*/ 1890713 h 3457575"/>
              <a:gd name="connsiteX35" fmla="*/ 2628900 w 7300912"/>
              <a:gd name="connsiteY35" fmla="*/ 1943100 h 3457575"/>
              <a:gd name="connsiteX36" fmla="*/ 2281237 w 7300912"/>
              <a:gd name="connsiteY36" fmla="*/ 1924050 h 3457575"/>
              <a:gd name="connsiteX37" fmla="*/ 2190750 w 7300912"/>
              <a:gd name="connsiteY37" fmla="*/ 1871663 h 3457575"/>
              <a:gd name="connsiteX38" fmla="*/ 1495425 w 7300912"/>
              <a:gd name="connsiteY38" fmla="*/ 2286000 h 3457575"/>
              <a:gd name="connsiteX39" fmla="*/ 1062037 w 7300912"/>
              <a:gd name="connsiteY39" fmla="*/ 2428875 h 3457575"/>
              <a:gd name="connsiteX40" fmla="*/ 914400 w 7300912"/>
              <a:gd name="connsiteY40" fmla="*/ 2543175 h 3457575"/>
              <a:gd name="connsiteX41" fmla="*/ 638175 w 7300912"/>
              <a:gd name="connsiteY41" fmla="*/ 2581275 h 3457575"/>
              <a:gd name="connsiteX42" fmla="*/ 376237 w 7300912"/>
              <a:gd name="connsiteY42" fmla="*/ 2686050 h 3457575"/>
              <a:gd name="connsiteX43" fmla="*/ 100012 w 7300912"/>
              <a:gd name="connsiteY43" fmla="*/ 2933700 h 3457575"/>
              <a:gd name="connsiteX44" fmla="*/ 23812 w 7300912"/>
              <a:gd name="connsiteY44" fmla="*/ 3005138 h 3457575"/>
              <a:gd name="connsiteX45" fmla="*/ 0 w 7300912"/>
              <a:gd name="connsiteY45" fmla="*/ 3195638 h 3457575"/>
              <a:gd name="connsiteX46" fmla="*/ 47625 w 7300912"/>
              <a:gd name="connsiteY46" fmla="*/ 3457575 h 3457575"/>
              <a:gd name="connsiteX47" fmla="*/ 1047750 w 7300912"/>
              <a:gd name="connsiteY47" fmla="*/ 3448050 h 3457575"/>
              <a:gd name="connsiteX48" fmla="*/ 1671637 w 7300912"/>
              <a:gd name="connsiteY48" fmla="*/ 3148013 h 3457575"/>
              <a:gd name="connsiteX0" fmla="*/ 1671637 w 7300912"/>
              <a:gd name="connsiteY0" fmla="*/ 3148013 h 3457575"/>
              <a:gd name="connsiteX1" fmla="*/ 2286000 w 7300912"/>
              <a:gd name="connsiteY1" fmla="*/ 2976563 h 3457575"/>
              <a:gd name="connsiteX2" fmla="*/ 3052762 w 7300912"/>
              <a:gd name="connsiteY2" fmla="*/ 2595563 h 3457575"/>
              <a:gd name="connsiteX3" fmla="*/ 3548062 w 7300912"/>
              <a:gd name="connsiteY3" fmla="*/ 2214563 h 3457575"/>
              <a:gd name="connsiteX4" fmla="*/ 4543425 w 7300912"/>
              <a:gd name="connsiteY4" fmla="*/ 1728788 h 3457575"/>
              <a:gd name="connsiteX5" fmla="*/ 5405437 w 7300912"/>
              <a:gd name="connsiteY5" fmla="*/ 1466850 h 3457575"/>
              <a:gd name="connsiteX6" fmla="*/ 5719762 w 7300912"/>
              <a:gd name="connsiteY6" fmla="*/ 1414463 h 3457575"/>
              <a:gd name="connsiteX7" fmla="*/ 6424612 w 7300912"/>
              <a:gd name="connsiteY7" fmla="*/ 1157288 h 3457575"/>
              <a:gd name="connsiteX8" fmla="*/ 7077075 w 7300912"/>
              <a:gd name="connsiteY8" fmla="*/ 871538 h 3457575"/>
              <a:gd name="connsiteX9" fmla="*/ 7300912 w 7300912"/>
              <a:gd name="connsiteY9" fmla="*/ 671513 h 3457575"/>
              <a:gd name="connsiteX10" fmla="*/ 7177087 w 7300912"/>
              <a:gd name="connsiteY10" fmla="*/ 666750 h 3457575"/>
              <a:gd name="connsiteX11" fmla="*/ 7177087 w 7300912"/>
              <a:gd name="connsiteY11" fmla="*/ 595313 h 3457575"/>
              <a:gd name="connsiteX12" fmla="*/ 6629399 w 7300912"/>
              <a:gd name="connsiteY12" fmla="*/ 357186 h 3457575"/>
              <a:gd name="connsiteX13" fmla="*/ 6753225 w 7300912"/>
              <a:gd name="connsiteY13" fmla="*/ 300038 h 3457575"/>
              <a:gd name="connsiteX14" fmla="*/ 6443662 w 7300912"/>
              <a:gd name="connsiteY14" fmla="*/ 223838 h 3457575"/>
              <a:gd name="connsiteX15" fmla="*/ 6186487 w 7300912"/>
              <a:gd name="connsiteY15" fmla="*/ 352425 h 3457575"/>
              <a:gd name="connsiteX16" fmla="*/ 6048375 w 7300912"/>
              <a:gd name="connsiteY16" fmla="*/ 352425 h 3457575"/>
              <a:gd name="connsiteX17" fmla="*/ 5862637 w 7300912"/>
              <a:gd name="connsiteY17" fmla="*/ 471488 h 3457575"/>
              <a:gd name="connsiteX18" fmla="*/ 5610225 w 7300912"/>
              <a:gd name="connsiteY18" fmla="*/ 285750 h 3457575"/>
              <a:gd name="connsiteX19" fmla="*/ 5329237 w 7300912"/>
              <a:gd name="connsiteY19" fmla="*/ 209550 h 3457575"/>
              <a:gd name="connsiteX20" fmla="*/ 5529262 w 7300912"/>
              <a:gd name="connsiteY20" fmla="*/ 61913 h 3457575"/>
              <a:gd name="connsiteX21" fmla="*/ 4872037 w 7300912"/>
              <a:gd name="connsiteY21" fmla="*/ 0 h 3457575"/>
              <a:gd name="connsiteX22" fmla="*/ 4438650 w 7300912"/>
              <a:gd name="connsiteY22" fmla="*/ 280988 h 3457575"/>
              <a:gd name="connsiteX23" fmla="*/ 4838700 w 7300912"/>
              <a:gd name="connsiteY23" fmla="*/ 338138 h 3457575"/>
              <a:gd name="connsiteX24" fmla="*/ 4562475 w 7300912"/>
              <a:gd name="connsiteY24" fmla="*/ 476250 h 3457575"/>
              <a:gd name="connsiteX25" fmla="*/ 4481512 w 7300912"/>
              <a:gd name="connsiteY25" fmla="*/ 690563 h 3457575"/>
              <a:gd name="connsiteX26" fmla="*/ 4676775 w 7300912"/>
              <a:gd name="connsiteY26" fmla="*/ 661988 h 3457575"/>
              <a:gd name="connsiteX27" fmla="*/ 4614862 w 7300912"/>
              <a:gd name="connsiteY27" fmla="*/ 828675 h 3457575"/>
              <a:gd name="connsiteX28" fmla="*/ 4505325 w 7300912"/>
              <a:gd name="connsiteY28" fmla="*/ 919163 h 3457575"/>
              <a:gd name="connsiteX29" fmla="*/ 4081462 w 7300912"/>
              <a:gd name="connsiteY29" fmla="*/ 876300 h 3457575"/>
              <a:gd name="connsiteX30" fmla="*/ 4186237 w 7300912"/>
              <a:gd name="connsiteY30" fmla="*/ 1195388 h 3457575"/>
              <a:gd name="connsiteX31" fmla="*/ 3343275 w 7300912"/>
              <a:gd name="connsiteY31" fmla="*/ 1647825 h 3457575"/>
              <a:gd name="connsiteX32" fmla="*/ 2871787 w 7300912"/>
              <a:gd name="connsiteY32" fmla="*/ 1747838 h 3457575"/>
              <a:gd name="connsiteX33" fmla="*/ 2790825 w 7300912"/>
              <a:gd name="connsiteY33" fmla="*/ 1895475 h 3457575"/>
              <a:gd name="connsiteX34" fmla="*/ 2643187 w 7300912"/>
              <a:gd name="connsiteY34" fmla="*/ 1890713 h 3457575"/>
              <a:gd name="connsiteX35" fmla="*/ 2628900 w 7300912"/>
              <a:gd name="connsiteY35" fmla="*/ 1943100 h 3457575"/>
              <a:gd name="connsiteX36" fmla="*/ 2281237 w 7300912"/>
              <a:gd name="connsiteY36" fmla="*/ 1924050 h 3457575"/>
              <a:gd name="connsiteX37" fmla="*/ 2190750 w 7300912"/>
              <a:gd name="connsiteY37" fmla="*/ 1871663 h 3457575"/>
              <a:gd name="connsiteX38" fmla="*/ 1495425 w 7300912"/>
              <a:gd name="connsiteY38" fmla="*/ 2286000 h 3457575"/>
              <a:gd name="connsiteX39" fmla="*/ 1062037 w 7300912"/>
              <a:gd name="connsiteY39" fmla="*/ 2428875 h 3457575"/>
              <a:gd name="connsiteX40" fmla="*/ 914400 w 7300912"/>
              <a:gd name="connsiteY40" fmla="*/ 2543175 h 3457575"/>
              <a:gd name="connsiteX41" fmla="*/ 638175 w 7300912"/>
              <a:gd name="connsiteY41" fmla="*/ 2581275 h 3457575"/>
              <a:gd name="connsiteX42" fmla="*/ 376237 w 7300912"/>
              <a:gd name="connsiteY42" fmla="*/ 2686050 h 3457575"/>
              <a:gd name="connsiteX43" fmla="*/ 100012 w 7300912"/>
              <a:gd name="connsiteY43" fmla="*/ 2933700 h 3457575"/>
              <a:gd name="connsiteX44" fmla="*/ 23812 w 7300912"/>
              <a:gd name="connsiteY44" fmla="*/ 3005138 h 3457575"/>
              <a:gd name="connsiteX45" fmla="*/ 0 w 7300912"/>
              <a:gd name="connsiteY45" fmla="*/ 3195638 h 3457575"/>
              <a:gd name="connsiteX46" fmla="*/ 47625 w 7300912"/>
              <a:gd name="connsiteY46" fmla="*/ 3457575 h 3457575"/>
              <a:gd name="connsiteX47" fmla="*/ 1047750 w 7300912"/>
              <a:gd name="connsiteY47" fmla="*/ 3448050 h 3457575"/>
              <a:gd name="connsiteX48" fmla="*/ 1671637 w 7300912"/>
              <a:gd name="connsiteY48" fmla="*/ 3148013 h 3457575"/>
              <a:gd name="connsiteX0" fmla="*/ 1671637 w 7300912"/>
              <a:gd name="connsiteY0" fmla="*/ 3148013 h 3457575"/>
              <a:gd name="connsiteX1" fmla="*/ 2286000 w 7300912"/>
              <a:gd name="connsiteY1" fmla="*/ 2976563 h 3457575"/>
              <a:gd name="connsiteX2" fmla="*/ 3052762 w 7300912"/>
              <a:gd name="connsiteY2" fmla="*/ 2595563 h 3457575"/>
              <a:gd name="connsiteX3" fmla="*/ 3548062 w 7300912"/>
              <a:gd name="connsiteY3" fmla="*/ 2214563 h 3457575"/>
              <a:gd name="connsiteX4" fmla="*/ 4543425 w 7300912"/>
              <a:gd name="connsiteY4" fmla="*/ 1728788 h 3457575"/>
              <a:gd name="connsiteX5" fmla="*/ 5405437 w 7300912"/>
              <a:gd name="connsiteY5" fmla="*/ 1466850 h 3457575"/>
              <a:gd name="connsiteX6" fmla="*/ 5719762 w 7300912"/>
              <a:gd name="connsiteY6" fmla="*/ 1414463 h 3457575"/>
              <a:gd name="connsiteX7" fmla="*/ 6424612 w 7300912"/>
              <a:gd name="connsiteY7" fmla="*/ 1157288 h 3457575"/>
              <a:gd name="connsiteX8" fmla="*/ 7077075 w 7300912"/>
              <a:gd name="connsiteY8" fmla="*/ 871538 h 3457575"/>
              <a:gd name="connsiteX9" fmla="*/ 7300912 w 7300912"/>
              <a:gd name="connsiteY9" fmla="*/ 671513 h 3457575"/>
              <a:gd name="connsiteX10" fmla="*/ 7177087 w 7300912"/>
              <a:gd name="connsiteY10" fmla="*/ 666750 h 3457575"/>
              <a:gd name="connsiteX11" fmla="*/ 7177087 w 7300912"/>
              <a:gd name="connsiteY11" fmla="*/ 595313 h 3457575"/>
              <a:gd name="connsiteX12" fmla="*/ 6629399 w 7300912"/>
              <a:gd name="connsiteY12" fmla="*/ 357186 h 3457575"/>
              <a:gd name="connsiteX13" fmla="*/ 6753225 w 7300912"/>
              <a:gd name="connsiteY13" fmla="*/ 300038 h 3457575"/>
              <a:gd name="connsiteX14" fmla="*/ 6443662 w 7300912"/>
              <a:gd name="connsiteY14" fmla="*/ 223838 h 3457575"/>
              <a:gd name="connsiteX15" fmla="*/ 6186487 w 7300912"/>
              <a:gd name="connsiteY15" fmla="*/ 352425 h 3457575"/>
              <a:gd name="connsiteX16" fmla="*/ 6048375 w 7300912"/>
              <a:gd name="connsiteY16" fmla="*/ 352425 h 3457575"/>
              <a:gd name="connsiteX17" fmla="*/ 5862637 w 7300912"/>
              <a:gd name="connsiteY17" fmla="*/ 471488 h 3457575"/>
              <a:gd name="connsiteX18" fmla="*/ 5610225 w 7300912"/>
              <a:gd name="connsiteY18" fmla="*/ 285750 h 3457575"/>
              <a:gd name="connsiteX19" fmla="*/ 5329237 w 7300912"/>
              <a:gd name="connsiteY19" fmla="*/ 209550 h 3457575"/>
              <a:gd name="connsiteX20" fmla="*/ 5529262 w 7300912"/>
              <a:gd name="connsiteY20" fmla="*/ 61913 h 3457575"/>
              <a:gd name="connsiteX21" fmla="*/ 4872037 w 7300912"/>
              <a:gd name="connsiteY21" fmla="*/ 0 h 3457575"/>
              <a:gd name="connsiteX22" fmla="*/ 4438650 w 7300912"/>
              <a:gd name="connsiteY22" fmla="*/ 280988 h 3457575"/>
              <a:gd name="connsiteX23" fmla="*/ 4829175 w 7300912"/>
              <a:gd name="connsiteY23" fmla="*/ 361951 h 3457575"/>
              <a:gd name="connsiteX24" fmla="*/ 4562475 w 7300912"/>
              <a:gd name="connsiteY24" fmla="*/ 476250 h 3457575"/>
              <a:gd name="connsiteX25" fmla="*/ 4481512 w 7300912"/>
              <a:gd name="connsiteY25" fmla="*/ 690563 h 3457575"/>
              <a:gd name="connsiteX26" fmla="*/ 4676775 w 7300912"/>
              <a:gd name="connsiteY26" fmla="*/ 661988 h 3457575"/>
              <a:gd name="connsiteX27" fmla="*/ 4614862 w 7300912"/>
              <a:gd name="connsiteY27" fmla="*/ 828675 h 3457575"/>
              <a:gd name="connsiteX28" fmla="*/ 4505325 w 7300912"/>
              <a:gd name="connsiteY28" fmla="*/ 919163 h 3457575"/>
              <a:gd name="connsiteX29" fmla="*/ 4081462 w 7300912"/>
              <a:gd name="connsiteY29" fmla="*/ 876300 h 3457575"/>
              <a:gd name="connsiteX30" fmla="*/ 4186237 w 7300912"/>
              <a:gd name="connsiteY30" fmla="*/ 1195388 h 3457575"/>
              <a:gd name="connsiteX31" fmla="*/ 3343275 w 7300912"/>
              <a:gd name="connsiteY31" fmla="*/ 1647825 h 3457575"/>
              <a:gd name="connsiteX32" fmla="*/ 2871787 w 7300912"/>
              <a:gd name="connsiteY32" fmla="*/ 1747838 h 3457575"/>
              <a:gd name="connsiteX33" fmla="*/ 2790825 w 7300912"/>
              <a:gd name="connsiteY33" fmla="*/ 1895475 h 3457575"/>
              <a:gd name="connsiteX34" fmla="*/ 2643187 w 7300912"/>
              <a:gd name="connsiteY34" fmla="*/ 1890713 h 3457575"/>
              <a:gd name="connsiteX35" fmla="*/ 2628900 w 7300912"/>
              <a:gd name="connsiteY35" fmla="*/ 1943100 h 3457575"/>
              <a:gd name="connsiteX36" fmla="*/ 2281237 w 7300912"/>
              <a:gd name="connsiteY36" fmla="*/ 1924050 h 3457575"/>
              <a:gd name="connsiteX37" fmla="*/ 2190750 w 7300912"/>
              <a:gd name="connsiteY37" fmla="*/ 1871663 h 3457575"/>
              <a:gd name="connsiteX38" fmla="*/ 1495425 w 7300912"/>
              <a:gd name="connsiteY38" fmla="*/ 2286000 h 3457575"/>
              <a:gd name="connsiteX39" fmla="*/ 1062037 w 7300912"/>
              <a:gd name="connsiteY39" fmla="*/ 2428875 h 3457575"/>
              <a:gd name="connsiteX40" fmla="*/ 914400 w 7300912"/>
              <a:gd name="connsiteY40" fmla="*/ 2543175 h 3457575"/>
              <a:gd name="connsiteX41" fmla="*/ 638175 w 7300912"/>
              <a:gd name="connsiteY41" fmla="*/ 2581275 h 3457575"/>
              <a:gd name="connsiteX42" fmla="*/ 376237 w 7300912"/>
              <a:gd name="connsiteY42" fmla="*/ 2686050 h 3457575"/>
              <a:gd name="connsiteX43" fmla="*/ 100012 w 7300912"/>
              <a:gd name="connsiteY43" fmla="*/ 2933700 h 3457575"/>
              <a:gd name="connsiteX44" fmla="*/ 23812 w 7300912"/>
              <a:gd name="connsiteY44" fmla="*/ 3005138 h 3457575"/>
              <a:gd name="connsiteX45" fmla="*/ 0 w 7300912"/>
              <a:gd name="connsiteY45" fmla="*/ 3195638 h 3457575"/>
              <a:gd name="connsiteX46" fmla="*/ 47625 w 7300912"/>
              <a:gd name="connsiteY46" fmla="*/ 3457575 h 3457575"/>
              <a:gd name="connsiteX47" fmla="*/ 1047750 w 7300912"/>
              <a:gd name="connsiteY47" fmla="*/ 3448050 h 3457575"/>
              <a:gd name="connsiteX48" fmla="*/ 1671637 w 7300912"/>
              <a:gd name="connsiteY48" fmla="*/ 3148013 h 3457575"/>
              <a:gd name="connsiteX0" fmla="*/ 1671637 w 7300912"/>
              <a:gd name="connsiteY0" fmla="*/ 3148013 h 3457575"/>
              <a:gd name="connsiteX1" fmla="*/ 2286000 w 7300912"/>
              <a:gd name="connsiteY1" fmla="*/ 2976563 h 3457575"/>
              <a:gd name="connsiteX2" fmla="*/ 3052762 w 7300912"/>
              <a:gd name="connsiteY2" fmla="*/ 2595563 h 3457575"/>
              <a:gd name="connsiteX3" fmla="*/ 3548062 w 7300912"/>
              <a:gd name="connsiteY3" fmla="*/ 2214563 h 3457575"/>
              <a:gd name="connsiteX4" fmla="*/ 4543425 w 7300912"/>
              <a:gd name="connsiteY4" fmla="*/ 1728788 h 3457575"/>
              <a:gd name="connsiteX5" fmla="*/ 5405437 w 7300912"/>
              <a:gd name="connsiteY5" fmla="*/ 1466850 h 3457575"/>
              <a:gd name="connsiteX6" fmla="*/ 5719762 w 7300912"/>
              <a:gd name="connsiteY6" fmla="*/ 1414463 h 3457575"/>
              <a:gd name="connsiteX7" fmla="*/ 6424612 w 7300912"/>
              <a:gd name="connsiteY7" fmla="*/ 1157288 h 3457575"/>
              <a:gd name="connsiteX8" fmla="*/ 7077075 w 7300912"/>
              <a:gd name="connsiteY8" fmla="*/ 871538 h 3457575"/>
              <a:gd name="connsiteX9" fmla="*/ 7300912 w 7300912"/>
              <a:gd name="connsiteY9" fmla="*/ 671513 h 3457575"/>
              <a:gd name="connsiteX10" fmla="*/ 7177087 w 7300912"/>
              <a:gd name="connsiteY10" fmla="*/ 666750 h 3457575"/>
              <a:gd name="connsiteX11" fmla="*/ 7177087 w 7300912"/>
              <a:gd name="connsiteY11" fmla="*/ 595313 h 3457575"/>
              <a:gd name="connsiteX12" fmla="*/ 6629399 w 7300912"/>
              <a:gd name="connsiteY12" fmla="*/ 357186 h 3457575"/>
              <a:gd name="connsiteX13" fmla="*/ 6753225 w 7300912"/>
              <a:gd name="connsiteY13" fmla="*/ 300038 h 3457575"/>
              <a:gd name="connsiteX14" fmla="*/ 6443662 w 7300912"/>
              <a:gd name="connsiteY14" fmla="*/ 223838 h 3457575"/>
              <a:gd name="connsiteX15" fmla="*/ 6186487 w 7300912"/>
              <a:gd name="connsiteY15" fmla="*/ 352425 h 3457575"/>
              <a:gd name="connsiteX16" fmla="*/ 6048375 w 7300912"/>
              <a:gd name="connsiteY16" fmla="*/ 352425 h 3457575"/>
              <a:gd name="connsiteX17" fmla="*/ 5862637 w 7300912"/>
              <a:gd name="connsiteY17" fmla="*/ 471488 h 3457575"/>
              <a:gd name="connsiteX18" fmla="*/ 5610225 w 7300912"/>
              <a:gd name="connsiteY18" fmla="*/ 285750 h 3457575"/>
              <a:gd name="connsiteX19" fmla="*/ 5329237 w 7300912"/>
              <a:gd name="connsiteY19" fmla="*/ 209550 h 3457575"/>
              <a:gd name="connsiteX20" fmla="*/ 5529262 w 7300912"/>
              <a:gd name="connsiteY20" fmla="*/ 61913 h 3457575"/>
              <a:gd name="connsiteX21" fmla="*/ 4872037 w 7300912"/>
              <a:gd name="connsiteY21" fmla="*/ 0 h 3457575"/>
              <a:gd name="connsiteX22" fmla="*/ 4438650 w 7300912"/>
              <a:gd name="connsiteY22" fmla="*/ 280988 h 3457575"/>
              <a:gd name="connsiteX23" fmla="*/ 4810125 w 7300912"/>
              <a:gd name="connsiteY23" fmla="*/ 352426 h 3457575"/>
              <a:gd name="connsiteX24" fmla="*/ 4562475 w 7300912"/>
              <a:gd name="connsiteY24" fmla="*/ 476250 h 3457575"/>
              <a:gd name="connsiteX25" fmla="*/ 4481512 w 7300912"/>
              <a:gd name="connsiteY25" fmla="*/ 690563 h 3457575"/>
              <a:gd name="connsiteX26" fmla="*/ 4676775 w 7300912"/>
              <a:gd name="connsiteY26" fmla="*/ 661988 h 3457575"/>
              <a:gd name="connsiteX27" fmla="*/ 4614862 w 7300912"/>
              <a:gd name="connsiteY27" fmla="*/ 828675 h 3457575"/>
              <a:gd name="connsiteX28" fmla="*/ 4505325 w 7300912"/>
              <a:gd name="connsiteY28" fmla="*/ 919163 h 3457575"/>
              <a:gd name="connsiteX29" fmla="*/ 4081462 w 7300912"/>
              <a:gd name="connsiteY29" fmla="*/ 876300 h 3457575"/>
              <a:gd name="connsiteX30" fmla="*/ 4186237 w 7300912"/>
              <a:gd name="connsiteY30" fmla="*/ 1195388 h 3457575"/>
              <a:gd name="connsiteX31" fmla="*/ 3343275 w 7300912"/>
              <a:gd name="connsiteY31" fmla="*/ 1647825 h 3457575"/>
              <a:gd name="connsiteX32" fmla="*/ 2871787 w 7300912"/>
              <a:gd name="connsiteY32" fmla="*/ 1747838 h 3457575"/>
              <a:gd name="connsiteX33" fmla="*/ 2790825 w 7300912"/>
              <a:gd name="connsiteY33" fmla="*/ 1895475 h 3457575"/>
              <a:gd name="connsiteX34" fmla="*/ 2643187 w 7300912"/>
              <a:gd name="connsiteY34" fmla="*/ 1890713 h 3457575"/>
              <a:gd name="connsiteX35" fmla="*/ 2628900 w 7300912"/>
              <a:gd name="connsiteY35" fmla="*/ 1943100 h 3457575"/>
              <a:gd name="connsiteX36" fmla="*/ 2281237 w 7300912"/>
              <a:gd name="connsiteY36" fmla="*/ 1924050 h 3457575"/>
              <a:gd name="connsiteX37" fmla="*/ 2190750 w 7300912"/>
              <a:gd name="connsiteY37" fmla="*/ 1871663 h 3457575"/>
              <a:gd name="connsiteX38" fmla="*/ 1495425 w 7300912"/>
              <a:gd name="connsiteY38" fmla="*/ 2286000 h 3457575"/>
              <a:gd name="connsiteX39" fmla="*/ 1062037 w 7300912"/>
              <a:gd name="connsiteY39" fmla="*/ 2428875 h 3457575"/>
              <a:gd name="connsiteX40" fmla="*/ 914400 w 7300912"/>
              <a:gd name="connsiteY40" fmla="*/ 2543175 h 3457575"/>
              <a:gd name="connsiteX41" fmla="*/ 638175 w 7300912"/>
              <a:gd name="connsiteY41" fmla="*/ 2581275 h 3457575"/>
              <a:gd name="connsiteX42" fmla="*/ 376237 w 7300912"/>
              <a:gd name="connsiteY42" fmla="*/ 2686050 h 3457575"/>
              <a:gd name="connsiteX43" fmla="*/ 100012 w 7300912"/>
              <a:gd name="connsiteY43" fmla="*/ 2933700 h 3457575"/>
              <a:gd name="connsiteX44" fmla="*/ 23812 w 7300912"/>
              <a:gd name="connsiteY44" fmla="*/ 3005138 h 3457575"/>
              <a:gd name="connsiteX45" fmla="*/ 0 w 7300912"/>
              <a:gd name="connsiteY45" fmla="*/ 3195638 h 3457575"/>
              <a:gd name="connsiteX46" fmla="*/ 47625 w 7300912"/>
              <a:gd name="connsiteY46" fmla="*/ 3457575 h 3457575"/>
              <a:gd name="connsiteX47" fmla="*/ 1047750 w 7300912"/>
              <a:gd name="connsiteY47" fmla="*/ 3448050 h 3457575"/>
              <a:gd name="connsiteX48" fmla="*/ 1671637 w 7300912"/>
              <a:gd name="connsiteY48" fmla="*/ 3148013 h 3457575"/>
              <a:gd name="connsiteX0" fmla="*/ 1671637 w 7300912"/>
              <a:gd name="connsiteY0" fmla="*/ 3148013 h 3457575"/>
              <a:gd name="connsiteX1" fmla="*/ 2286000 w 7300912"/>
              <a:gd name="connsiteY1" fmla="*/ 2976563 h 3457575"/>
              <a:gd name="connsiteX2" fmla="*/ 3052762 w 7300912"/>
              <a:gd name="connsiteY2" fmla="*/ 2595563 h 3457575"/>
              <a:gd name="connsiteX3" fmla="*/ 3548062 w 7300912"/>
              <a:gd name="connsiteY3" fmla="*/ 2214563 h 3457575"/>
              <a:gd name="connsiteX4" fmla="*/ 4543425 w 7300912"/>
              <a:gd name="connsiteY4" fmla="*/ 1728788 h 3457575"/>
              <a:gd name="connsiteX5" fmla="*/ 5405437 w 7300912"/>
              <a:gd name="connsiteY5" fmla="*/ 1466850 h 3457575"/>
              <a:gd name="connsiteX6" fmla="*/ 5719762 w 7300912"/>
              <a:gd name="connsiteY6" fmla="*/ 1414463 h 3457575"/>
              <a:gd name="connsiteX7" fmla="*/ 6424612 w 7300912"/>
              <a:gd name="connsiteY7" fmla="*/ 1157288 h 3457575"/>
              <a:gd name="connsiteX8" fmla="*/ 7077075 w 7300912"/>
              <a:gd name="connsiteY8" fmla="*/ 871538 h 3457575"/>
              <a:gd name="connsiteX9" fmla="*/ 7300912 w 7300912"/>
              <a:gd name="connsiteY9" fmla="*/ 671513 h 3457575"/>
              <a:gd name="connsiteX10" fmla="*/ 7177087 w 7300912"/>
              <a:gd name="connsiteY10" fmla="*/ 666750 h 3457575"/>
              <a:gd name="connsiteX11" fmla="*/ 7177087 w 7300912"/>
              <a:gd name="connsiteY11" fmla="*/ 595313 h 3457575"/>
              <a:gd name="connsiteX12" fmla="*/ 6629399 w 7300912"/>
              <a:gd name="connsiteY12" fmla="*/ 357186 h 3457575"/>
              <a:gd name="connsiteX13" fmla="*/ 6753225 w 7300912"/>
              <a:gd name="connsiteY13" fmla="*/ 300038 h 3457575"/>
              <a:gd name="connsiteX14" fmla="*/ 6443662 w 7300912"/>
              <a:gd name="connsiteY14" fmla="*/ 223838 h 3457575"/>
              <a:gd name="connsiteX15" fmla="*/ 6186487 w 7300912"/>
              <a:gd name="connsiteY15" fmla="*/ 352425 h 3457575"/>
              <a:gd name="connsiteX16" fmla="*/ 6048375 w 7300912"/>
              <a:gd name="connsiteY16" fmla="*/ 352425 h 3457575"/>
              <a:gd name="connsiteX17" fmla="*/ 5862637 w 7300912"/>
              <a:gd name="connsiteY17" fmla="*/ 471488 h 3457575"/>
              <a:gd name="connsiteX18" fmla="*/ 5610225 w 7300912"/>
              <a:gd name="connsiteY18" fmla="*/ 285750 h 3457575"/>
              <a:gd name="connsiteX19" fmla="*/ 5329237 w 7300912"/>
              <a:gd name="connsiteY19" fmla="*/ 209550 h 3457575"/>
              <a:gd name="connsiteX20" fmla="*/ 5529262 w 7300912"/>
              <a:gd name="connsiteY20" fmla="*/ 61913 h 3457575"/>
              <a:gd name="connsiteX21" fmla="*/ 4872037 w 7300912"/>
              <a:gd name="connsiteY21" fmla="*/ 0 h 3457575"/>
              <a:gd name="connsiteX22" fmla="*/ 4438650 w 7300912"/>
              <a:gd name="connsiteY22" fmla="*/ 280988 h 3457575"/>
              <a:gd name="connsiteX23" fmla="*/ 4805362 w 7300912"/>
              <a:gd name="connsiteY23" fmla="*/ 366714 h 3457575"/>
              <a:gd name="connsiteX24" fmla="*/ 4562475 w 7300912"/>
              <a:gd name="connsiteY24" fmla="*/ 476250 h 3457575"/>
              <a:gd name="connsiteX25" fmla="*/ 4481512 w 7300912"/>
              <a:gd name="connsiteY25" fmla="*/ 690563 h 3457575"/>
              <a:gd name="connsiteX26" fmla="*/ 4676775 w 7300912"/>
              <a:gd name="connsiteY26" fmla="*/ 661988 h 3457575"/>
              <a:gd name="connsiteX27" fmla="*/ 4614862 w 7300912"/>
              <a:gd name="connsiteY27" fmla="*/ 828675 h 3457575"/>
              <a:gd name="connsiteX28" fmla="*/ 4505325 w 7300912"/>
              <a:gd name="connsiteY28" fmla="*/ 919163 h 3457575"/>
              <a:gd name="connsiteX29" fmla="*/ 4081462 w 7300912"/>
              <a:gd name="connsiteY29" fmla="*/ 876300 h 3457575"/>
              <a:gd name="connsiteX30" fmla="*/ 4186237 w 7300912"/>
              <a:gd name="connsiteY30" fmla="*/ 1195388 h 3457575"/>
              <a:gd name="connsiteX31" fmla="*/ 3343275 w 7300912"/>
              <a:gd name="connsiteY31" fmla="*/ 1647825 h 3457575"/>
              <a:gd name="connsiteX32" fmla="*/ 2871787 w 7300912"/>
              <a:gd name="connsiteY32" fmla="*/ 1747838 h 3457575"/>
              <a:gd name="connsiteX33" fmla="*/ 2790825 w 7300912"/>
              <a:gd name="connsiteY33" fmla="*/ 1895475 h 3457575"/>
              <a:gd name="connsiteX34" fmla="*/ 2643187 w 7300912"/>
              <a:gd name="connsiteY34" fmla="*/ 1890713 h 3457575"/>
              <a:gd name="connsiteX35" fmla="*/ 2628900 w 7300912"/>
              <a:gd name="connsiteY35" fmla="*/ 1943100 h 3457575"/>
              <a:gd name="connsiteX36" fmla="*/ 2281237 w 7300912"/>
              <a:gd name="connsiteY36" fmla="*/ 1924050 h 3457575"/>
              <a:gd name="connsiteX37" fmla="*/ 2190750 w 7300912"/>
              <a:gd name="connsiteY37" fmla="*/ 1871663 h 3457575"/>
              <a:gd name="connsiteX38" fmla="*/ 1495425 w 7300912"/>
              <a:gd name="connsiteY38" fmla="*/ 2286000 h 3457575"/>
              <a:gd name="connsiteX39" fmla="*/ 1062037 w 7300912"/>
              <a:gd name="connsiteY39" fmla="*/ 2428875 h 3457575"/>
              <a:gd name="connsiteX40" fmla="*/ 914400 w 7300912"/>
              <a:gd name="connsiteY40" fmla="*/ 2543175 h 3457575"/>
              <a:gd name="connsiteX41" fmla="*/ 638175 w 7300912"/>
              <a:gd name="connsiteY41" fmla="*/ 2581275 h 3457575"/>
              <a:gd name="connsiteX42" fmla="*/ 376237 w 7300912"/>
              <a:gd name="connsiteY42" fmla="*/ 2686050 h 3457575"/>
              <a:gd name="connsiteX43" fmla="*/ 100012 w 7300912"/>
              <a:gd name="connsiteY43" fmla="*/ 2933700 h 3457575"/>
              <a:gd name="connsiteX44" fmla="*/ 23812 w 7300912"/>
              <a:gd name="connsiteY44" fmla="*/ 3005138 h 3457575"/>
              <a:gd name="connsiteX45" fmla="*/ 0 w 7300912"/>
              <a:gd name="connsiteY45" fmla="*/ 3195638 h 3457575"/>
              <a:gd name="connsiteX46" fmla="*/ 47625 w 7300912"/>
              <a:gd name="connsiteY46" fmla="*/ 3457575 h 3457575"/>
              <a:gd name="connsiteX47" fmla="*/ 1047750 w 7300912"/>
              <a:gd name="connsiteY47" fmla="*/ 3448050 h 3457575"/>
              <a:gd name="connsiteX48" fmla="*/ 1671637 w 7300912"/>
              <a:gd name="connsiteY48" fmla="*/ 3148013 h 3457575"/>
              <a:gd name="connsiteX0" fmla="*/ 1671637 w 7300912"/>
              <a:gd name="connsiteY0" fmla="*/ 3148013 h 3457575"/>
              <a:gd name="connsiteX1" fmla="*/ 2286000 w 7300912"/>
              <a:gd name="connsiteY1" fmla="*/ 2976563 h 3457575"/>
              <a:gd name="connsiteX2" fmla="*/ 3052762 w 7300912"/>
              <a:gd name="connsiteY2" fmla="*/ 2595563 h 3457575"/>
              <a:gd name="connsiteX3" fmla="*/ 3548062 w 7300912"/>
              <a:gd name="connsiteY3" fmla="*/ 2214563 h 3457575"/>
              <a:gd name="connsiteX4" fmla="*/ 4543425 w 7300912"/>
              <a:gd name="connsiteY4" fmla="*/ 1728788 h 3457575"/>
              <a:gd name="connsiteX5" fmla="*/ 5405437 w 7300912"/>
              <a:gd name="connsiteY5" fmla="*/ 1466850 h 3457575"/>
              <a:gd name="connsiteX6" fmla="*/ 5719762 w 7300912"/>
              <a:gd name="connsiteY6" fmla="*/ 1414463 h 3457575"/>
              <a:gd name="connsiteX7" fmla="*/ 6424612 w 7300912"/>
              <a:gd name="connsiteY7" fmla="*/ 1157288 h 3457575"/>
              <a:gd name="connsiteX8" fmla="*/ 7077075 w 7300912"/>
              <a:gd name="connsiteY8" fmla="*/ 871538 h 3457575"/>
              <a:gd name="connsiteX9" fmla="*/ 7300912 w 7300912"/>
              <a:gd name="connsiteY9" fmla="*/ 671513 h 3457575"/>
              <a:gd name="connsiteX10" fmla="*/ 7177087 w 7300912"/>
              <a:gd name="connsiteY10" fmla="*/ 666750 h 3457575"/>
              <a:gd name="connsiteX11" fmla="*/ 7177087 w 7300912"/>
              <a:gd name="connsiteY11" fmla="*/ 595313 h 3457575"/>
              <a:gd name="connsiteX12" fmla="*/ 6629399 w 7300912"/>
              <a:gd name="connsiteY12" fmla="*/ 357186 h 3457575"/>
              <a:gd name="connsiteX13" fmla="*/ 6753225 w 7300912"/>
              <a:gd name="connsiteY13" fmla="*/ 300038 h 3457575"/>
              <a:gd name="connsiteX14" fmla="*/ 6443662 w 7300912"/>
              <a:gd name="connsiteY14" fmla="*/ 223838 h 3457575"/>
              <a:gd name="connsiteX15" fmla="*/ 6186487 w 7300912"/>
              <a:gd name="connsiteY15" fmla="*/ 352425 h 3457575"/>
              <a:gd name="connsiteX16" fmla="*/ 6048375 w 7300912"/>
              <a:gd name="connsiteY16" fmla="*/ 352425 h 3457575"/>
              <a:gd name="connsiteX17" fmla="*/ 5862637 w 7300912"/>
              <a:gd name="connsiteY17" fmla="*/ 471488 h 3457575"/>
              <a:gd name="connsiteX18" fmla="*/ 5610225 w 7300912"/>
              <a:gd name="connsiteY18" fmla="*/ 285750 h 3457575"/>
              <a:gd name="connsiteX19" fmla="*/ 5329237 w 7300912"/>
              <a:gd name="connsiteY19" fmla="*/ 209550 h 3457575"/>
              <a:gd name="connsiteX20" fmla="*/ 5529262 w 7300912"/>
              <a:gd name="connsiteY20" fmla="*/ 61913 h 3457575"/>
              <a:gd name="connsiteX21" fmla="*/ 4872037 w 7300912"/>
              <a:gd name="connsiteY21" fmla="*/ 0 h 3457575"/>
              <a:gd name="connsiteX22" fmla="*/ 4438650 w 7300912"/>
              <a:gd name="connsiteY22" fmla="*/ 280988 h 3457575"/>
              <a:gd name="connsiteX23" fmla="*/ 4805362 w 7300912"/>
              <a:gd name="connsiteY23" fmla="*/ 342901 h 3457575"/>
              <a:gd name="connsiteX24" fmla="*/ 4562475 w 7300912"/>
              <a:gd name="connsiteY24" fmla="*/ 476250 h 3457575"/>
              <a:gd name="connsiteX25" fmla="*/ 4481512 w 7300912"/>
              <a:gd name="connsiteY25" fmla="*/ 690563 h 3457575"/>
              <a:gd name="connsiteX26" fmla="*/ 4676775 w 7300912"/>
              <a:gd name="connsiteY26" fmla="*/ 661988 h 3457575"/>
              <a:gd name="connsiteX27" fmla="*/ 4614862 w 7300912"/>
              <a:gd name="connsiteY27" fmla="*/ 828675 h 3457575"/>
              <a:gd name="connsiteX28" fmla="*/ 4505325 w 7300912"/>
              <a:gd name="connsiteY28" fmla="*/ 919163 h 3457575"/>
              <a:gd name="connsiteX29" fmla="*/ 4081462 w 7300912"/>
              <a:gd name="connsiteY29" fmla="*/ 876300 h 3457575"/>
              <a:gd name="connsiteX30" fmla="*/ 4186237 w 7300912"/>
              <a:gd name="connsiteY30" fmla="*/ 1195388 h 3457575"/>
              <a:gd name="connsiteX31" fmla="*/ 3343275 w 7300912"/>
              <a:gd name="connsiteY31" fmla="*/ 1647825 h 3457575"/>
              <a:gd name="connsiteX32" fmla="*/ 2871787 w 7300912"/>
              <a:gd name="connsiteY32" fmla="*/ 1747838 h 3457575"/>
              <a:gd name="connsiteX33" fmla="*/ 2790825 w 7300912"/>
              <a:gd name="connsiteY33" fmla="*/ 1895475 h 3457575"/>
              <a:gd name="connsiteX34" fmla="*/ 2643187 w 7300912"/>
              <a:gd name="connsiteY34" fmla="*/ 1890713 h 3457575"/>
              <a:gd name="connsiteX35" fmla="*/ 2628900 w 7300912"/>
              <a:gd name="connsiteY35" fmla="*/ 1943100 h 3457575"/>
              <a:gd name="connsiteX36" fmla="*/ 2281237 w 7300912"/>
              <a:gd name="connsiteY36" fmla="*/ 1924050 h 3457575"/>
              <a:gd name="connsiteX37" fmla="*/ 2190750 w 7300912"/>
              <a:gd name="connsiteY37" fmla="*/ 1871663 h 3457575"/>
              <a:gd name="connsiteX38" fmla="*/ 1495425 w 7300912"/>
              <a:gd name="connsiteY38" fmla="*/ 2286000 h 3457575"/>
              <a:gd name="connsiteX39" fmla="*/ 1062037 w 7300912"/>
              <a:gd name="connsiteY39" fmla="*/ 2428875 h 3457575"/>
              <a:gd name="connsiteX40" fmla="*/ 914400 w 7300912"/>
              <a:gd name="connsiteY40" fmla="*/ 2543175 h 3457575"/>
              <a:gd name="connsiteX41" fmla="*/ 638175 w 7300912"/>
              <a:gd name="connsiteY41" fmla="*/ 2581275 h 3457575"/>
              <a:gd name="connsiteX42" fmla="*/ 376237 w 7300912"/>
              <a:gd name="connsiteY42" fmla="*/ 2686050 h 3457575"/>
              <a:gd name="connsiteX43" fmla="*/ 100012 w 7300912"/>
              <a:gd name="connsiteY43" fmla="*/ 2933700 h 3457575"/>
              <a:gd name="connsiteX44" fmla="*/ 23812 w 7300912"/>
              <a:gd name="connsiteY44" fmla="*/ 3005138 h 3457575"/>
              <a:gd name="connsiteX45" fmla="*/ 0 w 7300912"/>
              <a:gd name="connsiteY45" fmla="*/ 3195638 h 3457575"/>
              <a:gd name="connsiteX46" fmla="*/ 47625 w 7300912"/>
              <a:gd name="connsiteY46" fmla="*/ 3457575 h 3457575"/>
              <a:gd name="connsiteX47" fmla="*/ 1047750 w 7300912"/>
              <a:gd name="connsiteY47" fmla="*/ 3448050 h 3457575"/>
              <a:gd name="connsiteX48" fmla="*/ 1671637 w 7300912"/>
              <a:gd name="connsiteY48" fmla="*/ 3148013 h 3457575"/>
              <a:gd name="connsiteX0" fmla="*/ 1671637 w 7300912"/>
              <a:gd name="connsiteY0" fmla="*/ 3148013 h 3457575"/>
              <a:gd name="connsiteX1" fmla="*/ 2286000 w 7300912"/>
              <a:gd name="connsiteY1" fmla="*/ 2976563 h 3457575"/>
              <a:gd name="connsiteX2" fmla="*/ 3052762 w 7300912"/>
              <a:gd name="connsiteY2" fmla="*/ 2595563 h 3457575"/>
              <a:gd name="connsiteX3" fmla="*/ 3548062 w 7300912"/>
              <a:gd name="connsiteY3" fmla="*/ 2214563 h 3457575"/>
              <a:gd name="connsiteX4" fmla="*/ 4543425 w 7300912"/>
              <a:gd name="connsiteY4" fmla="*/ 1728788 h 3457575"/>
              <a:gd name="connsiteX5" fmla="*/ 5405437 w 7300912"/>
              <a:gd name="connsiteY5" fmla="*/ 1466850 h 3457575"/>
              <a:gd name="connsiteX6" fmla="*/ 5719762 w 7300912"/>
              <a:gd name="connsiteY6" fmla="*/ 1414463 h 3457575"/>
              <a:gd name="connsiteX7" fmla="*/ 6424612 w 7300912"/>
              <a:gd name="connsiteY7" fmla="*/ 1157288 h 3457575"/>
              <a:gd name="connsiteX8" fmla="*/ 7077075 w 7300912"/>
              <a:gd name="connsiteY8" fmla="*/ 871538 h 3457575"/>
              <a:gd name="connsiteX9" fmla="*/ 7300912 w 7300912"/>
              <a:gd name="connsiteY9" fmla="*/ 671513 h 3457575"/>
              <a:gd name="connsiteX10" fmla="*/ 7177087 w 7300912"/>
              <a:gd name="connsiteY10" fmla="*/ 666750 h 3457575"/>
              <a:gd name="connsiteX11" fmla="*/ 7177087 w 7300912"/>
              <a:gd name="connsiteY11" fmla="*/ 595313 h 3457575"/>
              <a:gd name="connsiteX12" fmla="*/ 6629399 w 7300912"/>
              <a:gd name="connsiteY12" fmla="*/ 357186 h 3457575"/>
              <a:gd name="connsiteX13" fmla="*/ 6753225 w 7300912"/>
              <a:gd name="connsiteY13" fmla="*/ 300038 h 3457575"/>
              <a:gd name="connsiteX14" fmla="*/ 6443662 w 7300912"/>
              <a:gd name="connsiteY14" fmla="*/ 223838 h 3457575"/>
              <a:gd name="connsiteX15" fmla="*/ 6186487 w 7300912"/>
              <a:gd name="connsiteY15" fmla="*/ 352425 h 3457575"/>
              <a:gd name="connsiteX16" fmla="*/ 6048375 w 7300912"/>
              <a:gd name="connsiteY16" fmla="*/ 352425 h 3457575"/>
              <a:gd name="connsiteX17" fmla="*/ 5862637 w 7300912"/>
              <a:gd name="connsiteY17" fmla="*/ 471488 h 3457575"/>
              <a:gd name="connsiteX18" fmla="*/ 5610225 w 7300912"/>
              <a:gd name="connsiteY18" fmla="*/ 285750 h 3457575"/>
              <a:gd name="connsiteX19" fmla="*/ 5329237 w 7300912"/>
              <a:gd name="connsiteY19" fmla="*/ 209550 h 3457575"/>
              <a:gd name="connsiteX20" fmla="*/ 5529262 w 7300912"/>
              <a:gd name="connsiteY20" fmla="*/ 61913 h 3457575"/>
              <a:gd name="connsiteX21" fmla="*/ 4872037 w 7300912"/>
              <a:gd name="connsiteY21" fmla="*/ 0 h 3457575"/>
              <a:gd name="connsiteX22" fmla="*/ 4438650 w 7300912"/>
              <a:gd name="connsiteY22" fmla="*/ 280988 h 3457575"/>
              <a:gd name="connsiteX23" fmla="*/ 4838700 w 7300912"/>
              <a:gd name="connsiteY23" fmla="*/ 366713 h 3457575"/>
              <a:gd name="connsiteX24" fmla="*/ 4562475 w 7300912"/>
              <a:gd name="connsiteY24" fmla="*/ 476250 h 3457575"/>
              <a:gd name="connsiteX25" fmla="*/ 4481512 w 7300912"/>
              <a:gd name="connsiteY25" fmla="*/ 690563 h 3457575"/>
              <a:gd name="connsiteX26" fmla="*/ 4676775 w 7300912"/>
              <a:gd name="connsiteY26" fmla="*/ 661988 h 3457575"/>
              <a:gd name="connsiteX27" fmla="*/ 4614862 w 7300912"/>
              <a:gd name="connsiteY27" fmla="*/ 828675 h 3457575"/>
              <a:gd name="connsiteX28" fmla="*/ 4505325 w 7300912"/>
              <a:gd name="connsiteY28" fmla="*/ 919163 h 3457575"/>
              <a:gd name="connsiteX29" fmla="*/ 4081462 w 7300912"/>
              <a:gd name="connsiteY29" fmla="*/ 876300 h 3457575"/>
              <a:gd name="connsiteX30" fmla="*/ 4186237 w 7300912"/>
              <a:gd name="connsiteY30" fmla="*/ 1195388 h 3457575"/>
              <a:gd name="connsiteX31" fmla="*/ 3343275 w 7300912"/>
              <a:gd name="connsiteY31" fmla="*/ 1647825 h 3457575"/>
              <a:gd name="connsiteX32" fmla="*/ 2871787 w 7300912"/>
              <a:gd name="connsiteY32" fmla="*/ 1747838 h 3457575"/>
              <a:gd name="connsiteX33" fmla="*/ 2790825 w 7300912"/>
              <a:gd name="connsiteY33" fmla="*/ 1895475 h 3457575"/>
              <a:gd name="connsiteX34" fmla="*/ 2643187 w 7300912"/>
              <a:gd name="connsiteY34" fmla="*/ 1890713 h 3457575"/>
              <a:gd name="connsiteX35" fmla="*/ 2628900 w 7300912"/>
              <a:gd name="connsiteY35" fmla="*/ 1943100 h 3457575"/>
              <a:gd name="connsiteX36" fmla="*/ 2281237 w 7300912"/>
              <a:gd name="connsiteY36" fmla="*/ 1924050 h 3457575"/>
              <a:gd name="connsiteX37" fmla="*/ 2190750 w 7300912"/>
              <a:gd name="connsiteY37" fmla="*/ 1871663 h 3457575"/>
              <a:gd name="connsiteX38" fmla="*/ 1495425 w 7300912"/>
              <a:gd name="connsiteY38" fmla="*/ 2286000 h 3457575"/>
              <a:gd name="connsiteX39" fmla="*/ 1062037 w 7300912"/>
              <a:gd name="connsiteY39" fmla="*/ 2428875 h 3457575"/>
              <a:gd name="connsiteX40" fmla="*/ 914400 w 7300912"/>
              <a:gd name="connsiteY40" fmla="*/ 2543175 h 3457575"/>
              <a:gd name="connsiteX41" fmla="*/ 638175 w 7300912"/>
              <a:gd name="connsiteY41" fmla="*/ 2581275 h 3457575"/>
              <a:gd name="connsiteX42" fmla="*/ 376237 w 7300912"/>
              <a:gd name="connsiteY42" fmla="*/ 2686050 h 3457575"/>
              <a:gd name="connsiteX43" fmla="*/ 100012 w 7300912"/>
              <a:gd name="connsiteY43" fmla="*/ 2933700 h 3457575"/>
              <a:gd name="connsiteX44" fmla="*/ 23812 w 7300912"/>
              <a:gd name="connsiteY44" fmla="*/ 3005138 h 3457575"/>
              <a:gd name="connsiteX45" fmla="*/ 0 w 7300912"/>
              <a:gd name="connsiteY45" fmla="*/ 3195638 h 3457575"/>
              <a:gd name="connsiteX46" fmla="*/ 47625 w 7300912"/>
              <a:gd name="connsiteY46" fmla="*/ 3457575 h 3457575"/>
              <a:gd name="connsiteX47" fmla="*/ 1047750 w 7300912"/>
              <a:gd name="connsiteY47" fmla="*/ 3448050 h 3457575"/>
              <a:gd name="connsiteX48" fmla="*/ 1671637 w 7300912"/>
              <a:gd name="connsiteY48" fmla="*/ 3148013 h 3457575"/>
              <a:gd name="connsiteX0" fmla="*/ 1671637 w 7300912"/>
              <a:gd name="connsiteY0" fmla="*/ 3148013 h 3457575"/>
              <a:gd name="connsiteX1" fmla="*/ 2286000 w 7300912"/>
              <a:gd name="connsiteY1" fmla="*/ 2976563 h 3457575"/>
              <a:gd name="connsiteX2" fmla="*/ 3052762 w 7300912"/>
              <a:gd name="connsiteY2" fmla="*/ 2595563 h 3457575"/>
              <a:gd name="connsiteX3" fmla="*/ 3548062 w 7300912"/>
              <a:gd name="connsiteY3" fmla="*/ 2214563 h 3457575"/>
              <a:gd name="connsiteX4" fmla="*/ 4543425 w 7300912"/>
              <a:gd name="connsiteY4" fmla="*/ 1728788 h 3457575"/>
              <a:gd name="connsiteX5" fmla="*/ 5405437 w 7300912"/>
              <a:gd name="connsiteY5" fmla="*/ 1466850 h 3457575"/>
              <a:gd name="connsiteX6" fmla="*/ 5719762 w 7300912"/>
              <a:gd name="connsiteY6" fmla="*/ 1414463 h 3457575"/>
              <a:gd name="connsiteX7" fmla="*/ 6424612 w 7300912"/>
              <a:gd name="connsiteY7" fmla="*/ 1157288 h 3457575"/>
              <a:gd name="connsiteX8" fmla="*/ 7077075 w 7300912"/>
              <a:gd name="connsiteY8" fmla="*/ 871538 h 3457575"/>
              <a:gd name="connsiteX9" fmla="*/ 7300912 w 7300912"/>
              <a:gd name="connsiteY9" fmla="*/ 671513 h 3457575"/>
              <a:gd name="connsiteX10" fmla="*/ 7177087 w 7300912"/>
              <a:gd name="connsiteY10" fmla="*/ 666750 h 3457575"/>
              <a:gd name="connsiteX11" fmla="*/ 7177087 w 7300912"/>
              <a:gd name="connsiteY11" fmla="*/ 595313 h 3457575"/>
              <a:gd name="connsiteX12" fmla="*/ 6629399 w 7300912"/>
              <a:gd name="connsiteY12" fmla="*/ 357186 h 3457575"/>
              <a:gd name="connsiteX13" fmla="*/ 6753225 w 7300912"/>
              <a:gd name="connsiteY13" fmla="*/ 300038 h 3457575"/>
              <a:gd name="connsiteX14" fmla="*/ 6443662 w 7300912"/>
              <a:gd name="connsiteY14" fmla="*/ 223838 h 3457575"/>
              <a:gd name="connsiteX15" fmla="*/ 6186487 w 7300912"/>
              <a:gd name="connsiteY15" fmla="*/ 352425 h 3457575"/>
              <a:gd name="connsiteX16" fmla="*/ 6048375 w 7300912"/>
              <a:gd name="connsiteY16" fmla="*/ 352425 h 3457575"/>
              <a:gd name="connsiteX17" fmla="*/ 5862637 w 7300912"/>
              <a:gd name="connsiteY17" fmla="*/ 471488 h 3457575"/>
              <a:gd name="connsiteX18" fmla="*/ 5610225 w 7300912"/>
              <a:gd name="connsiteY18" fmla="*/ 285750 h 3457575"/>
              <a:gd name="connsiteX19" fmla="*/ 5329237 w 7300912"/>
              <a:gd name="connsiteY19" fmla="*/ 209550 h 3457575"/>
              <a:gd name="connsiteX20" fmla="*/ 5529262 w 7300912"/>
              <a:gd name="connsiteY20" fmla="*/ 61913 h 3457575"/>
              <a:gd name="connsiteX21" fmla="*/ 4872037 w 7300912"/>
              <a:gd name="connsiteY21" fmla="*/ 0 h 3457575"/>
              <a:gd name="connsiteX22" fmla="*/ 4438650 w 7300912"/>
              <a:gd name="connsiteY22" fmla="*/ 280988 h 3457575"/>
              <a:gd name="connsiteX23" fmla="*/ 4833937 w 7300912"/>
              <a:gd name="connsiteY23" fmla="*/ 333376 h 3457575"/>
              <a:gd name="connsiteX24" fmla="*/ 4562475 w 7300912"/>
              <a:gd name="connsiteY24" fmla="*/ 476250 h 3457575"/>
              <a:gd name="connsiteX25" fmla="*/ 4481512 w 7300912"/>
              <a:gd name="connsiteY25" fmla="*/ 690563 h 3457575"/>
              <a:gd name="connsiteX26" fmla="*/ 4676775 w 7300912"/>
              <a:gd name="connsiteY26" fmla="*/ 661988 h 3457575"/>
              <a:gd name="connsiteX27" fmla="*/ 4614862 w 7300912"/>
              <a:gd name="connsiteY27" fmla="*/ 828675 h 3457575"/>
              <a:gd name="connsiteX28" fmla="*/ 4505325 w 7300912"/>
              <a:gd name="connsiteY28" fmla="*/ 919163 h 3457575"/>
              <a:gd name="connsiteX29" fmla="*/ 4081462 w 7300912"/>
              <a:gd name="connsiteY29" fmla="*/ 876300 h 3457575"/>
              <a:gd name="connsiteX30" fmla="*/ 4186237 w 7300912"/>
              <a:gd name="connsiteY30" fmla="*/ 1195388 h 3457575"/>
              <a:gd name="connsiteX31" fmla="*/ 3343275 w 7300912"/>
              <a:gd name="connsiteY31" fmla="*/ 1647825 h 3457575"/>
              <a:gd name="connsiteX32" fmla="*/ 2871787 w 7300912"/>
              <a:gd name="connsiteY32" fmla="*/ 1747838 h 3457575"/>
              <a:gd name="connsiteX33" fmla="*/ 2790825 w 7300912"/>
              <a:gd name="connsiteY33" fmla="*/ 1895475 h 3457575"/>
              <a:gd name="connsiteX34" fmla="*/ 2643187 w 7300912"/>
              <a:gd name="connsiteY34" fmla="*/ 1890713 h 3457575"/>
              <a:gd name="connsiteX35" fmla="*/ 2628900 w 7300912"/>
              <a:gd name="connsiteY35" fmla="*/ 1943100 h 3457575"/>
              <a:gd name="connsiteX36" fmla="*/ 2281237 w 7300912"/>
              <a:gd name="connsiteY36" fmla="*/ 1924050 h 3457575"/>
              <a:gd name="connsiteX37" fmla="*/ 2190750 w 7300912"/>
              <a:gd name="connsiteY37" fmla="*/ 1871663 h 3457575"/>
              <a:gd name="connsiteX38" fmla="*/ 1495425 w 7300912"/>
              <a:gd name="connsiteY38" fmla="*/ 2286000 h 3457575"/>
              <a:gd name="connsiteX39" fmla="*/ 1062037 w 7300912"/>
              <a:gd name="connsiteY39" fmla="*/ 2428875 h 3457575"/>
              <a:gd name="connsiteX40" fmla="*/ 914400 w 7300912"/>
              <a:gd name="connsiteY40" fmla="*/ 2543175 h 3457575"/>
              <a:gd name="connsiteX41" fmla="*/ 638175 w 7300912"/>
              <a:gd name="connsiteY41" fmla="*/ 2581275 h 3457575"/>
              <a:gd name="connsiteX42" fmla="*/ 376237 w 7300912"/>
              <a:gd name="connsiteY42" fmla="*/ 2686050 h 3457575"/>
              <a:gd name="connsiteX43" fmla="*/ 100012 w 7300912"/>
              <a:gd name="connsiteY43" fmla="*/ 2933700 h 3457575"/>
              <a:gd name="connsiteX44" fmla="*/ 23812 w 7300912"/>
              <a:gd name="connsiteY44" fmla="*/ 3005138 h 3457575"/>
              <a:gd name="connsiteX45" fmla="*/ 0 w 7300912"/>
              <a:gd name="connsiteY45" fmla="*/ 3195638 h 3457575"/>
              <a:gd name="connsiteX46" fmla="*/ 47625 w 7300912"/>
              <a:gd name="connsiteY46" fmla="*/ 3457575 h 3457575"/>
              <a:gd name="connsiteX47" fmla="*/ 1047750 w 7300912"/>
              <a:gd name="connsiteY47" fmla="*/ 3448050 h 3457575"/>
              <a:gd name="connsiteX48" fmla="*/ 1671637 w 7300912"/>
              <a:gd name="connsiteY48" fmla="*/ 3148013 h 3457575"/>
              <a:gd name="connsiteX0" fmla="*/ 1671637 w 7300912"/>
              <a:gd name="connsiteY0" fmla="*/ 3148013 h 3457575"/>
              <a:gd name="connsiteX1" fmla="*/ 2286000 w 7300912"/>
              <a:gd name="connsiteY1" fmla="*/ 2976563 h 3457575"/>
              <a:gd name="connsiteX2" fmla="*/ 3052762 w 7300912"/>
              <a:gd name="connsiteY2" fmla="*/ 2595563 h 3457575"/>
              <a:gd name="connsiteX3" fmla="*/ 3548062 w 7300912"/>
              <a:gd name="connsiteY3" fmla="*/ 2214563 h 3457575"/>
              <a:gd name="connsiteX4" fmla="*/ 4543425 w 7300912"/>
              <a:gd name="connsiteY4" fmla="*/ 1728788 h 3457575"/>
              <a:gd name="connsiteX5" fmla="*/ 5405437 w 7300912"/>
              <a:gd name="connsiteY5" fmla="*/ 1466850 h 3457575"/>
              <a:gd name="connsiteX6" fmla="*/ 5719762 w 7300912"/>
              <a:gd name="connsiteY6" fmla="*/ 1414463 h 3457575"/>
              <a:gd name="connsiteX7" fmla="*/ 6424612 w 7300912"/>
              <a:gd name="connsiteY7" fmla="*/ 1157288 h 3457575"/>
              <a:gd name="connsiteX8" fmla="*/ 7077075 w 7300912"/>
              <a:gd name="connsiteY8" fmla="*/ 871538 h 3457575"/>
              <a:gd name="connsiteX9" fmla="*/ 7300912 w 7300912"/>
              <a:gd name="connsiteY9" fmla="*/ 671513 h 3457575"/>
              <a:gd name="connsiteX10" fmla="*/ 7177087 w 7300912"/>
              <a:gd name="connsiteY10" fmla="*/ 666750 h 3457575"/>
              <a:gd name="connsiteX11" fmla="*/ 7177087 w 7300912"/>
              <a:gd name="connsiteY11" fmla="*/ 595313 h 3457575"/>
              <a:gd name="connsiteX12" fmla="*/ 6629399 w 7300912"/>
              <a:gd name="connsiteY12" fmla="*/ 357186 h 3457575"/>
              <a:gd name="connsiteX13" fmla="*/ 6753225 w 7300912"/>
              <a:gd name="connsiteY13" fmla="*/ 300038 h 3457575"/>
              <a:gd name="connsiteX14" fmla="*/ 6443662 w 7300912"/>
              <a:gd name="connsiteY14" fmla="*/ 223838 h 3457575"/>
              <a:gd name="connsiteX15" fmla="*/ 6186487 w 7300912"/>
              <a:gd name="connsiteY15" fmla="*/ 352425 h 3457575"/>
              <a:gd name="connsiteX16" fmla="*/ 6048375 w 7300912"/>
              <a:gd name="connsiteY16" fmla="*/ 352425 h 3457575"/>
              <a:gd name="connsiteX17" fmla="*/ 5862637 w 7300912"/>
              <a:gd name="connsiteY17" fmla="*/ 471488 h 3457575"/>
              <a:gd name="connsiteX18" fmla="*/ 5610225 w 7300912"/>
              <a:gd name="connsiteY18" fmla="*/ 285750 h 3457575"/>
              <a:gd name="connsiteX19" fmla="*/ 5329237 w 7300912"/>
              <a:gd name="connsiteY19" fmla="*/ 209550 h 3457575"/>
              <a:gd name="connsiteX20" fmla="*/ 5529262 w 7300912"/>
              <a:gd name="connsiteY20" fmla="*/ 61913 h 3457575"/>
              <a:gd name="connsiteX21" fmla="*/ 4872037 w 7300912"/>
              <a:gd name="connsiteY21" fmla="*/ 0 h 3457575"/>
              <a:gd name="connsiteX22" fmla="*/ 4438650 w 7300912"/>
              <a:gd name="connsiteY22" fmla="*/ 280988 h 3457575"/>
              <a:gd name="connsiteX23" fmla="*/ 4833937 w 7300912"/>
              <a:gd name="connsiteY23" fmla="*/ 347664 h 3457575"/>
              <a:gd name="connsiteX24" fmla="*/ 4562475 w 7300912"/>
              <a:gd name="connsiteY24" fmla="*/ 476250 h 3457575"/>
              <a:gd name="connsiteX25" fmla="*/ 4481512 w 7300912"/>
              <a:gd name="connsiteY25" fmla="*/ 690563 h 3457575"/>
              <a:gd name="connsiteX26" fmla="*/ 4676775 w 7300912"/>
              <a:gd name="connsiteY26" fmla="*/ 661988 h 3457575"/>
              <a:gd name="connsiteX27" fmla="*/ 4614862 w 7300912"/>
              <a:gd name="connsiteY27" fmla="*/ 828675 h 3457575"/>
              <a:gd name="connsiteX28" fmla="*/ 4505325 w 7300912"/>
              <a:gd name="connsiteY28" fmla="*/ 919163 h 3457575"/>
              <a:gd name="connsiteX29" fmla="*/ 4081462 w 7300912"/>
              <a:gd name="connsiteY29" fmla="*/ 876300 h 3457575"/>
              <a:gd name="connsiteX30" fmla="*/ 4186237 w 7300912"/>
              <a:gd name="connsiteY30" fmla="*/ 1195388 h 3457575"/>
              <a:gd name="connsiteX31" fmla="*/ 3343275 w 7300912"/>
              <a:gd name="connsiteY31" fmla="*/ 1647825 h 3457575"/>
              <a:gd name="connsiteX32" fmla="*/ 2871787 w 7300912"/>
              <a:gd name="connsiteY32" fmla="*/ 1747838 h 3457575"/>
              <a:gd name="connsiteX33" fmla="*/ 2790825 w 7300912"/>
              <a:gd name="connsiteY33" fmla="*/ 1895475 h 3457575"/>
              <a:gd name="connsiteX34" fmla="*/ 2643187 w 7300912"/>
              <a:gd name="connsiteY34" fmla="*/ 1890713 h 3457575"/>
              <a:gd name="connsiteX35" fmla="*/ 2628900 w 7300912"/>
              <a:gd name="connsiteY35" fmla="*/ 1943100 h 3457575"/>
              <a:gd name="connsiteX36" fmla="*/ 2281237 w 7300912"/>
              <a:gd name="connsiteY36" fmla="*/ 1924050 h 3457575"/>
              <a:gd name="connsiteX37" fmla="*/ 2190750 w 7300912"/>
              <a:gd name="connsiteY37" fmla="*/ 1871663 h 3457575"/>
              <a:gd name="connsiteX38" fmla="*/ 1495425 w 7300912"/>
              <a:gd name="connsiteY38" fmla="*/ 2286000 h 3457575"/>
              <a:gd name="connsiteX39" fmla="*/ 1062037 w 7300912"/>
              <a:gd name="connsiteY39" fmla="*/ 2428875 h 3457575"/>
              <a:gd name="connsiteX40" fmla="*/ 914400 w 7300912"/>
              <a:gd name="connsiteY40" fmla="*/ 2543175 h 3457575"/>
              <a:gd name="connsiteX41" fmla="*/ 638175 w 7300912"/>
              <a:gd name="connsiteY41" fmla="*/ 2581275 h 3457575"/>
              <a:gd name="connsiteX42" fmla="*/ 376237 w 7300912"/>
              <a:gd name="connsiteY42" fmla="*/ 2686050 h 3457575"/>
              <a:gd name="connsiteX43" fmla="*/ 100012 w 7300912"/>
              <a:gd name="connsiteY43" fmla="*/ 2933700 h 3457575"/>
              <a:gd name="connsiteX44" fmla="*/ 23812 w 7300912"/>
              <a:gd name="connsiteY44" fmla="*/ 3005138 h 3457575"/>
              <a:gd name="connsiteX45" fmla="*/ 0 w 7300912"/>
              <a:gd name="connsiteY45" fmla="*/ 3195638 h 3457575"/>
              <a:gd name="connsiteX46" fmla="*/ 47625 w 7300912"/>
              <a:gd name="connsiteY46" fmla="*/ 3457575 h 3457575"/>
              <a:gd name="connsiteX47" fmla="*/ 1047750 w 7300912"/>
              <a:gd name="connsiteY47" fmla="*/ 3448050 h 3457575"/>
              <a:gd name="connsiteX48" fmla="*/ 1671637 w 7300912"/>
              <a:gd name="connsiteY48" fmla="*/ 3148013 h 3457575"/>
              <a:gd name="connsiteX0" fmla="*/ 1671637 w 7300912"/>
              <a:gd name="connsiteY0" fmla="*/ 3148013 h 3457575"/>
              <a:gd name="connsiteX1" fmla="*/ 2286000 w 7300912"/>
              <a:gd name="connsiteY1" fmla="*/ 2976563 h 3457575"/>
              <a:gd name="connsiteX2" fmla="*/ 3052762 w 7300912"/>
              <a:gd name="connsiteY2" fmla="*/ 2595563 h 3457575"/>
              <a:gd name="connsiteX3" fmla="*/ 3548062 w 7300912"/>
              <a:gd name="connsiteY3" fmla="*/ 2214563 h 3457575"/>
              <a:gd name="connsiteX4" fmla="*/ 4543425 w 7300912"/>
              <a:gd name="connsiteY4" fmla="*/ 1728788 h 3457575"/>
              <a:gd name="connsiteX5" fmla="*/ 5405437 w 7300912"/>
              <a:gd name="connsiteY5" fmla="*/ 1466850 h 3457575"/>
              <a:gd name="connsiteX6" fmla="*/ 5734050 w 7300912"/>
              <a:gd name="connsiteY6" fmla="*/ 1438276 h 3457575"/>
              <a:gd name="connsiteX7" fmla="*/ 6424612 w 7300912"/>
              <a:gd name="connsiteY7" fmla="*/ 1157288 h 3457575"/>
              <a:gd name="connsiteX8" fmla="*/ 7077075 w 7300912"/>
              <a:gd name="connsiteY8" fmla="*/ 871538 h 3457575"/>
              <a:gd name="connsiteX9" fmla="*/ 7300912 w 7300912"/>
              <a:gd name="connsiteY9" fmla="*/ 671513 h 3457575"/>
              <a:gd name="connsiteX10" fmla="*/ 7177087 w 7300912"/>
              <a:gd name="connsiteY10" fmla="*/ 666750 h 3457575"/>
              <a:gd name="connsiteX11" fmla="*/ 7177087 w 7300912"/>
              <a:gd name="connsiteY11" fmla="*/ 595313 h 3457575"/>
              <a:gd name="connsiteX12" fmla="*/ 6629399 w 7300912"/>
              <a:gd name="connsiteY12" fmla="*/ 357186 h 3457575"/>
              <a:gd name="connsiteX13" fmla="*/ 6753225 w 7300912"/>
              <a:gd name="connsiteY13" fmla="*/ 300038 h 3457575"/>
              <a:gd name="connsiteX14" fmla="*/ 6443662 w 7300912"/>
              <a:gd name="connsiteY14" fmla="*/ 223838 h 3457575"/>
              <a:gd name="connsiteX15" fmla="*/ 6186487 w 7300912"/>
              <a:gd name="connsiteY15" fmla="*/ 352425 h 3457575"/>
              <a:gd name="connsiteX16" fmla="*/ 6048375 w 7300912"/>
              <a:gd name="connsiteY16" fmla="*/ 352425 h 3457575"/>
              <a:gd name="connsiteX17" fmla="*/ 5862637 w 7300912"/>
              <a:gd name="connsiteY17" fmla="*/ 471488 h 3457575"/>
              <a:gd name="connsiteX18" fmla="*/ 5610225 w 7300912"/>
              <a:gd name="connsiteY18" fmla="*/ 285750 h 3457575"/>
              <a:gd name="connsiteX19" fmla="*/ 5329237 w 7300912"/>
              <a:gd name="connsiteY19" fmla="*/ 209550 h 3457575"/>
              <a:gd name="connsiteX20" fmla="*/ 5529262 w 7300912"/>
              <a:gd name="connsiteY20" fmla="*/ 61913 h 3457575"/>
              <a:gd name="connsiteX21" fmla="*/ 4872037 w 7300912"/>
              <a:gd name="connsiteY21" fmla="*/ 0 h 3457575"/>
              <a:gd name="connsiteX22" fmla="*/ 4438650 w 7300912"/>
              <a:gd name="connsiteY22" fmla="*/ 280988 h 3457575"/>
              <a:gd name="connsiteX23" fmla="*/ 4833937 w 7300912"/>
              <a:gd name="connsiteY23" fmla="*/ 347664 h 3457575"/>
              <a:gd name="connsiteX24" fmla="*/ 4562475 w 7300912"/>
              <a:gd name="connsiteY24" fmla="*/ 476250 h 3457575"/>
              <a:gd name="connsiteX25" fmla="*/ 4481512 w 7300912"/>
              <a:gd name="connsiteY25" fmla="*/ 690563 h 3457575"/>
              <a:gd name="connsiteX26" fmla="*/ 4676775 w 7300912"/>
              <a:gd name="connsiteY26" fmla="*/ 661988 h 3457575"/>
              <a:gd name="connsiteX27" fmla="*/ 4614862 w 7300912"/>
              <a:gd name="connsiteY27" fmla="*/ 828675 h 3457575"/>
              <a:gd name="connsiteX28" fmla="*/ 4505325 w 7300912"/>
              <a:gd name="connsiteY28" fmla="*/ 919163 h 3457575"/>
              <a:gd name="connsiteX29" fmla="*/ 4081462 w 7300912"/>
              <a:gd name="connsiteY29" fmla="*/ 876300 h 3457575"/>
              <a:gd name="connsiteX30" fmla="*/ 4186237 w 7300912"/>
              <a:gd name="connsiteY30" fmla="*/ 1195388 h 3457575"/>
              <a:gd name="connsiteX31" fmla="*/ 3343275 w 7300912"/>
              <a:gd name="connsiteY31" fmla="*/ 1647825 h 3457575"/>
              <a:gd name="connsiteX32" fmla="*/ 2871787 w 7300912"/>
              <a:gd name="connsiteY32" fmla="*/ 1747838 h 3457575"/>
              <a:gd name="connsiteX33" fmla="*/ 2790825 w 7300912"/>
              <a:gd name="connsiteY33" fmla="*/ 1895475 h 3457575"/>
              <a:gd name="connsiteX34" fmla="*/ 2643187 w 7300912"/>
              <a:gd name="connsiteY34" fmla="*/ 1890713 h 3457575"/>
              <a:gd name="connsiteX35" fmla="*/ 2628900 w 7300912"/>
              <a:gd name="connsiteY35" fmla="*/ 1943100 h 3457575"/>
              <a:gd name="connsiteX36" fmla="*/ 2281237 w 7300912"/>
              <a:gd name="connsiteY36" fmla="*/ 1924050 h 3457575"/>
              <a:gd name="connsiteX37" fmla="*/ 2190750 w 7300912"/>
              <a:gd name="connsiteY37" fmla="*/ 1871663 h 3457575"/>
              <a:gd name="connsiteX38" fmla="*/ 1495425 w 7300912"/>
              <a:gd name="connsiteY38" fmla="*/ 2286000 h 3457575"/>
              <a:gd name="connsiteX39" fmla="*/ 1062037 w 7300912"/>
              <a:gd name="connsiteY39" fmla="*/ 2428875 h 3457575"/>
              <a:gd name="connsiteX40" fmla="*/ 914400 w 7300912"/>
              <a:gd name="connsiteY40" fmla="*/ 2543175 h 3457575"/>
              <a:gd name="connsiteX41" fmla="*/ 638175 w 7300912"/>
              <a:gd name="connsiteY41" fmla="*/ 2581275 h 3457575"/>
              <a:gd name="connsiteX42" fmla="*/ 376237 w 7300912"/>
              <a:gd name="connsiteY42" fmla="*/ 2686050 h 3457575"/>
              <a:gd name="connsiteX43" fmla="*/ 100012 w 7300912"/>
              <a:gd name="connsiteY43" fmla="*/ 2933700 h 3457575"/>
              <a:gd name="connsiteX44" fmla="*/ 23812 w 7300912"/>
              <a:gd name="connsiteY44" fmla="*/ 3005138 h 3457575"/>
              <a:gd name="connsiteX45" fmla="*/ 0 w 7300912"/>
              <a:gd name="connsiteY45" fmla="*/ 3195638 h 3457575"/>
              <a:gd name="connsiteX46" fmla="*/ 47625 w 7300912"/>
              <a:gd name="connsiteY46" fmla="*/ 3457575 h 3457575"/>
              <a:gd name="connsiteX47" fmla="*/ 1047750 w 7300912"/>
              <a:gd name="connsiteY47" fmla="*/ 3448050 h 3457575"/>
              <a:gd name="connsiteX48" fmla="*/ 1671637 w 7300912"/>
              <a:gd name="connsiteY48" fmla="*/ 3148013 h 3457575"/>
              <a:gd name="connsiteX0" fmla="*/ 1671637 w 7300912"/>
              <a:gd name="connsiteY0" fmla="*/ 3148013 h 3457575"/>
              <a:gd name="connsiteX1" fmla="*/ 2286000 w 7300912"/>
              <a:gd name="connsiteY1" fmla="*/ 2976563 h 3457575"/>
              <a:gd name="connsiteX2" fmla="*/ 3052762 w 7300912"/>
              <a:gd name="connsiteY2" fmla="*/ 2595563 h 3457575"/>
              <a:gd name="connsiteX3" fmla="*/ 3548062 w 7300912"/>
              <a:gd name="connsiteY3" fmla="*/ 2214563 h 3457575"/>
              <a:gd name="connsiteX4" fmla="*/ 4543425 w 7300912"/>
              <a:gd name="connsiteY4" fmla="*/ 1728788 h 3457575"/>
              <a:gd name="connsiteX5" fmla="*/ 5405437 w 7300912"/>
              <a:gd name="connsiteY5" fmla="*/ 1466850 h 3457575"/>
              <a:gd name="connsiteX6" fmla="*/ 5734050 w 7300912"/>
              <a:gd name="connsiteY6" fmla="*/ 1438276 h 3457575"/>
              <a:gd name="connsiteX7" fmla="*/ 6443662 w 7300912"/>
              <a:gd name="connsiteY7" fmla="*/ 1176338 h 3457575"/>
              <a:gd name="connsiteX8" fmla="*/ 7077075 w 7300912"/>
              <a:gd name="connsiteY8" fmla="*/ 871538 h 3457575"/>
              <a:gd name="connsiteX9" fmla="*/ 7300912 w 7300912"/>
              <a:gd name="connsiteY9" fmla="*/ 671513 h 3457575"/>
              <a:gd name="connsiteX10" fmla="*/ 7177087 w 7300912"/>
              <a:gd name="connsiteY10" fmla="*/ 666750 h 3457575"/>
              <a:gd name="connsiteX11" fmla="*/ 7177087 w 7300912"/>
              <a:gd name="connsiteY11" fmla="*/ 595313 h 3457575"/>
              <a:gd name="connsiteX12" fmla="*/ 6629399 w 7300912"/>
              <a:gd name="connsiteY12" fmla="*/ 357186 h 3457575"/>
              <a:gd name="connsiteX13" fmla="*/ 6753225 w 7300912"/>
              <a:gd name="connsiteY13" fmla="*/ 300038 h 3457575"/>
              <a:gd name="connsiteX14" fmla="*/ 6443662 w 7300912"/>
              <a:gd name="connsiteY14" fmla="*/ 223838 h 3457575"/>
              <a:gd name="connsiteX15" fmla="*/ 6186487 w 7300912"/>
              <a:gd name="connsiteY15" fmla="*/ 352425 h 3457575"/>
              <a:gd name="connsiteX16" fmla="*/ 6048375 w 7300912"/>
              <a:gd name="connsiteY16" fmla="*/ 352425 h 3457575"/>
              <a:gd name="connsiteX17" fmla="*/ 5862637 w 7300912"/>
              <a:gd name="connsiteY17" fmla="*/ 471488 h 3457575"/>
              <a:gd name="connsiteX18" fmla="*/ 5610225 w 7300912"/>
              <a:gd name="connsiteY18" fmla="*/ 285750 h 3457575"/>
              <a:gd name="connsiteX19" fmla="*/ 5329237 w 7300912"/>
              <a:gd name="connsiteY19" fmla="*/ 209550 h 3457575"/>
              <a:gd name="connsiteX20" fmla="*/ 5529262 w 7300912"/>
              <a:gd name="connsiteY20" fmla="*/ 61913 h 3457575"/>
              <a:gd name="connsiteX21" fmla="*/ 4872037 w 7300912"/>
              <a:gd name="connsiteY21" fmla="*/ 0 h 3457575"/>
              <a:gd name="connsiteX22" fmla="*/ 4438650 w 7300912"/>
              <a:gd name="connsiteY22" fmla="*/ 280988 h 3457575"/>
              <a:gd name="connsiteX23" fmla="*/ 4833937 w 7300912"/>
              <a:gd name="connsiteY23" fmla="*/ 347664 h 3457575"/>
              <a:gd name="connsiteX24" fmla="*/ 4562475 w 7300912"/>
              <a:gd name="connsiteY24" fmla="*/ 476250 h 3457575"/>
              <a:gd name="connsiteX25" fmla="*/ 4481512 w 7300912"/>
              <a:gd name="connsiteY25" fmla="*/ 690563 h 3457575"/>
              <a:gd name="connsiteX26" fmla="*/ 4676775 w 7300912"/>
              <a:gd name="connsiteY26" fmla="*/ 661988 h 3457575"/>
              <a:gd name="connsiteX27" fmla="*/ 4614862 w 7300912"/>
              <a:gd name="connsiteY27" fmla="*/ 828675 h 3457575"/>
              <a:gd name="connsiteX28" fmla="*/ 4505325 w 7300912"/>
              <a:gd name="connsiteY28" fmla="*/ 919163 h 3457575"/>
              <a:gd name="connsiteX29" fmla="*/ 4081462 w 7300912"/>
              <a:gd name="connsiteY29" fmla="*/ 876300 h 3457575"/>
              <a:gd name="connsiteX30" fmla="*/ 4186237 w 7300912"/>
              <a:gd name="connsiteY30" fmla="*/ 1195388 h 3457575"/>
              <a:gd name="connsiteX31" fmla="*/ 3343275 w 7300912"/>
              <a:gd name="connsiteY31" fmla="*/ 1647825 h 3457575"/>
              <a:gd name="connsiteX32" fmla="*/ 2871787 w 7300912"/>
              <a:gd name="connsiteY32" fmla="*/ 1747838 h 3457575"/>
              <a:gd name="connsiteX33" fmla="*/ 2790825 w 7300912"/>
              <a:gd name="connsiteY33" fmla="*/ 1895475 h 3457575"/>
              <a:gd name="connsiteX34" fmla="*/ 2643187 w 7300912"/>
              <a:gd name="connsiteY34" fmla="*/ 1890713 h 3457575"/>
              <a:gd name="connsiteX35" fmla="*/ 2628900 w 7300912"/>
              <a:gd name="connsiteY35" fmla="*/ 1943100 h 3457575"/>
              <a:gd name="connsiteX36" fmla="*/ 2281237 w 7300912"/>
              <a:gd name="connsiteY36" fmla="*/ 1924050 h 3457575"/>
              <a:gd name="connsiteX37" fmla="*/ 2190750 w 7300912"/>
              <a:gd name="connsiteY37" fmla="*/ 1871663 h 3457575"/>
              <a:gd name="connsiteX38" fmla="*/ 1495425 w 7300912"/>
              <a:gd name="connsiteY38" fmla="*/ 2286000 h 3457575"/>
              <a:gd name="connsiteX39" fmla="*/ 1062037 w 7300912"/>
              <a:gd name="connsiteY39" fmla="*/ 2428875 h 3457575"/>
              <a:gd name="connsiteX40" fmla="*/ 914400 w 7300912"/>
              <a:gd name="connsiteY40" fmla="*/ 2543175 h 3457575"/>
              <a:gd name="connsiteX41" fmla="*/ 638175 w 7300912"/>
              <a:gd name="connsiteY41" fmla="*/ 2581275 h 3457575"/>
              <a:gd name="connsiteX42" fmla="*/ 376237 w 7300912"/>
              <a:gd name="connsiteY42" fmla="*/ 2686050 h 3457575"/>
              <a:gd name="connsiteX43" fmla="*/ 100012 w 7300912"/>
              <a:gd name="connsiteY43" fmla="*/ 2933700 h 3457575"/>
              <a:gd name="connsiteX44" fmla="*/ 23812 w 7300912"/>
              <a:gd name="connsiteY44" fmla="*/ 3005138 h 3457575"/>
              <a:gd name="connsiteX45" fmla="*/ 0 w 7300912"/>
              <a:gd name="connsiteY45" fmla="*/ 3195638 h 3457575"/>
              <a:gd name="connsiteX46" fmla="*/ 47625 w 7300912"/>
              <a:gd name="connsiteY46" fmla="*/ 3457575 h 3457575"/>
              <a:gd name="connsiteX47" fmla="*/ 1047750 w 7300912"/>
              <a:gd name="connsiteY47" fmla="*/ 3448050 h 3457575"/>
              <a:gd name="connsiteX48" fmla="*/ 1671637 w 7300912"/>
              <a:gd name="connsiteY48" fmla="*/ 3148013 h 3457575"/>
              <a:gd name="connsiteX0" fmla="*/ 1671637 w 7300912"/>
              <a:gd name="connsiteY0" fmla="*/ 3148013 h 3457575"/>
              <a:gd name="connsiteX1" fmla="*/ 2286000 w 7300912"/>
              <a:gd name="connsiteY1" fmla="*/ 2976563 h 3457575"/>
              <a:gd name="connsiteX2" fmla="*/ 3052762 w 7300912"/>
              <a:gd name="connsiteY2" fmla="*/ 2595563 h 3457575"/>
              <a:gd name="connsiteX3" fmla="*/ 3548062 w 7300912"/>
              <a:gd name="connsiteY3" fmla="*/ 2214563 h 3457575"/>
              <a:gd name="connsiteX4" fmla="*/ 4543425 w 7300912"/>
              <a:gd name="connsiteY4" fmla="*/ 1728788 h 3457575"/>
              <a:gd name="connsiteX5" fmla="*/ 5405437 w 7300912"/>
              <a:gd name="connsiteY5" fmla="*/ 1466850 h 3457575"/>
              <a:gd name="connsiteX6" fmla="*/ 5734050 w 7300912"/>
              <a:gd name="connsiteY6" fmla="*/ 1438276 h 3457575"/>
              <a:gd name="connsiteX7" fmla="*/ 6443662 w 7300912"/>
              <a:gd name="connsiteY7" fmla="*/ 1176338 h 3457575"/>
              <a:gd name="connsiteX8" fmla="*/ 7100888 w 7300912"/>
              <a:gd name="connsiteY8" fmla="*/ 895351 h 3457575"/>
              <a:gd name="connsiteX9" fmla="*/ 7300912 w 7300912"/>
              <a:gd name="connsiteY9" fmla="*/ 671513 h 3457575"/>
              <a:gd name="connsiteX10" fmla="*/ 7177087 w 7300912"/>
              <a:gd name="connsiteY10" fmla="*/ 666750 h 3457575"/>
              <a:gd name="connsiteX11" fmla="*/ 7177087 w 7300912"/>
              <a:gd name="connsiteY11" fmla="*/ 595313 h 3457575"/>
              <a:gd name="connsiteX12" fmla="*/ 6629399 w 7300912"/>
              <a:gd name="connsiteY12" fmla="*/ 357186 h 3457575"/>
              <a:gd name="connsiteX13" fmla="*/ 6753225 w 7300912"/>
              <a:gd name="connsiteY13" fmla="*/ 300038 h 3457575"/>
              <a:gd name="connsiteX14" fmla="*/ 6443662 w 7300912"/>
              <a:gd name="connsiteY14" fmla="*/ 223838 h 3457575"/>
              <a:gd name="connsiteX15" fmla="*/ 6186487 w 7300912"/>
              <a:gd name="connsiteY15" fmla="*/ 352425 h 3457575"/>
              <a:gd name="connsiteX16" fmla="*/ 6048375 w 7300912"/>
              <a:gd name="connsiteY16" fmla="*/ 352425 h 3457575"/>
              <a:gd name="connsiteX17" fmla="*/ 5862637 w 7300912"/>
              <a:gd name="connsiteY17" fmla="*/ 471488 h 3457575"/>
              <a:gd name="connsiteX18" fmla="*/ 5610225 w 7300912"/>
              <a:gd name="connsiteY18" fmla="*/ 285750 h 3457575"/>
              <a:gd name="connsiteX19" fmla="*/ 5329237 w 7300912"/>
              <a:gd name="connsiteY19" fmla="*/ 209550 h 3457575"/>
              <a:gd name="connsiteX20" fmla="*/ 5529262 w 7300912"/>
              <a:gd name="connsiteY20" fmla="*/ 61913 h 3457575"/>
              <a:gd name="connsiteX21" fmla="*/ 4872037 w 7300912"/>
              <a:gd name="connsiteY21" fmla="*/ 0 h 3457575"/>
              <a:gd name="connsiteX22" fmla="*/ 4438650 w 7300912"/>
              <a:gd name="connsiteY22" fmla="*/ 280988 h 3457575"/>
              <a:gd name="connsiteX23" fmla="*/ 4833937 w 7300912"/>
              <a:gd name="connsiteY23" fmla="*/ 347664 h 3457575"/>
              <a:gd name="connsiteX24" fmla="*/ 4562475 w 7300912"/>
              <a:gd name="connsiteY24" fmla="*/ 476250 h 3457575"/>
              <a:gd name="connsiteX25" fmla="*/ 4481512 w 7300912"/>
              <a:gd name="connsiteY25" fmla="*/ 690563 h 3457575"/>
              <a:gd name="connsiteX26" fmla="*/ 4676775 w 7300912"/>
              <a:gd name="connsiteY26" fmla="*/ 661988 h 3457575"/>
              <a:gd name="connsiteX27" fmla="*/ 4614862 w 7300912"/>
              <a:gd name="connsiteY27" fmla="*/ 828675 h 3457575"/>
              <a:gd name="connsiteX28" fmla="*/ 4505325 w 7300912"/>
              <a:gd name="connsiteY28" fmla="*/ 919163 h 3457575"/>
              <a:gd name="connsiteX29" fmla="*/ 4081462 w 7300912"/>
              <a:gd name="connsiteY29" fmla="*/ 876300 h 3457575"/>
              <a:gd name="connsiteX30" fmla="*/ 4186237 w 7300912"/>
              <a:gd name="connsiteY30" fmla="*/ 1195388 h 3457575"/>
              <a:gd name="connsiteX31" fmla="*/ 3343275 w 7300912"/>
              <a:gd name="connsiteY31" fmla="*/ 1647825 h 3457575"/>
              <a:gd name="connsiteX32" fmla="*/ 2871787 w 7300912"/>
              <a:gd name="connsiteY32" fmla="*/ 1747838 h 3457575"/>
              <a:gd name="connsiteX33" fmla="*/ 2790825 w 7300912"/>
              <a:gd name="connsiteY33" fmla="*/ 1895475 h 3457575"/>
              <a:gd name="connsiteX34" fmla="*/ 2643187 w 7300912"/>
              <a:gd name="connsiteY34" fmla="*/ 1890713 h 3457575"/>
              <a:gd name="connsiteX35" fmla="*/ 2628900 w 7300912"/>
              <a:gd name="connsiteY35" fmla="*/ 1943100 h 3457575"/>
              <a:gd name="connsiteX36" fmla="*/ 2281237 w 7300912"/>
              <a:gd name="connsiteY36" fmla="*/ 1924050 h 3457575"/>
              <a:gd name="connsiteX37" fmla="*/ 2190750 w 7300912"/>
              <a:gd name="connsiteY37" fmla="*/ 1871663 h 3457575"/>
              <a:gd name="connsiteX38" fmla="*/ 1495425 w 7300912"/>
              <a:gd name="connsiteY38" fmla="*/ 2286000 h 3457575"/>
              <a:gd name="connsiteX39" fmla="*/ 1062037 w 7300912"/>
              <a:gd name="connsiteY39" fmla="*/ 2428875 h 3457575"/>
              <a:gd name="connsiteX40" fmla="*/ 914400 w 7300912"/>
              <a:gd name="connsiteY40" fmla="*/ 2543175 h 3457575"/>
              <a:gd name="connsiteX41" fmla="*/ 638175 w 7300912"/>
              <a:gd name="connsiteY41" fmla="*/ 2581275 h 3457575"/>
              <a:gd name="connsiteX42" fmla="*/ 376237 w 7300912"/>
              <a:gd name="connsiteY42" fmla="*/ 2686050 h 3457575"/>
              <a:gd name="connsiteX43" fmla="*/ 100012 w 7300912"/>
              <a:gd name="connsiteY43" fmla="*/ 2933700 h 3457575"/>
              <a:gd name="connsiteX44" fmla="*/ 23812 w 7300912"/>
              <a:gd name="connsiteY44" fmla="*/ 3005138 h 3457575"/>
              <a:gd name="connsiteX45" fmla="*/ 0 w 7300912"/>
              <a:gd name="connsiteY45" fmla="*/ 3195638 h 3457575"/>
              <a:gd name="connsiteX46" fmla="*/ 47625 w 7300912"/>
              <a:gd name="connsiteY46" fmla="*/ 3457575 h 3457575"/>
              <a:gd name="connsiteX47" fmla="*/ 1047750 w 7300912"/>
              <a:gd name="connsiteY47" fmla="*/ 3448050 h 3457575"/>
              <a:gd name="connsiteX48" fmla="*/ 1671637 w 7300912"/>
              <a:gd name="connsiteY48" fmla="*/ 3148013 h 3457575"/>
              <a:gd name="connsiteX0" fmla="*/ 1671637 w 7300912"/>
              <a:gd name="connsiteY0" fmla="*/ 3148013 h 3457575"/>
              <a:gd name="connsiteX1" fmla="*/ 2286000 w 7300912"/>
              <a:gd name="connsiteY1" fmla="*/ 2976563 h 3457575"/>
              <a:gd name="connsiteX2" fmla="*/ 3052762 w 7300912"/>
              <a:gd name="connsiteY2" fmla="*/ 2595563 h 3457575"/>
              <a:gd name="connsiteX3" fmla="*/ 3548062 w 7300912"/>
              <a:gd name="connsiteY3" fmla="*/ 2214563 h 3457575"/>
              <a:gd name="connsiteX4" fmla="*/ 4543425 w 7300912"/>
              <a:gd name="connsiteY4" fmla="*/ 1728788 h 3457575"/>
              <a:gd name="connsiteX5" fmla="*/ 5405437 w 7300912"/>
              <a:gd name="connsiteY5" fmla="*/ 1466850 h 3457575"/>
              <a:gd name="connsiteX6" fmla="*/ 5734050 w 7300912"/>
              <a:gd name="connsiteY6" fmla="*/ 1438276 h 3457575"/>
              <a:gd name="connsiteX7" fmla="*/ 6443662 w 7300912"/>
              <a:gd name="connsiteY7" fmla="*/ 1176338 h 3457575"/>
              <a:gd name="connsiteX8" fmla="*/ 7100888 w 7300912"/>
              <a:gd name="connsiteY8" fmla="*/ 895351 h 3457575"/>
              <a:gd name="connsiteX9" fmla="*/ 7300912 w 7300912"/>
              <a:gd name="connsiteY9" fmla="*/ 671513 h 3457575"/>
              <a:gd name="connsiteX10" fmla="*/ 7177087 w 7300912"/>
              <a:gd name="connsiteY10" fmla="*/ 666750 h 3457575"/>
              <a:gd name="connsiteX11" fmla="*/ 7177087 w 7300912"/>
              <a:gd name="connsiteY11" fmla="*/ 595313 h 3457575"/>
              <a:gd name="connsiteX12" fmla="*/ 6629399 w 7300912"/>
              <a:gd name="connsiteY12" fmla="*/ 357186 h 3457575"/>
              <a:gd name="connsiteX13" fmla="*/ 6753225 w 7300912"/>
              <a:gd name="connsiteY13" fmla="*/ 300038 h 3457575"/>
              <a:gd name="connsiteX14" fmla="*/ 6443662 w 7300912"/>
              <a:gd name="connsiteY14" fmla="*/ 223838 h 3457575"/>
              <a:gd name="connsiteX15" fmla="*/ 6186487 w 7300912"/>
              <a:gd name="connsiteY15" fmla="*/ 352425 h 3457575"/>
              <a:gd name="connsiteX16" fmla="*/ 6048375 w 7300912"/>
              <a:gd name="connsiteY16" fmla="*/ 352425 h 3457575"/>
              <a:gd name="connsiteX17" fmla="*/ 5862637 w 7300912"/>
              <a:gd name="connsiteY17" fmla="*/ 471488 h 3457575"/>
              <a:gd name="connsiteX18" fmla="*/ 5610225 w 7300912"/>
              <a:gd name="connsiteY18" fmla="*/ 285750 h 3457575"/>
              <a:gd name="connsiteX19" fmla="*/ 5329237 w 7300912"/>
              <a:gd name="connsiteY19" fmla="*/ 209550 h 3457575"/>
              <a:gd name="connsiteX20" fmla="*/ 5529262 w 7300912"/>
              <a:gd name="connsiteY20" fmla="*/ 61913 h 3457575"/>
              <a:gd name="connsiteX21" fmla="*/ 4872037 w 7300912"/>
              <a:gd name="connsiteY21" fmla="*/ 0 h 3457575"/>
              <a:gd name="connsiteX22" fmla="*/ 4438650 w 7300912"/>
              <a:gd name="connsiteY22" fmla="*/ 280988 h 3457575"/>
              <a:gd name="connsiteX23" fmla="*/ 4833937 w 7300912"/>
              <a:gd name="connsiteY23" fmla="*/ 347664 h 3457575"/>
              <a:gd name="connsiteX24" fmla="*/ 4562475 w 7300912"/>
              <a:gd name="connsiteY24" fmla="*/ 476250 h 3457575"/>
              <a:gd name="connsiteX25" fmla="*/ 4481512 w 7300912"/>
              <a:gd name="connsiteY25" fmla="*/ 690563 h 3457575"/>
              <a:gd name="connsiteX26" fmla="*/ 4676775 w 7300912"/>
              <a:gd name="connsiteY26" fmla="*/ 661988 h 3457575"/>
              <a:gd name="connsiteX27" fmla="*/ 4614862 w 7300912"/>
              <a:gd name="connsiteY27" fmla="*/ 828675 h 3457575"/>
              <a:gd name="connsiteX28" fmla="*/ 4505325 w 7300912"/>
              <a:gd name="connsiteY28" fmla="*/ 919163 h 3457575"/>
              <a:gd name="connsiteX29" fmla="*/ 4081462 w 7300912"/>
              <a:gd name="connsiteY29" fmla="*/ 876300 h 3457575"/>
              <a:gd name="connsiteX30" fmla="*/ 4186237 w 7300912"/>
              <a:gd name="connsiteY30" fmla="*/ 1195388 h 3457575"/>
              <a:gd name="connsiteX31" fmla="*/ 3343275 w 7300912"/>
              <a:gd name="connsiteY31" fmla="*/ 1647825 h 3457575"/>
              <a:gd name="connsiteX32" fmla="*/ 2871787 w 7300912"/>
              <a:gd name="connsiteY32" fmla="*/ 1747838 h 3457575"/>
              <a:gd name="connsiteX33" fmla="*/ 2790825 w 7300912"/>
              <a:gd name="connsiteY33" fmla="*/ 1895475 h 3457575"/>
              <a:gd name="connsiteX34" fmla="*/ 2643187 w 7300912"/>
              <a:gd name="connsiteY34" fmla="*/ 1890713 h 3457575"/>
              <a:gd name="connsiteX35" fmla="*/ 2628900 w 7300912"/>
              <a:gd name="connsiteY35" fmla="*/ 1943100 h 3457575"/>
              <a:gd name="connsiteX36" fmla="*/ 2281237 w 7300912"/>
              <a:gd name="connsiteY36" fmla="*/ 1924050 h 3457575"/>
              <a:gd name="connsiteX37" fmla="*/ 2190750 w 7300912"/>
              <a:gd name="connsiteY37" fmla="*/ 1871663 h 3457575"/>
              <a:gd name="connsiteX38" fmla="*/ 1495425 w 7300912"/>
              <a:gd name="connsiteY38" fmla="*/ 2286000 h 3457575"/>
              <a:gd name="connsiteX39" fmla="*/ 1062037 w 7300912"/>
              <a:gd name="connsiteY39" fmla="*/ 2428875 h 3457575"/>
              <a:gd name="connsiteX40" fmla="*/ 914400 w 7300912"/>
              <a:gd name="connsiteY40" fmla="*/ 2543175 h 3457575"/>
              <a:gd name="connsiteX41" fmla="*/ 638175 w 7300912"/>
              <a:gd name="connsiteY41" fmla="*/ 2581275 h 3457575"/>
              <a:gd name="connsiteX42" fmla="*/ 376237 w 7300912"/>
              <a:gd name="connsiteY42" fmla="*/ 2686050 h 3457575"/>
              <a:gd name="connsiteX43" fmla="*/ 100012 w 7300912"/>
              <a:gd name="connsiteY43" fmla="*/ 2933700 h 3457575"/>
              <a:gd name="connsiteX44" fmla="*/ 23812 w 7300912"/>
              <a:gd name="connsiteY44" fmla="*/ 3005138 h 3457575"/>
              <a:gd name="connsiteX45" fmla="*/ 0 w 7300912"/>
              <a:gd name="connsiteY45" fmla="*/ 3195638 h 3457575"/>
              <a:gd name="connsiteX46" fmla="*/ 47625 w 7300912"/>
              <a:gd name="connsiteY46" fmla="*/ 3457575 h 3457575"/>
              <a:gd name="connsiteX47" fmla="*/ 1047750 w 7300912"/>
              <a:gd name="connsiteY47" fmla="*/ 3448050 h 3457575"/>
              <a:gd name="connsiteX48" fmla="*/ 1671637 w 7300912"/>
              <a:gd name="connsiteY48" fmla="*/ 3148013 h 3457575"/>
              <a:gd name="connsiteX0" fmla="*/ 1671637 w 7300912"/>
              <a:gd name="connsiteY0" fmla="*/ 3148013 h 3457575"/>
              <a:gd name="connsiteX1" fmla="*/ 2286000 w 7300912"/>
              <a:gd name="connsiteY1" fmla="*/ 2976563 h 3457575"/>
              <a:gd name="connsiteX2" fmla="*/ 3052762 w 7300912"/>
              <a:gd name="connsiteY2" fmla="*/ 2595563 h 3457575"/>
              <a:gd name="connsiteX3" fmla="*/ 3548062 w 7300912"/>
              <a:gd name="connsiteY3" fmla="*/ 2214563 h 3457575"/>
              <a:gd name="connsiteX4" fmla="*/ 4543425 w 7300912"/>
              <a:gd name="connsiteY4" fmla="*/ 1728788 h 3457575"/>
              <a:gd name="connsiteX5" fmla="*/ 5405437 w 7300912"/>
              <a:gd name="connsiteY5" fmla="*/ 1466850 h 3457575"/>
              <a:gd name="connsiteX6" fmla="*/ 5734050 w 7300912"/>
              <a:gd name="connsiteY6" fmla="*/ 1438276 h 3457575"/>
              <a:gd name="connsiteX7" fmla="*/ 6443662 w 7300912"/>
              <a:gd name="connsiteY7" fmla="*/ 1176338 h 3457575"/>
              <a:gd name="connsiteX8" fmla="*/ 7100888 w 7300912"/>
              <a:gd name="connsiteY8" fmla="*/ 895351 h 3457575"/>
              <a:gd name="connsiteX9" fmla="*/ 7300912 w 7300912"/>
              <a:gd name="connsiteY9" fmla="*/ 671513 h 3457575"/>
              <a:gd name="connsiteX10" fmla="*/ 7177087 w 7300912"/>
              <a:gd name="connsiteY10" fmla="*/ 666750 h 3457575"/>
              <a:gd name="connsiteX11" fmla="*/ 7177087 w 7300912"/>
              <a:gd name="connsiteY11" fmla="*/ 595313 h 3457575"/>
              <a:gd name="connsiteX12" fmla="*/ 6629399 w 7300912"/>
              <a:gd name="connsiteY12" fmla="*/ 357186 h 3457575"/>
              <a:gd name="connsiteX13" fmla="*/ 6753225 w 7300912"/>
              <a:gd name="connsiteY13" fmla="*/ 300038 h 3457575"/>
              <a:gd name="connsiteX14" fmla="*/ 6443662 w 7300912"/>
              <a:gd name="connsiteY14" fmla="*/ 223838 h 3457575"/>
              <a:gd name="connsiteX15" fmla="*/ 6162674 w 7300912"/>
              <a:gd name="connsiteY15" fmla="*/ 323850 h 3457575"/>
              <a:gd name="connsiteX16" fmla="*/ 6048375 w 7300912"/>
              <a:gd name="connsiteY16" fmla="*/ 352425 h 3457575"/>
              <a:gd name="connsiteX17" fmla="*/ 5862637 w 7300912"/>
              <a:gd name="connsiteY17" fmla="*/ 471488 h 3457575"/>
              <a:gd name="connsiteX18" fmla="*/ 5610225 w 7300912"/>
              <a:gd name="connsiteY18" fmla="*/ 285750 h 3457575"/>
              <a:gd name="connsiteX19" fmla="*/ 5329237 w 7300912"/>
              <a:gd name="connsiteY19" fmla="*/ 209550 h 3457575"/>
              <a:gd name="connsiteX20" fmla="*/ 5529262 w 7300912"/>
              <a:gd name="connsiteY20" fmla="*/ 61913 h 3457575"/>
              <a:gd name="connsiteX21" fmla="*/ 4872037 w 7300912"/>
              <a:gd name="connsiteY21" fmla="*/ 0 h 3457575"/>
              <a:gd name="connsiteX22" fmla="*/ 4438650 w 7300912"/>
              <a:gd name="connsiteY22" fmla="*/ 280988 h 3457575"/>
              <a:gd name="connsiteX23" fmla="*/ 4833937 w 7300912"/>
              <a:gd name="connsiteY23" fmla="*/ 347664 h 3457575"/>
              <a:gd name="connsiteX24" fmla="*/ 4562475 w 7300912"/>
              <a:gd name="connsiteY24" fmla="*/ 476250 h 3457575"/>
              <a:gd name="connsiteX25" fmla="*/ 4481512 w 7300912"/>
              <a:gd name="connsiteY25" fmla="*/ 690563 h 3457575"/>
              <a:gd name="connsiteX26" fmla="*/ 4676775 w 7300912"/>
              <a:gd name="connsiteY26" fmla="*/ 661988 h 3457575"/>
              <a:gd name="connsiteX27" fmla="*/ 4614862 w 7300912"/>
              <a:gd name="connsiteY27" fmla="*/ 828675 h 3457575"/>
              <a:gd name="connsiteX28" fmla="*/ 4505325 w 7300912"/>
              <a:gd name="connsiteY28" fmla="*/ 919163 h 3457575"/>
              <a:gd name="connsiteX29" fmla="*/ 4081462 w 7300912"/>
              <a:gd name="connsiteY29" fmla="*/ 876300 h 3457575"/>
              <a:gd name="connsiteX30" fmla="*/ 4186237 w 7300912"/>
              <a:gd name="connsiteY30" fmla="*/ 1195388 h 3457575"/>
              <a:gd name="connsiteX31" fmla="*/ 3343275 w 7300912"/>
              <a:gd name="connsiteY31" fmla="*/ 1647825 h 3457575"/>
              <a:gd name="connsiteX32" fmla="*/ 2871787 w 7300912"/>
              <a:gd name="connsiteY32" fmla="*/ 1747838 h 3457575"/>
              <a:gd name="connsiteX33" fmla="*/ 2790825 w 7300912"/>
              <a:gd name="connsiteY33" fmla="*/ 1895475 h 3457575"/>
              <a:gd name="connsiteX34" fmla="*/ 2643187 w 7300912"/>
              <a:gd name="connsiteY34" fmla="*/ 1890713 h 3457575"/>
              <a:gd name="connsiteX35" fmla="*/ 2628900 w 7300912"/>
              <a:gd name="connsiteY35" fmla="*/ 1943100 h 3457575"/>
              <a:gd name="connsiteX36" fmla="*/ 2281237 w 7300912"/>
              <a:gd name="connsiteY36" fmla="*/ 1924050 h 3457575"/>
              <a:gd name="connsiteX37" fmla="*/ 2190750 w 7300912"/>
              <a:gd name="connsiteY37" fmla="*/ 1871663 h 3457575"/>
              <a:gd name="connsiteX38" fmla="*/ 1495425 w 7300912"/>
              <a:gd name="connsiteY38" fmla="*/ 2286000 h 3457575"/>
              <a:gd name="connsiteX39" fmla="*/ 1062037 w 7300912"/>
              <a:gd name="connsiteY39" fmla="*/ 2428875 h 3457575"/>
              <a:gd name="connsiteX40" fmla="*/ 914400 w 7300912"/>
              <a:gd name="connsiteY40" fmla="*/ 2543175 h 3457575"/>
              <a:gd name="connsiteX41" fmla="*/ 638175 w 7300912"/>
              <a:gd name="connsiteY41" fmla="*/ 2581275 h 3457575"/>
              <a:gd name="connsiteX42" fmla="*/ 376237 w 7300912"/>
              <a:gd name="connsiteY42" fmla="*/ 2686050 h 3457575"/>
              <a:gd name="connsiteX43" fmla="*/ 100012 w 7300912"/>
              <a:gd name="connsiteY43" fmla="*/ 2933700 h 3457575"/>
              <a:gd name="connsiteX44" fmla="*/ 23812 w 7300912"/>
              <a:gd name="connsiteY44" fmla="*/ 3005138 h 3457575"/>
              <a:gd name="connsiteX45" fmla="*/ 0 w 7300912"/>
              <a:gd name="connsiteY45" fmla="*/ 3195638 h 3457575"/>
              <a:gd name="connsiteX46" fmla="*/ 47625 w 7300912"/>
              <a:gd name="connsiteY46" fmla="*/ 3457575 h 3457575"/>
              <a:gd name="connsiteX47" fmla="*/ 1047750 w 7300912"/>
              <a:gd name="connsiteY47" fmla="*/ 3448050 h 3457575"/>
              <a:gd name="connsiteX48" fmla="*/ 1671637 w 7300912"/>
              <a:gd name="connsiteY48" fmla="*/ 3148013 h 3457575"/>
              <a:gd name="connsiteX0" fmla="*/ 1671637 w 7300912"/>
              <a:gd name="connsiteY0" fmla="*/ 3148013 h 3457575"/>
              <a:gd name="connsiteX1" fmla="*/ 2286000 w 7300912"/>
              <a:gd name="connsiteY1" fmla="*/ 2976563 h 3457575"/>
              <a:gd name="connsiteX2" fmla="*/ 3052762 w 7300912"/>
              <a:gd name="connsiteY2" fmla="*/ 2595563 h 3457575"/>
              <a:gd name="connsiteX3" fmla="*/ 3548062 w 7300912"/>
              <a:gd name="connsiteY3" fmla="*/ 2214563 h 3457575"/>
              <a:gd name="connsiteX4" fmla="*/ 4543425 w 7300912"/>
              <a:gd name="connsiteY4" fmla="*/ 1728788 h 3457575"/>
              <a:gd name="connsiteX5" fmla="*/ 5405437 w 7300912"/>
              <a:gd name="connsiteY5" fmla="*/ 1466850 h 3457575"/>
              <a:gd name="connsiteX6" fmla="*/ 5734050 w 7300912"/>
              <a:gd name="connsiteY6" fmla="*/ 1438276 h 3457575"/>
              <a:gd name="connsiteX7" fmla="*/ 6443662 w 7300912"/>
              <a:gd name="connsiteY7" fmla="*/ 1176338 h 3457575"/>
              <a:gd name="connsiteX8" fmla="*/ 7100888 w 7300912"/>
              <a:gd name="connsiteY8" fmla="*/ 895351 h 3457575"/>
              <a:gd name="connsiteX9" fmla="*/ 7300912 w 7300912"/>
              <a:gd name="connsiteY9" fmla="*/ 671513 h 3457575"/>
              <a:gd name="connsiteX10" fmla="*/ 7177087 w 7300912"/>
              <a:gd name="connsiteY10" fmla="*/ 666750 h 3457575"/>
              <a:gd name="connsiteX11" fmla="*/ 7177087 w 7300912"/>
              <a:gd name="connsiteY11" fmla="*/ 595313 h 3457575"/>
              <a:gd name="connsiteX12" fmla="*/ 6629399 w 7300912"/>
              <a:gd name="connsiteY12" fmla="*/ 357186 h 3457575"/>
              <a:gd name="connsiteX13" fmla="*/ 6753225 w 7300912"/>
              <a:gd name="connsiteY13" fmla="*/ 300038 h 3457575"/>
              <a:gd name="connsiteX14" fmla="*/ 6443662 w 7300912"/>
              <a:gd name="connsiteY14" fmla="*/ 223838 h 3457575"/>
              <a:gd name="connsiteX15" fmla="*/ 6181724 w 7300912"/>
              <a:gd name="connsiteY15" fmla="*/ 357188 h 3457575"/>
              <a:gd name="connsiteX16" fmla="*/ 6048375 w 7300912"/>
              <a:gd name="connsiteY16" fmla="*/ 352425 h 3457575"/>
              <a:gd name="connsiteX17" fmla="*/ 5862637 w 7300912"/>
              <a:gd name="connsiteY17" fmla="*/ 471488 h 3457575"/>
              <a:gd name="connsiteX18" fmla="*/ 5610225 w 7300912"/>
              <a:gd name="connsiteY18" fmla="*/ 285750 h 3457575"/>
              <a:gd name="connsiteX19" fmla="*/ 5329237 w 7300912"/>
              <a:gd name="connsiteY19" fmla="*/ 209550 h 3457575"/>
              <a:gd name="connsiteX20" fmla="*/ 5529262 w 7300912"/>
              <a:gd name="connsiteY20" fmla="*/ 61913 h 3457575"/>
              <a:gd name="connsiteX21" fmla="*/ 4872037 w 7300912"/>
              <a:gd name="connsiteY21" fmla="*/ 0 h 3457575"/>
              <a:gd name="connsiteX22" fmla="*/ 4438650 w 7300912"/>
              <a:gd name="connsiteY22" fmla="*/ 280988 h 3457575"/>
              <a:gd name="connsiteX23" fmla="*/ 4833937 w 7300912"/>
              <a:gd name="connsiteY23" fmla="*/ 347664 h 3457575"/>
              <a:gd name="connsiteX24" fmla="*/ 4562475 w 7300912"/>
              <a:gd name="connsiteY24" fmla="*/ 476250 h 3457575"/>
              <a:gd name="connsiteX25" fmla="*/ 4481512 w 7300912"/>
              <a:gd name="connsiteY25" fmla="*/ 690563 h 3457575"/>
              <a:gd name="connsiteX26" fmla="*/ 4676775 w 7300912"/>
              <a:gd name="connsiteY26" fmla="*/ 661988 h 3457575"/>
              <a:gd name="connsiteX27" fmla="*/ 4614862 w 7300912"/>
              <a:gd name="connsiteY27" fmla="*/ 828675 h 3457575"/>
              <a:gd name="connsiteX28" fmla="*/ 4505325 w 7300912"/>
              <a:gd name="connsiteY28" fmla="*/ 919163 h 3457575"/>
              <a:gd name="connsiteX29" fmla="*/ 4081462 w 7300912"/>
              <a:gd name="connsiteY29" fmla="*/ 876300 h 3457575"/>
              <a:gd name="connsiteX30" fmla="*/ 4186237 w 7300912"/>
              <a:gd name="connsiteY30" fmla="*/ 1195388 h 3457575"/>
              <a:gd name="connsiteX31" fmla="*/ 3343275 w 7300912"/>
              <a:gd name="connsiteY31" fmla="*/ 1647825 h 3457575"/>
              <a:gd name="connsiteX32" fmla="*/ 2871787 w 7300912"/>
              <a:gd name="connsiteY32" fmla="*/ 1747838 h 3457575"/>
              <a:gd name="connsiteX33" fmla="*/ 2790825 w 7300912"/>
              <a:gd name="connsiteY33" fmla="*/ 1895475 h 3457575"/>
              <a:gd name="connsiteX34" fmla="*/ 2643187 w 7300912"/>
              <a:gd name="connsiteY34" fmla="*/ 1890713 h 3457575"/>
              <a:gd name="connsiteX35" fmla="*/ 2628900 w 7300912"/>
              <a:gd name="connsiteY35" fmla="*/ 1943100 h 3457575"/>
              <a:gd name="connsiteX36" fmla="*/ 2281237 w 7300912"/>
              <a:gd name="connsiteY36" fmla="*/ 1924050 h 3457575"/>
              <a:gd name="connsiteX37" fmla="*/ 2190750 w 7300912"/>
              <a:gd name="connsiteY37" fmla="*/ 1871663 h 3457575"/>
              <a:gd name="connsiteX38" fmla="*/ 1495425 w 7300912"/>
              <a:gd name="connsiteY38" fmla="*/ 2286000 h 3457575"/>
              <a:gd name="connsiteX39" fmla="*/ 1062037 w 7300912"/>
              <a:gd name="connsiteY39" fmla="*/ 2428875 h 3457575"/>
              <a:gd name="connsiteX40" fmla="*/ 914400 w 7300912"/>
              <a:gd name="connsiteY40" fmla="*/ 2543175 h 3457575"/>
              <a:gd name="connsiteX41" fmla="*/ 638175 w 7300912"/>
              <a:gd name="connsiteY41" fmla="*/ 2581275 h 3457575"/>
              <a:gd name="connsiteX42" fmla="*/ 376237 w 7300912"/>
              <a:gd name="connsiteY42" fmla="*/ 2686050 h 3457575"/>
              <a:gd name="connsiteX43" fmla="*/ 100012 w 7300912"/>
              <a:gd name="connsiteY43" fmla="*/ 2933700 h 3457575"/>
              <a:gd name="connsiteX44" fmla="*/ 23812 w 7300912"/>
              <a:gd name="connsiteY44" fmla="*/ 3005138 h 3457575"/>
              <a:gd name="connsiteX45" fmla="*/ 0 w 7300912"/>
              <a:gd name="connsiteY45" fmla="*/ 3195638 h 3457575"/>
              <a:gd name="connsiteX46" fmla="*/ 47625 w 7300912"/>
              <a:gd name="connsiteY46" fmla="*/ 3457575 h 3457575"/>
              <a:gd name="connsiteX47" fmla="*/ 1047750 w 7300912"/>
              <a:gd name="connsiteY47" fmla="*/ 3448050 h 3457575"/>
              <a:gd name="connsiteX48" fmla="*/ 1671637 w 7300912"/>
              <a:gd name="connsiteY48" fmla="*/ 3148013 h 3457575"/>
              <a:gd name="connsiteX0" fmla="*/ 1671637 w 7300912"/>
              <a:gd name="connsiteY0" fmla="*/ 3148013 h 3457575"/>
              <a:gd name="connsiteX1" fmla="*/ 2286000 w 7300912"/>
              <a:gd name="connsiteY1" fmla="*/ 2976563 h 3457575"/>
              <a:gd name="connsiteX2" fmla="*/ 3052762 w 7300912"/>
              <a:gd name="connsiteY2" fmla="*/ 2595563 h 3457575"/>
              <a:gd name="connsiteX3" fmla="*/ 3548062 w 7300912"/>
              <a:gd name="connsiteY3" fmla="*/ 2214563 h 3457575"/>
              <a:gd name="connsiteX4" fmla="*/ 4543425 w 7300912"/>
              <a:gd name="connsiteY4" fmla="*/ 1728788 h 3457575"/>
              <a:gd name="connsiteX5" fmla="*/ 5405437 w 7300912"/>
              <a:gd name="connsiteY5" fmla="*/ 1466850 h 3457575"/>
              <a:gd name="connsiteX6" fmla="*/ 5734050 w 7300912"/>
              <a:gd name="connsiteY6" fmla="*/ 1438276 h 3457575"/>
              <a:gd name="connsiteX7" fmla="*/ 6443662 w 7300912"/>
              <a:gd name="connsiteY7" fmla="*/ 1176338 h 3457575"/>
              <a:gd name="connsiteX8" fmla="*/ 7100888 w 7300912"/>
              <a:gd name="connsiteY8" fmla="*/ 895351 h 3457575"/>
              <a:gd name="connsiteX9" fmla="*/ 7300912 w 7300912"/>
              <a:gd name="connsiteY9" fmla="*/ 671513 h 3457575"/>
              <a:gd name="connsiteX10" fmla="*/ 7177087 w 7300912"/>
              <a:gd name="connsiteY10" fmla="*/ 666750 h 3457575"/>
              <a:gd name="connsiteX11" fmla="*/ 7177087 w 7300912"/>
              <a:gd name="connsiteY11" fmla="*/ 595313 h 3457575"/>
              <a:gd name="connsiteX12" fmla="*/ 6629399 w 7300912"/>
              <a:gd name="connsiteY12" fmla="*/ 357186 h 3457575"/>
              <a:gd name="connsiteX13" fmla="*/ 6753225 w 7300912"/>
              <a:gd name="connsiteY13" fmla="*/ 300038 h 3457575"/>
              <a:gd name="connsiteX14" fmla="*/ 6443662 w 7300912"/>
              <a:gd name="connsiteY14" fmla="*/ 223838 h 3457575"/>
              <a:gd name="connsiteX15" fmla="*/ 6181724 w 7300912"/>
              <a:gd name="connsiteY15" fmla="*/ 357188 h 3457575"/>
              <a:gd name="connsiteX16" fmla="*/ 6029325 w 7300912"/>
              <a:gd name="connsiteY16" fmla="*/ 347663 h 3457575"/>
              <a:gd name="connsiteX17" fmla="*/ 5862637 w 7300912"/>
              <a:gd name="connsiteY17" fmla="*/ 471488 h 3457575"/>
              <a:gd name="connsiteX18" fmla="*/ 5610225 w 7300912"/>
              <a:gd name="connsiteY18" fmla="*/ 285750 h 3457575"/>
              <a:gd name="connsiteX19" fmla="*/ 5329237 w 7300912"/>
              <a:gd name="connsiteY19" fmla="*/ 209550 h 3457575"/>
              <a:gd name="connsiteX20" fmla="*/ 5529262 w 7300912"/>
              <a:gd name="connsiteY20" fmla="*/ 61913 h 3457575"/>
              <a:gd name="connsiteX21" fmla="*/ 4872037 w 7300912"/>
              <a:gd name="connsiteY21" fmla="*/ 0 h 3457575"/>
              <a:gd name="connsiteX22" fmla="*/ 4438650 w 7300912"/>
              <a:gd name="connsiteY22" fmla="*/ 280988 h 3457575"/>
              <a:gd name="connsiteX23" fmla="*/ 4833937 w 7300912"/>
              <a:gd name="connsiteY23" fmla="*/ 347664 h 3457575"/>
              <a:gd name="connsiteX24" fmla="*/ 4562475 w 7300912"/>
              <a:gd name="connsiteY24" fmla="*/ 476250 h 3457575"/>
              <a:gd name="connsiteX25" fmla="*/ 4481512 w 7300912"/>
              <a:gd name="connsiteY25" fmla="*/ 690563 h 3457575"/>
              <a:gd name="connsiteX26" fmla="*/ 4676775 w 7300912"/>
              <a:gd name="connsiteY26" fmla="*/ 661988 h 3457575"/>
              <a:gd name="connsiteX27" fmla="*/ 4614862 w 7300912"/>
              <a:gd name="connsiteY27" fmla="*/ 828675 h 3457575"/>
              <a:gd name="connsiteX28" fmla="*/ 4505325 w 7300912"/>
              <a:gd name="connsiteY28" fmla="*/ 919163 h 3457575"/>
              <a:gd name="connsiteX29" fmla="*/ 4081462 w 7300912"/>
              <a:gd name="connsiteY29" fmla="*/ 876300 h 3457575"/>
              <a:gd name="connsiteX30" fmla="*/ 4186237 w 7300912"/>
              <a:gd name="connsiteY30" fmla="*/ 1195388 h 3457575"/>
              <a:gd name="connsiteX31" fmla="*/ 3343275 w 7300912"/>
              <a:gd name="connsiteY31" fmla="*/ 1647825 h 3457575"/>
              <a:gd name="connsiteX32" fmla="*/ 2871787 w 7300912"/>
              <a:gd name="connsiteY32" fmla="*/ 1747838 h 3457575"/>
              <a:gd name="connsiteX33" fmla="*/ 2790825 w 7300912"/>
              <a:gd name="connsiteY33" fmla="*/ 1895475 h 3457575"/>
              <a:gd name="connsiteX34" fmla="*/ 2643187 w 7300912"/>
              <a:gd name="connsiteY34" fmla="*/ 1890713 h 3457575"/>
              <a:gd name="connsiteX35" fmla="*/ 2628900 w 7300912"/>
              <a:gd name="connsiteY35" fmla="*/ 1943100 h 3457575"/>
              <a:gd name="connsiteX36" fmla="*/ 2281237 w 7300912"/>
              <a:gd name="connsiteY36" fmla="*/ 1924050 h 3457575"/>
              <a:gd name="connsiteX37" fmla="*/ 2190750 w 7300912"/>
              <a:gd name="connsiteY37" fmla="*/ 1871663 h 3457575"/>
              <a:gd name="connsiteX38" fmla="*/ 1495425 w 7300912"/>
              <a:gd name="connsiteY38" fmla="*/ 2286000 h 3457575"/>
              <a:gd name="connsiteX39" fmla="*/ 1062037 w 7300912"/>
              <a:gd name="connsiteY39" fmla="*/ 2428875 h 3457575"/>
              <a:gd name="connsiteX40" fmla="*/ 914400 w 7300912"/>
              <a:gd name="connsiteY40" fmla="*/ 2543175 h 3457575"/>
              <a:gd name="connsiteX41" fmla="*/ 638175 w 7300912"/>
              <a:gd name="connsiteY41" fmla="*/ 2581275 h 3457575"/>
              <a:gd name="connsiteX42" fmla="*/ 376237 w 7300912"/>
              <a:gd name="connsiteY42" fmla="*/ 2686050 h 3457575"/>
              <a:gd name="connsiteX43" fmla="*/ 100012 w 7300912"/>
              <a:gd name="connsiteY43" fmla="*/ 2933700 h 3457575"/>
              <a:gd name="connsiteX44" fmla="*/ 23812 w 7300912"/>
              <a:gd name="connsiteY44" fmla="*/ 3005138 h 3457575"/>
              <a:gd name="connsiteX45" fmla="*/ 0 w 7300912"/>
              <a:gd name="connsiteY45" fmla="*/ 3195638 h 3457575"/>
              <a:gd name="connsiteX46" fmla="*/ 47625 w 7300912"/>
              <a:gd name="connsiteY46" fmla="*/ 3457575 h 3457575"/>
              <a:gd name="connsiteX47" fmla="*/ 1047750 w 7300912"/>
              <a:gd name="connsiteY47" fmla="*/ 3448050 h 3457575"/>
              <a:gd name="connsiteX48" fmla="*/ 1671637 w 7300912"/>
              <a:gd name="connsiteY48" fmla="*/ 3148013 h 3457575"/>
              <a:gd name="connsiteX0" fmla="*/ 1671637 w 7300912"/>
              <a:gd name="connsiteY0" fmla="*/ 3148013 h 3457575"/>
              <a:gd name="connsiteX1" fmla="*/ 2286000 w 7300912"/>
              <a:gd name="connsiteY1" fmla="*/ 2976563 h 3457575"/>
              <a:gd name="connsiteX2" fmla="*/ 3052762 w 7300912"/>
              <a:gd name="connsiteY2" fmla="*/ 2595563 h 3457575"/>
              <a:gd name="connsiteX3" fmla="*/ 3548062 w 7300912"/>
              <a:gd name="connsiteY3" fmla="*/ 2214563 h 3457575"/>
              <a:gd name="connsiteX4" fmla="*/ 4543425 w 7300912"/>
              <a:gd name="connsiteY4" fmla="*/ 1728788 h 3457575"/>
              <a:gd name="connsiteX5" fmla="*/ 5405437 w 7300912"/>
              <a:gd name="connsiteY5" fmla="*/ 1466850 h 3457575"/>
              <a:gd name="connsiteX6" fmla="*/ 5734050 w 7300912"/>
              <a:gd name="connsiteY6" fmla="*/ 1438276 h 3457575"/>
              <a:gd name="connsiteX7" fmla="*/ 6443662 w 7300912"/>
              <a:gd name="connsiteY7" fmla="*/ 1176338 h 3457575"/>
              <a:gd name="connsiteX8" fmla="*/ 7100888 w 7300912"/>
              <a:gd name="connsiteY8" fmla="*/ 895351 h 3457575"/>
              <a:gd name="connsiteX9" fmla="*/ 7300912 w 7300912"/>
              <a:gd name="connsiteY9" fmla="*/ 671513 h 3457575"/>
              <a:gd name="connsiteX10" fmla="*/ 7177087 w 7300912"/>
              <a:gd name="connsiteY10" fmla="*/ 666750 h 3457575"/>
              <a:gd name="connsiteX11" fmla="*/ 7177087 w 7300912"/>
              <a:gd name="connsiteY11" fmla="*/ 595313 h 3457575"/>
              <a:gd name="connsiteX12" fmla="*/ 6629399 w 7300912"/>
              <a:gd name="connsiteY12" fmla="*/ 357186 h 3457575"/>
              <a:gd name="connsiteX13" fmla="*/ 6753225 w 7300912"/>
              <a:gd name="connsiteY13" fmla="*/ 300038 h 3457575"/>
              <a:gd name="connsiteX14" fmla="*/ 6429375 w 7300912"/>
              <a:gd name="connsiteY14" fmla="*/ 195263 h 3457575"/>
              <a:gd name="connsiteX15" fmla="*/ 6181724 w 7300912"/>
              <a:gd name="connsiteY15" fmla="*/ 357188 h 3457575"/>
              <a:gd name="connsiteX16" fmla="*/ 6029325 w 7300912"/>
              <a:gd name="connsiteY16" fmla="*/ 347663 h 3457575"/>
              <a:gd name="connsiteX17" fmla="*/ 5862637 w 7300912"/>
              <a:gd name="connsiteY17" fmla="*/ 471488 h 3457575"/>
              <a:gd name="connsiteX18" fmla="*/ 5610225 w 7300912"/>
              <a:gd name="connsiteY18" fmla="*/ 285750 h 3457575"/>
              <a:gd name="connsiteX19" fmla="*/ 5329237 w 7300912"/>
              <a:gd name="connsiteY19" fmla="*/ 209550 h 3457575"/>
              <a:gd name="connsiteX20" fmla="*/ 5529262 w 7300912"/>
              <a:gd name="connsiteY20" fmla="*/ 61913 h 3457575"/>
              <a:gd name="connsiteX21" fmla="*/ 4872037 w 7300912"/>
              <a:gd name="connsiteY21" fmla="*/ 0 h 3457575"/>
              <a:gd name="connsiteX22" fmla="*/ 4438650 w 7300912"/>
              <a:gd name="connsiteY22" fmla="*/ 280988 h 3457575"/>
              <a:gd name="connsiteX23" fmla="*/ 4833937 w 7300912"/>
              <a:gd name="connsiteY23" fmla="*/ 347664 h 3457575"/>
              <a:gd name="connsiteX24" fmla="*/ 4562475 w 7300912"/>
              <a:gd name="connsiteY24" fmla="*/ 476250 h 3457575"/>
              <a:gd name="connsiteX25" fmla="*/ 4481512 w 7300912"/>
              <a:gd name="connsiteY25" fmla="*/ 690563 h 3457575"/>
              <a:gd name="connsiteX26" fmla="*/ 4676775 w 7300912"/>
              <a:gd name="connsiteY26" fmla="*/ 661988 h 3457575"/>
              <a:gd name="connsiteX27" fmla="*/ 4614862 w 7300912"/>
              <a:gd name="connsiteY27" fmla="*/ 828675 h 3457575"/>
              <a:gd name="connsiteX28" fmla="*/ 4505325 w 7300912"/>
              <a:gd name="connsiteY28" fmla="*/ 919163 h 3457575"/>
              <a:gd name="connsiteX29" fmla="*/ 4081462 w 7300912"/>
              <a:gd name="connsiteY29" fmla="*/ 876300 h 3457575"/>
              <a:gd name="connsiteX30" fmla="*/ 4186237 w 7300912"/>
              <a:gd name="connsiteY30" fmla="*/ 1195388 h 3457575"/>
              <a:gd name="connsiteX31" fmla="*/ 3343275 w 7300912"/>
              <a:gd name="connsiteY31" fmla="*/ 1647825 h 3457575"/>
              <a:gd name="connsiteX32" fmla="*/ 2871787 w 7300912"/>
              <a:gd name="connsiteY32" fmla="*/ 1747838 h 3457575"/>
              <a:gd name="connsiteX33" fmla="*/ 2790825 w 7300912"/>
              <a:gd name="connsiteY33" fmla="*/ 1895475 h 3457575"/>
              <a:gd name="connsiteX34" fmla="*/ 2643187 w 7300912"/>
              <a:gd name="connsiteY34" fmla="*/ 1890713 h 3457575"/>
              <a:gd name="connsiteX35" fmla="*/ 2628900 w 7300912"/>
              <a:gd name="connsiteY35" fmla="*/ 1943100 h 3457575"/>
              <a:gd name="connsiteX36" fmla="*/ 2281237 w 7300912"/>
              <a:gd name="connsiteY36" fmla="*/ 1924050 h 3457575"/>
              <a:gd name="connsiteX37" fmla="*/ 2190750 w 7300912"/>
              <a:gd name="connsiteY37" fmla="*/ 1871663 h 3457575"/>
              <a:gd name="connsiteX38" fmla="*/ 1495425 w 7300912"/>
              <a:gd name="connsiteY38" fmla="*/ 2286000 h 3457575"/>
              <a:gd name="connsiteX39" fmla="*/ 1062037 w 7300912"/>
              <a:gd name="connsiteY39" fmla="*/ 2428875 h 3457575"/>
              <a:gd name="connsiteX40" fmla="*/ 914400 w 7300912"/>
              <a:gd name="connsiteY40" fmla="*/ 2543175 h 3457575"/>
              <a:gd name="connsiteX41" fmla="*/ 638175 w 7300912"/>
              <a:gd name="connsiteY41" fmla="*/ 2581275 h 3457575"/>
              <a:gd name="connsiteX42" fmla="*/ 376237 w 7300912"/>
              <a:gd name="connsiteY42" fmla="*/ 2686050 h 3457575"/>
              <a:gd name="connsiteX43" fmla="*/ 100012 w 7300912"/>
              <a:gd name="connsiteY43" fmla="*/ 2933700 h 3457575"/>
              <a:gd name="connsiteX44" fmla="*/ 23812 w 7300912"/>
              <a:gd name="connsiteY44" fmla="*/ 3005138 h 3457575"/>
              <a:gd name="connsiteX45" fmla="*/ 0 w 7300912"/>
              <a:gd name="connsiteY45" fmla="*/ 3195638 h 3457575"/>
              <a:gd name="connsiteX46" fmla="*/ 47625 w 7300912"/>
              <a:gd name="connsiteY46" fmla="*/ 3457575 h 3457575"/>
              <a:gd name="connsiteX47" fmla="*/ 1047750 w 7300912"/>
              <a:gd name="connsiteY47" fmla="*/ 3448050 h 3457575"/>
              <a:gd name="connsiteX48" fmla="*/ 1671637 w 7300912"/>
              <a:gd name="connsiteY48" fmla="*/ 3148013 h 3457575"/>
              <a:gd name="connsiteX0" fmla="*/ 1671637 w 7300912"/>
              <a:gd name="connsiteY0" fmla="*/ 3148013 h 3457575"/>
              <a:gd name="connsiteX1" fmla="*/ 2286000 w 7300912"/>
              <a:gd name="connsiteY1" fmla="*/ 2976563 h 3457575"/>
              <a:gd name="connsiteX2" fmla="*/ 3052762 w 7300912"/>
              <a:gd name="connsiteY2" fmla="*/ 2595563 h 3457575"/>
              <a:gd name="connsiteX3" fmla="*/ 3548062 w 7300912"/>
              <a:gd name="connsiteY3" fmla="*/ 2214563 h 3457575"/>
              <a:gd name="connsiteX4" fmla="*/ 4543425 w 7300912"/>
              <a:gd name="connsiteY4" fmla="*/ 1728788 h 3457575"/>
              <a:gd name="connsiteX5" fmla="*/ 5405437 w 7300912"/>
              <a:gd name="connsiteY5" fmla="*/ 1466850 h 3457575"/>
              <a:gd name="connsiteX6" fmla="*/ 5734050 w 7300912"/>
              <a:gd name="connsiteY6" fmla="*/ 1438276 h 3457575"/>
              <a:gd name="connsiteX7" fmla="*/ 6443662 w 7300912"/>
              <a:gd name="connsiteY7" fmla="*/ 1176338 h 3457575"/>
              <a:gd name="connsiteX8" fmla="*/ 7100888 w 7300912"/>
              <a:gd name="connsiteY8" fmla="*/ 895351 h 3457575"/>
              <a:gd name="connsiteX9" fmla="*/ 7300912 w 7300912"/>
              <a:gd name="connsiteY9" fmla="*/ 671513 h 3457575"/>
              <a:gd name="connsiteX10" fmla="*/ 7177087 w 7300912"/>
              <a:gd name="connsiteY10" fmla="*/ 666750 h 3457575"/>
              <a:gd name="connsiteX11" fmla="*/ 7177087 w 7300912"/>
              <a:gd name="connsiteY11" fmla="*/ 595313 h 3457575"/>
              <a:gd name="connsiteX12" fmla="*/ 6629399 w 7300912"/>
              <a:gd name="connsiteY12" fmla="*/ 357186 h 3457575"/>
              <a:gd name="connsiteX13" fmla="*/ 6753225 w 7300912"/>
              <a:gd name="connsiteY13" fmla="*/ 300038 h 3457575"/>
              <a:gd name="connsiteX14" fmla="*/ 6429375 w 7300912"/>
              <a:gd name="connsiteY14" fmla="*/ 195263 h 3457575"/>
              <a:gd name="connsiteX15" fmla="*/ 6181724 w 7300912"/>
              <a:gd name="connsiteY15" fmla="*/ 357188 h 3457575"/>
              <a:gd name="connsiteX16" fmla="*/ 6010275 w 7300912"/>
              <a:gd name="connsiteY16" fmla="*/ 361950 h 3457575"/>
              <a:gd name="connsiteX17" fmla="*/ 5862637 w 7300912"/>
              <a:gd name="connsiteY17" fmla="*/ 471488 h 3457575"/>
              <a:gd name="connsiteX18" fmla="*/ 5610225 w 7300912"/>
              <a:gd name="connsiteY18" fmla="*/ 285750 h 3457575"/>
              <a:gd name="connsiteX19" fmla="*/ 5329237 w 7300912"/>
              <a:gd name="connsiteY19" fmla="*/ 209550 h 3457575"/>
              <a:gd name="connsiteX20" fmla="*/ 5529262 w 7300912"/>
              <a:gd name="connsiteY20" fmla="*/ 61913 h 3457575"/>
              <a:gd name="connsiteX21" fmla="*/ 4872037 w 7300912"/>
              <a:gd name="connsiteY21" fmla="*/ 0 h 3457575"/>
              <a:gd name="connsiteX22" fmla="*/ 4438650 w 7300912"/>
              <a:gd name="connsiteY22" fmla="*/ 280988 h 3457575"/>
              <a:gd name="connsiteX23" fmla="*/ 4833937 w 7300912"/>
              <a:gd name="connsiteY23" fmla="*/ 347664 h 3457575"/>
              <a:gd name="connsiteX24" fmla="*/ 4562475 w 7300912"/>
              <a:gd name="connsiteY24" fmla="*/ 476250 h 3457575"/>
              <a:gd name="connsiteX25" fmla="*/ 4481512 w 7300912"/>
              <a:gd name="connsiteY25" fmla="*/ 690563 h 3457575"/>
              <a:gd name="connsiteX26" fmla="*/ 4676775 w 7300912"/>
              <a:gd name="connsiteY26" fmla="*/ 661988 h 3457575"/>
              <a:gd name="connsiteX27" fmla="*/ 4614862 w 7300912"/>
              <a:gd name="connsiteY27" fmla="*/ 828675 h 3457575"/>
              <a:gd name="connsiteX28" fmla="*/ 4505325 w 7300912"/>
              <a:gd name="connsiteY28" fmla="*/ 919163 h 3457575"/>
              <a:gd name="connsiteX29" fmla="*/ 4081462 w 7300912"/>
              <a:gd name="connsiteY29" fmla="*/ 876300 h 3457575"/>
              <a:gd name="connsiteX30" fmla="*/ 4186237 w 7300912"/>
              <a:gd name="connsiteY30" fmla="*/ 1195388 h 3457575"/>
              <a:gd name="connsiteX31" fmla="*/ 3343275 w 7300912"/>
              <a:gd name="connsiteY31" fmla="*/ 1647825 h 3457575"/>
              <a:gd name="connsiteX32" fmla="*/ 2871787 w 7300912"/>
              <a:gd name="connsiteY32" fmla="*/ 1747838 h 3457575"/>
              <a:gd name="connsiteX33" fmla="*/ 2790825 w 7300912"/>
              <a:gd name="connsiteY33" fmla="*/ 1895475 h 3457575"/>
              <a:gd name="connsiteX34" fmla="*/ 2643187 w 7300912"/>
              <a:gd name="connsiteY34" fmla="*/ 1890713 h 3457575"/>
              <a:gd name="connsiteX35" fmla="*/ 2628900 w 7300912"/>
              <a:gd name="connsiteY35" fmla="*/ 1943100 h 3457575"/>
              <a:gd name="connsiteX36" fmla="*/ 2281237 w 7300912"/>
              <a:gd name="connsiteY36" fmla="*/ 1924050 h 3457575"/>
              <a:gd name="connsiteX37" fmla="*/ 2190750 w 7300912"/>
              <a:gd name="connsiteY37" fmla="*/ 1871663 h 3457575"/>
              <a:gd name="connsiteX38" fmla="*/ 1495425 w 7300912"/>
              <a:gd name="connsiteY38" fmla="*/ 2286000 h 3457575"/>
              <a:gd name="connsiteX39" fmla="*/ 1062037 w 7300912"/>
              <a:gd name="connsiteY39" fmla="*/ 2428875 h 3457575"/>
              <a:gd name="connsiteX40" fmla="*/ 914400 w 7300912"/>
              <a:gd name="connsiteY40" fmla="*/ 2543175 h 3457575"/>
              <a:gd name="connsiteX41" fmla="*/ 638175 w 7300912"/>
              <a:gd name="connsiteY41" fmla="*/ 2581275 h 3457575"/>
              <a:gd name="connsiteX42" fmla="*/ 376237 w 7300912"/>
              <a:gd name="connsiteY42" fmla="*/ 2686050 h 3457575"/>
              <a:gd name="connsiteX43" fmla="*/ 100012 w 7300912"/>
              <a:gd name="connsiteY43" fmla="*/ 2933700 h 3457575"/>
              <a:gd name="connsiteX44" fmla="*/ 23812 w 7300912"/>
              <a:gd name="connsiteY44" fmla="*/ 3005138 h 3457575"/>
              <a:gd name="connsiteX45" fmla="*/ 0 w 7300912"/>
              <a:gd name="connsiteY45" fmla="*/ 3195638 h 3457575"/>
              <a:gd name="connsiteX46" fmla="*/ 47625 w 7300912"/>
              <a:gd name="connsiteY46" fmla="*/ 3457575 h 3457575"/>
              <a:gd name="connsiteX47" fmla="*/ 1047750 w 7300912"/>
              <a:gd name="connsiteY47" fmla="*/ 3448050 h 3457575"/>
              <a:gd name="connsiteX48" fmla="*/ 1671637 w 7300912"/>
              <a:gd name="connsiteY48" fmla="*/ 3148013 h 3457575"/>
              <a:gd name="connsiteX0" fmla="*/ 1671637 w 7300912"/>
              <a:gd name="connsiteY0" fmla="*/ 3148013 h 3457575"/>
              <a:gd name="connsiteX1" fmla="*/ 2286000 w 7300912"/>
              <a:gd name="connsiteY1" fmla="*/ 2976563 h 3457575"/>
              <a:gd name="connsiteX2" fmla="*/ 3052762 w 7300912"/>
              <a:gd name="connsiteY2" fmla="*/ 2595563 h 3457575"/>
              <a:gd name="connsiteX3" fmla="*/ 3548062 w 7300912"/>
              <a:gd name="connsiteY3" fmla="*/ 2214563 h 3457575"/>
              <a:gd name="connsiteX4" fmla="*/ 4543425 w 7300912"/>
              <a:gd name="connsiteY4" fmla="*/ 1728788 h 3457575"/>
              <a:gd name="connsiteX5" fmla="*/ 5405437 w 7300912"/>
              <a:gd name="connsiteY5" fmla="*/ 1466850 h 3457575"/>
              <a:gd name="connsiteX6" fmla="*/ 5734050 w 7300912"/>
              <a:gd name="connsiteY6" fmla="*/ 1438276 h 3457575"/>
              <a:gd name="connsiteX7" fmla="*/ 6443662 w 7300912"/>
              <a:gd name="connsiteY7" fmla="*/ 1176338 h 3457575"/>
              <a:gd name="connsiteX8" fmla="*/ 7100888 w 7300912"/>
              <a:gd name="connsiteY8" fmla="*/ 895351 h 3457575"/>
              <a:gd name="connsiteX9" fmla="*/ 7300912 w 7300912"/>
              <a:gd name="connsiteY9" fmla="*/ 671513 h 3457575"/>
              <a:gd name="connsiteX10" fmla="*/ 7177087 w 7300912"/>
              <a:gd name="connsiteY10" fmla="*/ 666750 h 3457575"/>
              <a:gd name="connsiteX11" fmla="*/ 7177087 w 7300912"/>
              <a:gd name="connsiteY11" fmla="*/ 595313 h 3457575"/>
              <a:gd name="connsiteX12" fmla="*/ 6629399 w 7300912"/>
              <a:gd name="connsiteY12" fmla="*/ 357186 h 3457575"/>
              <a:gd name="connsiteX13" fmla="*/ 6753225 w 7300912"/>
              <a:gd name="connsiteY13" fmla="*/ 300038 h 3457575"/>
              <a:gd name="connsiteX14" fmla="*/ 6429375 w 7300912"/>
              <a:gd name="connsiteY14" fmla="*/ 195263 h 3457575"/>
              <a:gd name="connsiteX15" fmla="*/ 6181724 w 7300912"/>
              <a:gd name="connsiteY15" fmla="*/ 357188 h 3457575"/>
              <a:gd name="connsiteX16" fmla="*/ 6010275 w 7300912"/>
              <a:gd name="connsiteY16" fmla="*/ 366712 h 3457575"/>
              <a:gd name="connsiteX17" fmla="*/ 5862637 w 7300912"/>
              <a:gd name="connsiteY17" fmla="*/ 471488 h 3457575"/>
              <a:gd name="connsiteX18" fmla="*/ 5610225 w 7300912"/>
              <a:gd name="connsiteY18" fmla="*/ 285750 h 3457575"/>
              <a:gd name="connsiteX19" fmla="*/ 5329237 w 7300912"/>
              <a:gd name="connsiteY19" fmla="*/ 209550 h 3457575"/>
              <a:gd name="connsiteX20" fmla="*/ 5529262 w 7300912"/>
              <a:gd name="connsiteY20" fmla="*/ 61913 h 3457575"/>
              <a:gd name="connsiteX21" fmla="*/ 4872037 w 7300912"/>
              <a:gd name="connsiteY21" fmla="*/ 0 h 3457575"/>
              <a:gd name="connsiteX22" fmla="*/ 4438650 w 7300912"/>
              <a:gd name="connsiteY22" fmla="*/ 280988 h 3457575"/>
              <a:gd name="connsiteX23" fmla="*/ 4833937 w 7300912"/>
              <a:gd name="connsiteY23" fmla="*/ 347664 h 3457575"/>
              <a:gd name="connsiteX24" fmla="*/ 4562475 w 7300912"/>
              <a:gd name="connsiteY24" fmla="*/ 476250 h 3457575"/>
              <a:gd name="connsiteX25" fmla="*/ 4481512 w 7300912"/>
              <a:gd name="connsiteY25" fmla="*/ 690563 h 3457575"/>
              <a:gd name="connsiteX26" fmla="*/ 4676775 w 7300912"/>
              <a:gd name="connsiteY26" fmla="*/ 661988 h 3457575"/>
              <a:gd name="connsiteX27" fmla="*/ 4614862 w 7300912"/>
              <a:gd name="connsiteY27" fmla="*/ 828675 h 3457575"/>
              <a:gd name="connsiteX28" fmla="*/ 4505325 w 7300912"/>
              <a:gd name="connsiteY28" fmla="*/ 919163 h 3457575"/>
              <a:gd name="connsiteX29" fmla="*/ 4081462 w 7300912"/>
              <a:gd name="connsiteY29" fmla="*/ 876300 h 3457575"/>
              <a:gd name="connsiteX30" fmla="*/ 4186237 w 7300912"/>
              <a:gd name="connsiteY30" fmla="*/ 1195388 h 3457575"/>
              <a:gd name="connsiteX31" fmla="*/ 3343275 w 7300912"/>
              <a:gd name="connsiteY31" fmla="*/ 1647825 h 3457575"/>
              <a:gd name="connsiteX32" fmla="*/ 2871787 w 7300912"/>
              <a:gd name="connsiteY32" fmla="*/ 1747838 h 3457575"/>
              <a:gd name="connsiteX33" fmla="*/ 2790825 w 7300912"/>
              <a:gd name="connsiteY33" fmla="*/ 1895475 h 3457575"/>
              <a:gd name="connsiteX34" fmla="*/ 2643187 w 7300912"/>
              <a:gd name="connsiteY34" fmla="*/ 1890713 h 3457575"/>
              <a:gd name="connsiteX35" fmla="*/ 2628900 w 7300912"/>
              <a:gd name="connsiteY35" fmla="*/ 1943100 h 3457575"/>
              <a:gd name="connsiteX36" fmla="*/ 2281237 w 7300912"/>
              <a:gd name="connsiteY36" fmla="*/ 1924050 h 3457575"/>
              <a:gd name="connsiteX37" fmla="*/ 2190750 w 7300912"/>
              <a:gd name="connsiteY37" fmla="*/ 1871663 h 3457575"/>
              <a:gd name="connsiteX38" fmla="*/ 1495425 w 7300912"/>
              <a:gd name="connsiteY38" fmla="*/ 2286000 h 3457575"/>
              <a:gd name="connsiteX39" fmla="*/ 1062037 w 7300912"/>
              <a:gd name="connsiteY39" fmla="*/ 2428875 h 3457575"/>
              <a:gd name="connsiteX40" fmla="*/ 914400 w 7300912"/>
              <a:gd name="connsiteY40" fmla="*/ 2543175 h 3457575"/>
              <a:gd name="connsiteX41" fmla="*/ 638175 w 7300912"/>
              <a:gd name="connsiteY41" fmla="*/ 2581275 h 3457575"/>
              <a:gd name="connsiteX42" fmla="*/ 376237 w 7300912"/>
              <a:gd name="connsiteY42" fmla="*/ 2686050 h 3457575"/>
              <a:gd name="connsiteX43" fmla="*/ 100012 w 7300912"/>
              <a:gd name="connsiteY43" fmla="*/ 2933700 h 3457575"/>
              <a:gd name="connsiteX44" fmla="*/ 23812 w 7300912"/>
              <a:gd name="connsiteY44" fmla="*/ 3005138 h 3457575"/>
              <a:gd name="connsiteX45" fmla="*/ 0 w 7300912"/>
              <a:gd name="connsiteY45" fmla="*/ 3195638 h 3457575"/>
              <a:gd name="connsiteX46" fmla="*/ 47625 w 7300912"/>
              <a:gd name="connsiteY46" fmla="*/ 3457575 h 3457575"/>
              <a:gd name="connsiteX47" fmla="*/ 1047750 w 7300912"/>
              <a:gd name="connsiteY47" fmla="*/ 3448050 h 3457575"/>
              <a:gd name="connsiteX48" fmla="*/ 1671637 w 7300912"/>
              <a:gd name="connsiteY48" fmla="*/ 3148013 h 3457575"/>
              <a:gd name="connsiteX0" fmla="*/ 1671637 w 7300912"/>
              <a:gd name="connsiteY0" fmla="*/ 3148013 h 3457575"/>
              <a:gd name="connsiteX1" fmla="*/ 2286000 w 7300912"/>
              <a:gd name="connsiteY1" fmla="*/ 2976563 h 3457575"/>
              <a:gd name="connsiteX2" fmla="*/ 3052762 w 7300912"/>
              <a:gd name="connsiteY2" fmla="*/ 2595563 h 3457575"/>
              <a:gd name="connsiteX3" fmla="*/ 3548062 w 7300912"/>
              <a:gd name="connsiteY3" fmla="*/ 2214563 h 3457575"/>
              <a:gd name="connsiteX4" fmla="*/ 4543425 w 7300912"/>
              <a:gd name="connsiteY4" fmla="*/ 1728788 h 3457575"/>
              <a:gd name="connsiteX5" fmla="*/ 5405437 w 7300912"/>
              <a:gd name="connsiteY5" fmla="*/ 1466850 h 3457575"/>
              <a:gd name="connsiteX6" fmla="*/ 5734050 w 7300912"/>
              <a:gd name="connsiteY6" fmla="*/ 1438276 h 3457575"/>
              <a:gd name="connsiteX7" fmla="*/ 6443662 w 7300912"/>
              <a:gd name="connsiteY7" fmla="*/ 1176338 h 3457575"/>
              <a:gd name="connsiteX8" fmla="*/ 7100888 w 7300912"/>
              <a:gd name="connsiteY8" fmla="*/ 895351 h 3457575"/>
              <a:gd name="connsiteX9" fmla="*/ 7300912 w 7300912"/>
              <a:gd name="connsiteY9" fmla="*/ 671513 h 3457575"/>
              <a:gd name="connsiteX10" fmla="*/ 7177087 w 7300912"/>
              <a:gd name="connsiteY10" fmla="*/ 666750 h 3457575"/>
              <a:gd name="connsiteX11" fmla="*/ 7177087 w 7300912"/>
              <a:gd name="connsiteY11" fmla="*/ 595313 h 3457575"/>
              <a:gd name="connsiteX12" fmla="*/ 6629399 w 7300912"/>
              <a:gd name="connsiteY12" fmla="*/ 357186 h 3457575"/>
              <a:gd name="connsiteX13" fmla="*/ 6753225 w 7300912"/>
              <a:gd name="connsiteY13" fmla="*/ 300038 h 3457575"/>
              <a:gd name="connsiteX14" fmla="*/ 6429375 w 7300912"/>
              <a:gd name="connsiteY14" fmla="*/ 195263 h 3457575"/>
              <a:gd name="connsiteX15" fmla="*/ 6181724 w 7300912"/>
              <a:gd name="connsiteY15" fmla="*/ 357188 h 3457575"/>
              <a:gd name="connsiteX16" fmla="*/ 6010275 w 7300912"/>
              <a:gd name="connsiteY16" fmla="*/ 366712 h 3457575"/>
              <a:gd name="connsiteX17" fmla="*/ 5862637 w 7300912"/>
              <a:gd name="connsiteY17" fmla="*/ 471488 h 3457575"/>
              <a:gd name="connsiteX18" fmla="*/ 5610225 w 7300912"/>
              <a:gd name="connsiteY18" fmla="*/ 285750 h 3457575"/>
              <a:gd name="connsiteX19" fmla="*/ 5329237 w 7300912"/>
              <a:gd name="connsiteY19" fmla="*/ 209550 h 3457575"/>
              <a:gd name="connsiteX20" fmla="*/ 5529262 w 7300912"/>
              <a:gd name="connsiteY20" fmla="*/ 61913 h 3457575"/>
              <a:gd name="connsiteX21" fmla="*/ 4872037 w 7300912"/>
              <a:gd name="connsiteY21" fmla="*/ 0 h 3457575"/>
              <a:gd name="connsiteX22" fmla="*/ 4438650 w 7300912"/>
              <a:gd name="connsiteY22" fmla="*/ 280988 h 3457575"/>
              <a:gd name="connsiteX23" fmla="*/ 4814887 w 7300912"/>
              <a:gd name="connsiteY23" fmla="*/ 342901 h 3457575"/>
              <a:gd name="connsiteX24" fmla="*/ 4562475 w 7300912"/>
              <a:gd name="connsiteY24" fmla="*/ 476250 h 3457575"/>
              <a:gd name="connsiteX25" fmla="*/ 4481512 w 7300912"/>
              <a:gd name="connsiteY25" fmla="*/ 690563 h 3457575"/>
              <a:gd name="connsiteX26" fmla="*/ 4676775 w 7300912"/>
              <a:gd name="connsiteY26" fmla="*/ 661988 h 3457575"/>
              <a:gd name="connsiteX27" fmla="*/ 4614862 w 7300912"/>
              <a:gd name="connsiteY27" fmla="*/ 828675 h 3457575"/>
              <a:gd name="connsiteX28" fmla="*/ 4505325 w 7300912"/>
              <a:gd name="connsiteY28" fmla="*/ 919163 h 3457575"/>
              <a:gd name="connsiteX29" fmla="*/ 4081462 w 7300912"/>
              <a:gd name="connsiteY29" fmla="*/ 876300 h 3457575"/>
              <a:gd name="connsiteX30" fmla="*/ 4186237 w 7300912"/>
              <a:gd name="connsiteY30" fmla="*/ 1195388 h 3457575"/>
              <a:gd name="connsiteX31" fmla="*/ 3343275 w 7300912"/>
              <a:gd name="connsiteY31" fmla="*/ 1647825 h 3457575"/>
              <a:gd name="connsiteX32" fmla="*/ 2871787 w 7300912"/>
              <a:gd name="connsiteY32" fmla="*/ 1747838 h 3457575"/>
              <a:gd name="connsiteX33" fmla="*/ 2790825 w 7300912"/>
              <a:gd name="connsiteY33" fmla="*/ 1895475 h 3457575"/>
              <a:gd name="connsiteX34" fmla="*/ 2643187 w 7300912"/>
              <a:gd name="connsiteY34" fmla="*/ 1890713 h 3457575"/>
              <a:gd name="connsiteX35" fmla="*/ 2628900 w 7300912"/>
              <a:gd name="connsiteY35" fmla="*/ 1943100 h 3457575"/>
              <a:gd name="connsiteX36" fmla="*/ 2281237 w 7300912"/>
              <a:gd name="connsiteY36" fmla="*/ 1924050 h 3457575"/>
              <a:gd name="connsiteX37" fmla="*/ 2190750 w 7300912"/>
              <a:gd name="connsiteY37" fmla="*/ 1871663 h 3457575"/>
              <a:gd name="connsiteX38" fmla="*/ 1495425 w 7300912"/>
              <a:gd name="connsiteY38" fmla="*/ 2286000 h 3457575"/>
              <a:gd name="connsiteX39" fmla="*/ 1062037 w 7300912"/>
              <a:gd name="connsiteY39" fmla="*/ 2428875 h 3457575"/>
              <a:gd name="connsiteX40" fmla="*/ 914400 w 7300912"/>
              <a:gd name="connsiteY40" fmla="*/ 2543175 h 3457575"/>
              <a:gd name="connsiteX41" fmla="*/ 638175 w 7300912"/>
              <a:gd name="connsiteY41" fmla="*/ 2581275 h 3457575"/>
              <a:gd name="connsiteX42" fmla="*/ 376237 w 7300912"/>
              <a:gd name="connsiteY42" fmla="*/ 2686050 h 3457575"/>
              <a:gd name="connsiteX43" fmla="*/ 100012 w 7300912"/>
              <a:gd name="connsiteY43" fmla="*/ 2933700 h 3457575"/>
              <a:gd name="connsiteX44" fmla="*/ 23812 w 7300912"/>
              <a:gd name="connsiteY44" fmla="*/ 3005138 h 3457575"/>
              <a:gd name="connsiteX45" fmla="*/ 0 w 7300912"/>
              <a:gd name="connsiteY45" fmla="*/ 3195638 h 3457575"/>
              <a:gd name="connsiteX46" fmla="*/ 47625 w 7300912"/>
              <a:gd name="connsiteY46" fmla="*/ 3457575 h 3457575"/>
              <a:gd name="connsiteX47" fmla="*/ 1047750 w 7300912"/>
              <a:gd name="connsiteY47" fmla="*/ 3448050 h 3457575"/>
              <a:gd name="connsiteX48" fmla="*/ 1671637 w 7300912"/>
              <a:gd name="connsiteY48" fmla="*/ 3148013 h 3457575"/>
              <a:gd name="connsiteX0" fmla="*/ 1671637 w 7300912"/>
              <a:gd name="connsiteY0" fmla="*/ 3148013 h 3457575"/>
              <a:gd name="connsiteX1" fmla="*/ 2286000 w 7300912"/>
              <a:gd name="connsiteY1" fmla="*/ 2976563 h 3457575"/>
              <a:gd name="connsiteX2" fmla="*/ 3052762 w 7300912"/>
              <a:gd name="connsiteY2" fmla="*/ 2595563 h 3457575"/>
              <a:gd name="connsiteX3" fmla="*/ 3548062 w 7300912"/>
              <a:gd name="connsiteY3" fmla="*/ 2214563 h 3457575"/>
              <a:gd name="connsiteX4" fmla="*/ 4543425 w 7300912"/>
              <a:gd name="connsiteY4" fmla="*/ 1728788 h 3457575"/>
              <a:gd name="connsiteX5" fmla="*/ 5405437 w 7300912"/>
              <a:gd name="connsiteY5" fmla="*/ 1466850 h 3457575"/>
              <a:gd name="connsiteX6" fmla="*/ 5734050 w 7300912"/>
              <a:gd name="connsiteY6" fmla="*/ 1438276 h 3457575"/>
              <a:gd name="connsiteX7" fmla="*/ 6443662 w 7300912"/>
              <a:gd name="connsiteY7" fmla="*/ 1176338 h 3457575"/>
              <a:gd name="connsiteX8" fmla="*/ 7100888 w 7300912"/>
              <a:gd name="connsiteY8" fmla="*/ 895351 h 3457575"/>
              <a:gd name="connsiteX9" fmla="*/ 7300912 w 7300912"/>
              <a:gd name="connsiteY9" fmla="*/ 671513 h 3457575"/>
              <a:gd name="connsiteX10" fmla="*/ 7177087 w 7300912"/>
              <a:gd name="connsiteY10" fmla="*/ 666750 h 3457575"/>
              <a:gd name="connsiteX11" fmla="*/ 7177087 w 7300912"/>
              <a:gd name="connsiteY11" fmla="*/ 595313 h 3457575"/>
              <a:gd name="connsiteX12" fmla="*/ 6629399 w 7300912"/>
              <a:gd name="connsiteY12" fmla="*/ 357186 h 3457575"/>
              <a:gd name="connsiteX13" fmla="*/ 6753225 w 7300912"/>
              <a:gd name="connsiteY13" fmla="*/ 300038 h 3457575"/>
              <a:gd name="connsiteX14" fmla="*/ 6429375 w 7300912"/>
              <a:gd name="connsiteY14" fmla="*/ 195263 h 3457575"/>
              <a:gd name="connsiteX15" fmla="*/ 6181724 w 7300912"/>
              <a:gd name="connsiteY15" fmla="*/ 357188 h 3457575"/>
              <a:gd name="connsiteX16" fmla="*/ 6010275 w 7300912"/>
              <a:gd name="connsiteY16" fmla="*/ 366712 h 3457575"/>
              <a:gd name="connsiteX17" fmla="*/ 5862637 w 7300912"/>
              <a:gd name="connsiteY17" fmla="*/ 471488 h 3457575"/>
              <a:gd name="connsiteX18" fmla="*/ 5610225 w 7300912"/>
              <a:gd name="connsiteY18" fmla="*/ 285750 h 3457575"/>
              <a:gd name="connsiteX19" fmla="*/ 5329237 w 7300912"/>
              <a:gd name="connsiteY19" fmla="*/ 209550 h 3457575"/>
              <a:gd name="connsiteX20" fmla="*/ 5529262 w 7300912"/>
              <a:gd name="connsiteY20" fmla="*/ 61913 h 3457575"/>
              <a:gd name="connsiteX21" fmla="*/ 4872037 w 7300912"/>
              <a:gd name="connsiteY21" fmla="*/ 0 h 3457575"/>
              <a:gd name="connsiteX22" fmla="*/ 4438650 w 7300912"/>
              <a:gd name="connsiteY22" fmla="*/ 280988 h 3457575"/>
              <a:gd name="connsiteX23" fmla="*/ 4814887 w 7300912"/>
              <a:gd name="connsiteY23" fmla="*/ 342901 h 3457575"/>
              <a:gd name="connsiteX24" fmla="*/ 4562475 w 7300912"/>
              <a:gd name="connsiteY24" fmla="*/ 476250 h 3457575"/>
              <a:gd name="connsiteX25" fmla="*/ 4481512 w 7300912"/>
              <a:gd name="connsiteY25" fmla="*/ 690563 h 3457575"/>
              <a:gd name="connsiteX26" fmla="*/ 4676775 w 7300912"/>
              <a:gd name="connsiteY26" fmla="*/ 661988 h 3457575"/>
              <a:gd name="connsiteX27" fmla="*/ 4614862 w 7300912"/>
              <a:gd name="connsiteY27" fmla="*/ 828675 h 3457575"/>
              <a:gd name="connsiteX28" fmla="*/ 4505325 w 7300912"/>
              <a:gd name="connsiteY28" fmla="*/ 919163 h 3457575"/>
              <a:gd name="connsiteX29" fmla="*/ 4081462 w 7300912"/>
              <a:gd name="connsiteY29" fmla="*/ 876300 h 3457575"/>
              <a:gd name="connsiteX30" fmla="*/ 4186237 w 7300912"/>
              <a:gd name="connsiteY30" fmla="*/ 1195388 h 3457575"/>
              <a:gd name="connsiteX31" fmla="*/ 3343275 w 7300912"/>
              <a:gd name="connsiteY31" fmla="*/ 1647825 h 3457575"/>
              <a:gd name="connsiteX32" fmla="*/ 2871787 w 7300912"/>
              <a:gd name="connsiteY32" fmla="*/ 1747838 h 3457575"/>
              <a:gd name="connsiteX33" fmla="*/ 2790825 w 7300912"/>
              <a:gd name="connsiteY33" fmla="*/ 1895475 h 3457575"/>
              <a:gd name="connsiteX34" fmla="*/ 2643187 w 7300912"/>
              <a:gd name="connsiteY34" fmla="*/ 1890713 h 3457575"/>
              <a:gd name="connsiteX35" fmla="*/ 2628900 w 7300912"/>
              <a:gd name="connsiteY35" fmla="*/ 1943100 h 3457575"/>
              <a:gd name="connsiteX36" fmla="*/ 2281237 w 7300912"/>
              <a:gd name="connsiteY36" fmla="*/ 1924050 h 3457575"/>
              <a:gd name="connsiteX37" fmla="*/ 2190750 w 7300912"/>
              <a:gd name="connsiteY37" fmla="*/ 1871663 h 3457575"/>
              <a:gd name="connsiteX38" fmla="*/ 1495425 w 7300912"/>
              <a:gd name="connsiteY38" fmla="*/ 2286000 h 3457575"/>
              <a:gd name="connsiteX39" fmla="*/ 1062037 w 7300912"/>
              <a:gd name="connsiteY39" fmla="*/ 2428875 h 3457575"/>
              <a:gd name="connsiteX40" fmla="*/ 914400 w 7300912"/>
              <a:gd name="connsiteY40" fmla="*/ 2543175 h 3457575"/>
              <a:gd name="connsiteX41" fmla="*/ 638175 w 7300912"/>
              <a:gd name="connsiteY41" fmla="*/ 2581275 h 3457575"/>
              <a:gd name="connsiteX42" fmla="*/ 376237 w 7300912"/>
              <a:gd name="connsiteY42" fmla="*/ 2686050 h 3457575"/>
              <a:gd name="connsiteX43" fmla="*/ 100012 w 7300912"/>
              <a:gd name="connsiteY43" fmla="*/ 2933700 h 3457575"/>
              <a:gd name="connsiteX44" fmla="*/ 23812 w 7300912"/>
              <a:gd name="connsiteY44" fmla="*/ 3005138 h 3457575"/>
              <a:gd name="connsiteX45" fmla="*/ 0 w 7300912"/>
              <a:gd name="connsiteY45" fmla="*/ 3195638 h 3457575"/>
              <a:gd name="connsiteX46" fmla="*/ 47625 w 7300912"/>
              <a:gd name="connsiteY46" fmla="*/ 3457575 h 3457575"/>
              <a:gd name="connsiteX47" fmla="*/ 1047750 w 7300912"/>
              <a:gd name="connsiteY47" fmla="*/ 3448050 h 3457575"/>
              <a:gd name="connsiteX48" fmla="*/ 1671637 w 7300912"/>
              <a:gd name="connsiteY48" fmla="*/ 3148013 h 3457575"/>
              <a:gd name="connsiteX0" fmla="*/ 1671637 w 7300912"/>
              <a:gd name="connsiteY0" fmla="*/ 3148013 h 3457575"/>
              <a:gd name="connsiteX1" fmla="*/ 2286000 w 7300912"/>
              <a:gd name="connsiteY1" fmla="*/ 2976563 h 3457575"/>
              <a:gd name="connsiteX2" fmla="*/ 3052762 w 7300912"/>
              <a:gd name="connsiteY2" fmla="*/ 2595563 h 3457575"/>
              <a:gd name="connsiteX3" fmla="*/ 3548062 w 7300912"/>
              <a:gd name="connsiteY3" fmla="*/ 2214563 h 3457575"/>
              <a:gd name="connsiteX4" fmla="*/ 4543425 w 7300912"/>
              <a:gd name="connsiteY4" fmla="*/ 1728788 h 3457575"/>
              <a:gd name="connsiteX5" fmla="*/ 5405437 w 7300912"/>
              <a:gd name="connsiteY5" fmla="*/ 1466850 h 3457575"/>
              <a:gd name="connsiteX6" fmla="*/ 5734050 w 7300912"/>
              <a:gd name="connsiteY6" fmla="*/ 1438276 h 3457575"/>
              <a:gd name="connsiteX7" fmla="*/ 6443662 w 7300912"/>
              <a:gd name="connsiteY7" fmla="*/ 1176338 h 3457575"/>
              <a:gd name="connsiteX8" fmla="*/ 7100888 w 7300912"/>
              <a:gd name="connsiteY8" fmla="*/ 895351 h 3457575"/>
              <a:gd name="connsiteX9" fmla="*/ 7300912 w 7300912"/>
              <a:gd name="connsiteY9" fmla="*/ 671513 h 3457575"/>
              <a:gd name="connsiteX10" fmla="*/ 7177087 w 7300912"/>
              <a:gd name="connsiteY10" fmla="*/ 666750 h 3457575"/>
              <a:gd name="connsiteX11" fmla="*/ 7177087 w 7300912"/>
              <a:gd name="connsiteY11" fmla="*/ 595313 h 3457575"/>
              <a:gd name="connsiteX12" fmla="*/ 6629399 w 7300912"/>
              <a:gd name="connsiteY12" fmla="*/ 357186 h 3457575"/>
              <a:gd name="connsiteX13" fmla="*/ 6753225 w 7300912"/>
              <a:gd name="connsiteY13" fmla="*/ 300038 h 3457575"/>
              <a:gd name="connsiteX14" fmla="*/ 6429375 w 7300912"/>
              <a:gd name="connsiteY14" fmla="*/ 195263 h 3457575"/>
              <a:gd name="connsiteX15" fmla="*/ 6181724 w 7300912"/>
              <a:gd name="connsiteY15" fmla="*/ 357188 h 3457575"/>
              <a:gd name="connsiteX16" fmla="*/ 6010275 w 7300912"/>
              <a:gd name="connsiteY16" fmla="*/ 366712 h 3457575"/>
              <a:gd name="connsiteX17" fmla="*/ 5862637 w 7300912"/>
              <a:gd name="connsiteY17" fmla="*/ 471488 h 3457575"/>
              <a:gd name="connsiteX18" fmla="*/ 5610225 w 7300912"/>
              <a:gd name="connsiteY18" fmla="*/ 285750 h 3457575"/>
              <a:gd name="connsiteX19" fmla="*/ 5329237 w 7300912"/>
              <a:gd name="connsiteY19" fmla="*/ 209550 h 3457575"/>
              <a:gd name="connsiteX20" fmla="*/ 5529262 w 7300912"/>
              <a:gd name="connsiteY20" fmla="*/ 61913 h 3457575"/>
              <a:gd name="connsiteX21" fmla="*/ 4872037 w 7300912"/>
              <a:gd name="connsiteY21" fmla="*/ 0 h 3457575"/>
              <a:gd name="connsiteX22" fmla="*/ 4438650 w 7300912"/>
              <a:gd name="connsiteY22" fmla="*/ 280988 h 3457575"/>
              <a:gd name="connsiteX23" fmla="*/ 4843462 w 7300912"/>
              <a:gd name="connsiteY23" fmla="*/ 333376 h 3457575"/>
              <a:gd name="connsiteX24" fmla="*/ 4562475 w 7300912"/>
              <a:gd name="connsiteY24" fmla="*/ 476250 h 3457575"/>
              <a:gd name="connsiteX25" fmla="*/ 4481512 w 7300912"/>
              <a:gd name="connsiteY25" fmla="*/ 690563 h 3457575"/>
              <a:gd name="connsiteX26" fmla="*/ 4676775 w 7300912"/>
              <a:gd name="connsiteY26" fmla="*/ 661988 h 3457575"/>
              <a:gd name="connsiteX27" fmla="*/ 4614862 w 7300912"/>
              <a:gd name="connsiteY27" fmla="*/ 828675 h 3457575"/>
              <a:gd name="connsiteX28" fmla="*/ 4505325 w 7300912"/>
              <a:gd name="connsiteY28" fmla="*/ 919163 h 3457575"/>
              <a:gd name="connsiteX29" fmla="*/ 4081462 w 7300912"/>
              <a:gd name="connsiteY29" fmla="*/ 876300 h 3457575"/>
              <a:gd name="connsiteX30" fmla="*/ 4186237 w 7300912"/>
              <a:gd name="connsiteY30" fmla="*/ 1195388 h 3457575"/>
              <a:gd name="connsiteX31" fmla="*/ 3343275 w 7300912"/>
              <a:gd name="connsiteY31" fmla="*/ 1647825 h 3457575"/>
              <a:gd name="connsiteX32" fmla="*/ 2871787 w 7300912"/>
              <a:gd name="connsiteY32" fmla="*/ 1747838 h 3457575"/>
              <a:gd name="connsiteX33" fmla="*/ 2790825 w 7300912"/>
              <a:gd name="connsiteY33" fmla="*/ 1895475 h 3457575"/>
              <a:gd name="connsiteX34" fmla="*/ 2643187 w 7300912"/>
              <a:gd name="connsiteY34" fmla="*/ 1890713 h 3457575"/>
              <a:gd name="connsiteX35" fmla="*/ 2628900 w 7300912"/>
              <a:gd name="connsiteY35" fmla="*/ 1943100 h 3457575"/>
              <a:gd name="connsiteX36" fmla="*/ 2281237 w 7300912"/>
              <a:gd name="connsiteY36" fmla="*/ 1924050 h 3457575"/>
              <a:gd name="connsiteX37" fmla="*/ 2190750 w 7300912"/>
              <a:gd name="connsiteY37" fmla="*/ 1871663 h 3457575"/>
              <a:gd name="connsiteX38" fmla="*/ 1495425 w 7300912"/>
              <a:gd name="connsiteY38" fmla="*/ 2286000 h 3457575"/>
              <a:gd name="connsiteX39" fmla="*/ 1062037 w 7300912"/>
              <a:gd name="connsiteY39" fmla="*/ 2428875 h 3457575"/>
              <a:gd name="connsiteX40" fmla="*/ 914400 w 7300912"/>
              <a:gd name="connsiteY40" fmla="*/ 2543175 h 3457575"/>
              <a:gd name="connsiteX41" fmla="*/ 638175 w 7300912"/>
              <a:gd name="connsiteY41" fmla="*/ 2581275 h 3457575"/>
              <a:gd name="connsiteX42" fmla="*/ 376237 w 7300912"/>
              <a:gd name="connsiteY42" fmla="*/ 2686050 h 3457575"/>
              <a:gd name="connsiteX43" fmla="*/ 100012 w 7300912"/>
              <a:gd name="connsiteY43" fmla="*/ 2933700 h 3457575"/>
              <a:gd name="connsiteX44" fmla="*/ 23812 w 7300912"/>
              <a:gd name="connsiteY44" fmla="*/ 3005138 h 3457575"/>
              <a:gd name="connsiteX45" fmla="*/ 0 w 7300912"/>
              <a:gd name="connsiteY45" fmla="*/ 3195638 h 3457575"/>
              <a:gd name="connsiteX46" fmla="*/ 47625 w 7300912"/>
              <a:gd name="connsiteY46" fmla="*/ 3457575 h 3457575"/>
              <a:gd name="connsiteX47" fmla="*/ 1047750 w 7300912"/>
              <a:gd name="connsiteY47" fmla="*/ 3448050 h 3457575"/>
              <a:gd name="connsiteX48" fmla="*/ 1671637 w 7300912"/>
              <a:gd name="connsiteY48" fmla="*/ 3148013 h 3457575"/>
              <a:gd name="connsiteX0" fmla="*/ 1671637 w 7300912"/>
              <a:gd name="connsiteY0" fmla="*/ 3148013 h 3457575"/>
              <a:gd name="connsiteX1" fmla="*/ 2286000 w 7300912"/>
              <a:gd name="connsiteY1" fmla="*/ 2976563 h 3457575"/>
              <a:gd name="connsiteX2" fmla="*/ 3052762 w 7300912"/>
              <a:gd name="connsiteY2" fmla="*/ 2595563 h 3457575"/>
              <a:gd name="connsiteX3" fmla="*/ 3548062 w 7300912"/>
              <a:gd name="connsiteY3" fmla="*/ 2214563 h 3457575"/>
              <a:gd name="connsiteX4" fmla="*/ 4543425 w 7300912"/>
              <a:gd name="connsiteY4" fmla="*/ 1728788 h 3457575"/>
              <a:gd name="connsiteX5" fmla="*/ 5405437 w 7300912"/>
              <a:gd name="connsiteY5" fmla="*/ 1466850 h 3457575"/>
              <a:gd name="connsiteX6" fmla="*/ 5734050 w 7300912"/>
              <a:gd name="connsiteY6" fmla="*/ 1438276 h 3457575"/>
              <a:gd name="connsiteX7" fmla="*/ 6443662 w 7300912"/>
              <a:gd name="connsiteY7" fmla="*/ 1176338 h 3457575"/>
              <a:gd name="connsiteX8" fmla="*/ 7100888 w 7300912"/>
              <a:gd name="connsiteY8" fmla="*/ 895351 h 3457575"/>
              <a:gd name="connsiteX9" fmla="*/ 7300912 w 7300912"/>
              <a:gd name="connsiteY9" fmla="*/ 671513 h 3457575"/>
              <a:gd name="connsiteX10" fmla="*/ 7177087 w 7300912"/>
              <a:gd name="connsiteY10" fmla="*/ 666750 h 3457575"/>
              <a:gd name="connsiteX11" fmla="*/ 7177087 w 7300912"/>
              <a:gd name="connsiteY11" fmla="*/ 595313 h 3457575"/>
              <a:gd name="connsiteX12" fmla="*/ 6629399 w 7300912"/>
              <a:gd name="connsiteY12" fmla="*/ 357186 h 3457575"/>
              <a:gd name="connsiteX13" fmla="*/ 6753225 w 7300912"/>
              <a:gd name="connsiteY13" fmla="*/ 300038 h 3457575"/>
              <a:gd name="connsiteX14" fmla="*/ 6429375 w 7300912"/>
              <a:gd name="connsiteY14" fmla="*/ 195263 h 3457575"/>
              <a:gd name="connsiteX15" fmla="*/ 6181724 w 7300912"/>
              <a:gd name="connsiteY15" fmla="*/ 357188 h 3457575"/>
              <a:gd name="connsiteX16" fmla="*/ 6010275 w 7300912"/>
              <a:gd name="connsiteY16" fmla="*/ 366712 h 3457575"/>
              <a:gd name="connsiteX17" fmla="*/ 5862637 w 7300912"/>
              <a:gd name="connsiteY17" fmla="*/ 471488 h 3457575"/>
              <a:gd name="connsiteX18" fmla="*/ 5610225 w 7300912"/>
              <a:gd name="connsiteY18" fmla="*/ 285750 h 3457575"/>
              <a:gd name="connsiteX19" fmla="*/ 5329237 w 7300912"/>
              <a:gd name="connsiteY19" fmla="*/ 209550 h 3457575"/>
              <a:gd name="connsiteX20" fmla="*/ 5529262 w 7300912"/>
              <a:gd name="connsiteY20" fmla="*/ 61913 h 3457575"/>
              <a:gd name="connsiteX21" fmla="*/ 4872037 w 7300912"/>
              <a:gd name="connsiteY21" fmla="*/ 0 h 3457575"/>
              <a:gd name="connsiteX22" fmla="*/ 4438650 w 7300912"/>
              <a:gd name="connsiteY22" fmla="*/ 280988 h 3457575"/>
              <a:gd name="connsiteX23" fmla="*/ 4843462 w 7300912"/>
              <a:gd name="connsiteY23" fmla="*/ 333376 h 3457575"/>
              <a:gd name="connsiteX24" fmla="*/ 4562475 w 7300912"/>
              <a:gd name="connsiteY24" fmla="*/ 476250 h 3457575"/>
              <a:gd name="connsiteX25" fmla="*/ 4481512 w 7300912"/>
              <a:gd name="connsiteY25" fmla="*/ 690563 h 3457575"/>
              <a:gd name="connsiteX26" fmla="*/ 4674394 w 7300912"/>
              <a:gd name="connsiteY26" fmla="*/ 676275 h 3457575"/>
              <a:gd name="connsiteX27" fmla="*/ 4614862 w 7300912"/>
              <a:gd name="connsiteY27" fmla="*/ 828675 h 3457575"/>
              <a:gd name="connsiteX28" fmla="*/ 4505325 w 7300912"/>
              <a:gd name="connsiteY28" fmla="*/ 919163 h 3457575"/>
              <a:gd name="connsiteX29" fmla="*/ 4081462 w 7300912"/>
              <a:gd name="connsiteY29" fmla="*/ 876300 h 3457575"/>
              <a:gd name="connsiteX30" fmla="*/ 4186237 w 7300912"/>
              <a:gd name="connsiteY30" fmla="*/ 1195388 h 3457575"/>
              <a:gd name="connsiteX31" fmla="*/ 3343275 w 7300912"/>
              <a:gd name="connsiteY31" fmla="*/ 1647825 h 3457575"/>
              <a:gd name="connsiteX32" fmla="*/ 2871787 w 7300912"/>
              <a:gd name="connsiteY32" fmla="*/ 1747838 h 3457575"/>
              <a:gd name="connsiteX33" fmla="*/ 2790825 w 7300912"/>
              <a:gd name="connsiteY33" fmla="*/ 1895475 h 3457575"/>
              <a:gd name="connsiteX34" fmla="*/ 2643187 w 7300912"/>
              <a:gd name="connsiteY34" fmla="*/ 1890713 h 3457575"/>
              <a:gd name="connsiteX35" fmla="*/ 2628900 w 7300912"/>
              <a:gd name="connsiteY35" fmla="*/ 1943100 h 3457575"/>
              <a:gd name="connsiteX36" fmla="*/ 2281237 w 7300912"/>
              <a:gd name="connsiteY36" fmla="*/ 1924050 h 3457575"/>
              <a:gd name="connsiteX37" fmla="*/ 2190750 w 7300912"/>
              <a:gd name="connsiteY37" fmla="*/ 1871663 h 3457575"/>
              <a:gd name="connsiteX38" fmla="*/ 1495425 w 7300912"/>
              <a:gd name="connsiteY38" fmla="*/ 2286000 h 3457575"/>
              <a:gd name="connsiteX39" fmla="*/ 1062037 w 7300912"/>
              <a:gd name="connsiteY39" fmla="*/ 2428875 h 3457575"/>
              <a:gd name="connsiteX40" fmla="*/ 914400 w 7300912"/>
              <a:gd name="connsiteY40" fmla="*/ 2543175 h 3457575"/>
              <a:gd name="connsiteX41" fmla="*/ 638175 w 7300912"/>
              <a:gd name="connsiteY41" fmla="*/ 2581275 h 3457575"/>
              <a:gd name="connsiteX42" fmla="*/ 376237 w 7300912"/>
              <a:gd name="connsiteY42" fmla="*/ 2686050 h 3457575"/>
              <a:gd name="connsiteX43" fmla="*/ 100012 w 7300912"/>
              <a:gd name="connsiteY43" fmla="*/ 2933700 h 3457575"/>
              <a:gd name="connsiteX44" fmla="*/ 23812 w 7300912"/>
              <a:gd name="connsiteY44" fmla="*/ 3005138 h 3457575"/>
              <a:gd name="connsiteX45" fmla="*/ 0 w 7300912"/>
              <a:gd name="connsiteY45" fmla="*/ 3195638 h 3457575"/>
              <a:gd name="connsiteX46" fmla="*/ 47625 w 7300912"/>
              <a:gd name="connsiteY46" fmla="*/ 3457575 h 3457575"/>
              <a:gd name="connsiteX47" fmla="*/ 1047750 w 7300912"/>
              <a:gd name="connsiteY47" fmla="*/ 3448050 h 3457575"/>
              <a:gd name="connsiteX48" fmla="*/ 1671637 w 7300912"/>
              <a:gd name="connsiteY48" fmla="*/ 3148013 h 3457575"/>
              <a:gd name="connsiteX0" fmla="*/ 1671637 w 7300912"/>
              <a:gd name="connsiteY0" fmla="*/ 3148013 h 3457575"/>
              <a:gd name="connsiteX1" fmla="*/ 2286000 w 7300912"/>
              <a:gd name="connsiteY1" fmla="*/ 2976563 h 3457575"/>
              <a:gd name="connsiteX2" fmla="*/ 3052762 w 7300912"/>
              <a:gd name="connsiteY2" fmla="*/ 2595563 h 3457575"/>
              <a:gd name="connsiteX3" fmla="*/ 3548062 w 7300912"/>
              <a:gd name="connsiteY3" fmla="*/ 2214563 h 3457575"/>
              <a:gd name="connsiteX4" fmla="*/ 4543425 w 7300912"/>
              <a:gd name="connsiteY4" fmla="*/ 1728788 h 3457575"/>
              <a:gd name="connsiteX5" fmla="*/ 5405437 w 7300912"/>
              <a:gd name="connsiteY5" fmla="*/ 1466850 h 3457575"/>
              <a:gd name="connsiteX6" fmla="*/ 5734050 w 7300912"/>
              <a:gd name="connsiteY6" fmla="*/ 1438276 h 3457575"/>
              <a:gd name="connsiteX7" fmla="*/ 6443662 w 7300912"/>
              <a:gd name="connsiteY7" fmla="*/ 1176338 h 3457575"/>
              <a:gd name="connsiteX8" fmla="*/ 7100888 w 7300912"/>
              <a:gd name="connsiteY8" fmla="*/ 895351 h 3457575"/>
              <a:gd name="connsiteX9" fmla="*/ 7300912 w 7300912"/>
              <a:gd name="connsiteY9" fmla="*/ 671513 h 3457575"/>
              <a:gd name="connsiteX10" fmla="*/ 7177087 w 7300912"/>
              <a:gd name="connsiteY10" fmla="*/ 666750 h 3457575"/>
              <a:gd name="connsiteX11" fmla="*/ 7177087 w 7300912"/>
              <a:gd name="connsiteY11" fmla="*/ 595313 h 3457575"/>
              <a:gd name="connsiteX12" fmla="*/ 6629399 w 7300912"/>
              <a:gd name="connsiteY12" fmla="*/ 357186 h 3457575"/>
              <a:gd name="connsiteX13" fmla="*/ 6753225 w 7300912"/>
              <a:gd name="connsiteY13" fmla="*/ 300038 h 3457575"/>
              <a:gd name="connsiteX14" fmla="*/ 6429375 w 7300912"/>
              <a:gd name="connsiteY14" fmla="*/ 195263 h 3457575"/>
              <a:gd name="connsiteX15" fmla="*/ 6181724 w 7300912"/>
              <a:gd name="connsiteY15" fmla="*/ 357188 h 3457575"/>
              <a:gd name="connsiteX16" fmla="*/ 6010275 w 7300912"/>
              <a:gd name="connsiteY16" fmla="*/ 366712 h 3457575"/>
              <a:gd name="connsiteX17" fmla="*/ 5862637 w 7300912"/>
              <a:gd name="connsiteY17" fmla="*/ 471488 h 3457575"/>
              <a:gd name="connsiteX18" fmla="*/ 5610225 w 7300912"/>
              <a:gd name="connsiteY18" fmla="*/ 285750 h 3457575"/>
              <a:gd name="connsiteX19" fmla="*/ 5329237 w 7300912"/>
              <a:gd name="connsiteY19" fmla="*/ 209550 h 3457575"/>
              <a:gd name="connsiteX20" fmla="*/ 5529262 w 7300912"/>
              <a:gd name="connsiteY20" fmla="*/ 61913 h 3457575"/>
              <a:gd name="connsiteX21" fmla="*/ 4872037 w 7300912"/>
              <a:gd name="connsiteY21" fmla="*/ 0 h 3457575"/>
              <a:gd name="connsiteX22" fmla="*/ 4438650 w 7300912"/>
              <a:gd name="connsiteY22" fmla="*/ 280988 h 3457575"/>
              <a:gd name="connsiteX23" fmla="*/ 4843462 w 7300912"/>
              <a:gd name="connsiteY23" fmla="*/ 333376 h 3457575"/>
              <a:gd name="connsiteX24" fmla="*/ 4562475 w 7300912"/>
              <a:gd name="connsiteY24" fmla="*/ 476250 h 3457575"/>
              <a:gd name="connsiteX25" fmla="*/ 4481512 w 7300912"/>
              <a:gd name="connsiteY25" fmla="*/ 690563 h 3457575"/>
              <a:gd name="connsiteX26" fmla="*/ 4667250 w 7300912"/>
              <a:gd name="connsiteY26" fmla="*/ 676275 h 3457575"/>
              <a:gd name="connsiteX27" fmla="*/ 4614862 w 7300912"/>
              <a:gd name="connsiteY27" fmla="*/ 828675 h 3457575"/>
              <a:gd name="connsiteX28" fmla="*/ 4505325 w 7300912"/>
              <a:gd name="connsiteY28" fmla="*/ 919163 h 3457575"/>
              <a:gd name="connsiteX29" fmla="*/ 4081462 w 7300912"/>
              <a:gd name="connsiteY29" fmla="*/ 876300 h 3457575"/>
              <a:gd name="connsiteX30" fmla="*/ 4186237 w 7300912"/>
              <a:gd name="connsiteY30" fmla="*/ 1195388 h 3457575"/>
              <a:gd name="connsiteX31" fmla="*/ 3343275 w 7300912"/>
              <a:gd name="connsiteY31" fmla="*/ 1647825 h 3457575"/>
              <a:gd name="connsiteX32" fmla="*/ 2871787 w 7300912"/>
              <a:gd name="connsiteY32" fmla="*/ 1747838 h 3457575"/>
              <a:gd name="connsiteX33" fmla="*/ 2790825 w 7300912"/>
              <a:gd name="connsiteY33" fmla="*/ 1895475 h 3457575"/>
              <a:gd name="connsiteX34" fmla="*/ 2643187 w 7300912"/>
              <a:gd name="connsiteY34" fmla="*/ 1890713 h 3457575"/>
              <a:gd name="connsiteX35" fmla="*/ 2628900 w 7300912"/>
              <a:gd name="connsiteY35" fmla="*/ 1943100 h 3457575"/>
              <a:gd name="connsiteX36" fmla="*/ 2281237 w 7300912"/>
              <a:gd name="connsiteY36" fmla="*/ 1924050 h 3457575"/>
              <a:gd name="connsiteX37" fmla="*/ 2190750 w 7300912"/>
              <a:gd name="connsiteY37" fmla="*/ 1871663 h 3457575"/>
              <a:gd name="connsiteX38" fmla="*/ 1495425 w 7300912"/>
              <a:gd name="connsiteY38" fmla="*/ 2286000 h 3457575"/>
              <a:gd name="connsiteX39" fmla="*/ 1062037 w 7300912"/>
              <a:gd name="connsiteY39" fmla="*/ 2428875 h 3457575"/>
              <a:gd name="connsiteX40" fmla="*/ 914400 w 7300912"/>
              <a:gd name="connsiteY40" fmla="*/ 2543175 h 3457575"/>
              <a:gd name="connsiteX41" fmla="*/ 638175 w 7300912"/>
              <a:gd name="connsiteY41" fmla="*/ 2581275 h 3457575"/>
              <a:gd name="connsiteX42" fmla="*/ 376237 w 7300912"/>
              <a:gd name="connsiteY42" fmla="*/ 2686050 h 3457575"/>
              <a:gd name="connsiteX43" fmla="*/ 100012 w 7300912"/>
              <a:gd name="connsiteY43" fmla="*/ 2933700 h 3457575"/>
              <a:gd name="connsiteX44" fmla="*/ 23812 w 7300912"/>
              <a:gd name="connsiteY44" fmla="*/ 3005138 h 3457575"/>
              <a:gd name="connsiteX45" fmla="*/ 0 w 7300912"/>
              <a:gd name="connsiteY45" fmla="*/ 3195638 h 3457575"/>
              <a:gd name="connsiteX46" fmla="*/ 47625 w 7300912"/>
              <a:gd name="connsiteY46" fmla="*/ 3457575 h 3457575"/>
              <a:gd name="connsiteX47" fmla="*/ 1047750 w 7300912"/>
              <a:gd name="connsiteY47" fmla="*/ 3448050 h 3457575"/>
              <a:gd name="connsiteX48" fmla="*/ 1671637 w 7300912"/>
              <a:gd name="connsiteY48" fmla="*/ 3148013 h 3457575"/>
              <a:gd name="connsiteX0" fmla="*/ 1671637 w 7300912"/>
              <a:gd name="connsiteY0" fmla="*/ 3148013 h 3457575"/>
              <a:gd name="connsiteX1" fmla="*/ 2286000 w 7300912"/>
              <a:gd name="connsiteY1" fmla="*/ 2976563 h 3457575"/>
              <a:gd name="connsiteX2" fmla="*/ 3052762 w 7300912"/>
              <a:gd name="connsiteY2" fmla="*/ 2595563 h 3457575"/>
              <a:gd name="connsiteX3" fmla="*/ 3548062 w 7300912"/>
              <a:gd name="connsiteY3" fmla="*/ 2214563 h 3457575"/>
              <a:gd name="connsiteX4" fmla="*/ 4543425 w 7300912"/>
              <a:gd name="connsiteY4" fmla="*/ 1728788 h 3457575"/>
              <a:gd name="connsiteX5" fmla="*/ 5405437 w 7300912"/>
              <a:gd name="connsiteY5" fmla="*/ 1466850 h 3457575"/>
              <a:gd name="connsiteX6" fmla="*/ 5734050 w 7300912"/>
              <a:gd name="connsiteY6" fmla="*/ 1438276 h 3457575"/>
              <a:gd name="connsiteX7" fmla="*/ 6443662 w 7300912"/>
              <a:gd name="connsiteY7" fmla="*/ 1176338 h 3457575"/>
              <a:gd name="connsiteX8" fmla="*/ 7100888 w 7300912"/>
              <a:gd name="connsiteY8" fmla="*/ 895351 h 3457575"/>
              <a:gd name="connsiteX9" fmla="*/ 7300912 w 7300912"/>
              <a:gd name="connsiteY9" fmla="*/ 671513 h 3457575"/>
              <a:gd name="connsiteX10" fmla="*/ 7177087 w 7300912"/>
              <a:gd name="connsiteY10" fmla="*/ 666750 h 3457575"/>
              <a:gd name="connsiteX11" fmla="*/ 7177087 w 7300912"/>
              <a:gd name="connsiteY11" fmla="*/ 595313 h 3457575"/>
              <a:gd name="connsiteX12" fmla="*/ 6629399 w 7300912"/>
              <a:gd name="connsiteY12" fmla="*/ 357186 h 3457575"/>
              <a:gd name="connsiteX13" fmla="*/ 6753225 w 7300912"/>
              <a:gd name="connsiteY13" fmla="*/ 300038 h 3457575"/>
              <a:gd name="connsiteX14" fmla="*/ 6429375 w 7300912"/>
              <a:gd name="connsiteY14" fmla="*/ 195263 h 3457575"/>
              <a:gd name="connsiteX15" fmla="*/ 6181724 w 7300912"/>
              <a:gd name="connsiteY15" fmla="*/ 357188 h 3457575"/>
              <a:gd name="connsiteX16" fmla="*/ 6010275 w 7300912"/>
              <a:gd name="connsiteY16" fmla="*/ 366712 h 3457575"/>
              <a:gd name="connsiteX17" fmla="*/ 5862637 w 7300912"/>
              <a:gd name="connsiteY17" fmla="*/ 471488 h 3457575"/>
              <a:gd name="connsiteX18" fmla="*/ 5610225 w 7300912"/>
              <a:gd name="connsiteY18" fmla="*/ 285750 h 3457575"/>
              <a:gd name="connsiteX19" fmla="*/ 5329237 w 7300912"/>
              <a:gd name="connsiteY19" fmla="*/ 209550 h 3457575"/>
              <a:gd name="connsiteX20" fmla="*/ 5529262 w 7300912"/>
              <a:gd name="connsiteY20" fmla="*/ 61913 h 3457575"/>
              <a:gd name="connsiteX21" fmla="*/ 4872037 w 7300912"/>
              <a:gd name="connsiteY21" fmla="*/ 0 h 3457575"/>
              <a:gd name="connsiteX22" fmla="*/ 4438650 w 7300912"/>
              <a:gd name="connsiteY22" fmla="*/ 280988 h 3457575"/>
              <a:gd name="connsiteX23" fmla="*/ 4843462 w 7300912"/>
              <a:gd name="connsiteY23" fmla="*/ 333376 h 3457575"/>
              <a:gd name="connsiteX24" fmla="*/ 4562475 w 7300912"/>
              <a:gd name="connsiteY24" fmla="*/ 476250 h 3457575"/>
              <a:gd name="connsiteX25" fmla="*/ 4481512 w 7300912"/>
              <a:gd name="connsiteY25" fmla="*/ 690563 h 3457575"/>
              <a:gd name="connsiteX26" fmla="*/ 4667250 w 7300912"/>
              <a:gd name="connsiteY26" fmla="*/ 676275 h 3457575"/>
              <a:gd name="connsiteX27" fmla="*/ 4614862 w 7300912"/>
              <a:gd name="connsiteY27" fmla="*/ 828675 h 3457575"/>
              <a:gd name="connsiteX28" fmla="*/ 4505325 w 7300912"/>
              <a:gd name="connsiteY28" fmla="*/ 919163 h 3457575"/>
              <a:gd name="connsiteX29" fmla="*/ 4081462 w 7300912"/>
              <a:gd name="connsiteY29" fmla="*/ 876300 h 3457575"/>
              <a:gd name="connsiteX30" fmla="*/ 4186237 w 7300912"/>
              <a:gd name="connsiteY30" fmla="*/ 1195388 h 3457575"/>
              <a:gd name="connsiteX31" fmla="*/ 3343275 w 7300912"/>
              <a:gd name="connsiteY31" fmla="*/ 1647825 h 3457575"/>
              <a:gd name="connsiteX32" fmla="*/ 2871787 w 7300912"/>
              <a:gd name="connsiteY32" fmla="*/ 1747838 h 3457575"/>
              <a:gd name="connsiteX33" fmla="*/ 2790825 w 7300912"/>
              <a:gd name="connsiteY33" fmla="*/ 1895475 h 3457575"/>
              <a:gd name="connsiteX34" fmla="*/ 2643187 w 7300912"/>
              <a:gd name="connsiteY34" fmla="*/ 1890713 h 3457575"/>
              <a:gd name="connsiteX35" fmla="*/ 2628900 w 7300912"/>
              <a:gd name="connsiteY35" fmla="*/ 1943100 h 3457575"/>
              <a:gd name="connsiteX36" fmla="*/ 2281237 w 7300912"/>
              <a:gd name="connsiteY36" fmla="*/ 1924050 h 3457575"/>
              <a:gd name="connsiteX37" fmla="*/ 2190750 w 7300912"/>
              <a:gd name="connsiteY37" fmla="*/ 1871663 h 3457575"/>
              <a:gd name="connsiteX38" fmla="*/ 1495425 w 7300912"/>
              <a:gd name="connsiteY38" fmla="*/ 2286000 h 3457575"/>
              <a:gd name="connsiteX39" fmla="*/ 1062037 w 7300912"/>
              <a:gd name="connsiteY39" fmla="*/ 2428875 h 3457575"/>
              <a:gd name="connsiteX40" fmla="*/ 914400 w 7300912"/>
              <a:gd name="connsiteY40" fmla="*/ 2543175 h 3457575"/>
              <a:gd name="connsiteX41" fmla="*/ 638175 w 7300912"/>
              <a:gd name="connsiteY41" fmla="*/ 2581275 h 3457575"/>
              <a:gd name="connsiteX42" fmla="*/ 376237 w 7300912"/>
              <a:gd name="connsiteY42" fmla="*/ 2686050 h 3457575"/>
              <a:gd name="connsiteX43" fmla="*/ 100012 w 7300912"/>
              <a:gd name="connsiteY43" fmla="*/ 2933700 h 3457575"/>
              <a:gd name="connsiteX44" fmla="*/ 23812 w 7300912"/>
              <a:gd name="connsiteY44" fmla="*/ 3005138 h 3457575"/>
              <a:gd name="connsiteX45" fmla="*/ 0 w 7300912"/>
              <a:gd name="connsiteY45" fmla="*/ 3195638 h 3457575"/>
              <a:gd name="connsiteX46" fmla="*/ 47625 w 7300912"/>
              <a:gd name="connsiteY46" fmla="*/ 3457575 h 3457575"/>
              <a:gd name="connsiteX47" fmla="*/ 1047750 w 7300912"/>
              <a:gd name="connsiteY47" fmla="*/ 3448050 h 3457575"/>
              <a:gd name="connsiteX48" fmla="*/ 1671637 w 7300912"/>
              <a:gd name="connsiteY48" fmla="*/ 3148013 h 3457575"/>
              <a:gd name="connsiteX0" fmla="*/ 1671637 w 7300912"/>
              <a:gd name="connsiteY0" fmla="*/ 3148013 h 3457575"/>
              <a:gd name="connsiteX1" fmla="*/ 2286000 w 7300912"/>
              <a:gd name="connsiteY1" fmla="*/ 2976563 h 3457575"/>
              <a:gd name="connsiteX2" fmla="*/ 3052762 w 7300912"/>
              <a:gd name="connsiteY2" fmla="*/ 2595563 h 3457575"/>
              <a:gd name="connsiteX3" fmla="*/ 3548062 w 7300912"/>
              <a:gd name="connsiteY3" fmla="*/ 2214563 h 3457575"/>
              <a:gd name="connsiteX4" fmla="*/ 4543425 w 7300912"/>
              <a:gd name="connsiteY4" fmla="*/ 1728788 h 3457575"/>
              <a:gd name="connsiteX5" fmla="*/ 5405437 w 7300912"/>
              <a:gd name="connsiteY5" fmla="*/ 1466850 h 3457575"/>
              <a:gd name="connsiteX6" fmla="*/ 5734050 w 7300912"/>
              <a:gd name="connsiteY6" fmla="*/ 1438276 h 3457575"/>
              <a:gd name="connsiteX7" fmla="*/ 6443662 w 7300912"/>
              <a:gd name="connsiteY7" fmla="*/ 1176338 h 3457575"/>
              <a:gd name="connsiteX8" fmla="*/ 7100888 w 7300912"/>
              <a:gd name="connsiteY8" fmla="*/ 895351 h 3457575"/>
              <a:gd name="connsiteX9" fmla="*/ 7300912 w 7300912"/>
              <a:gd name="connsiteY9" fmla="*/ 671513 h 3457575"/>
              <a:gd name="connsiteX10" fmla="*/ 7177087 w 7300912"/>
              <a:gd name="connsiteY10" fmla="*/ 666750 h 3457575"/>
              <a:gd name="connsiteX11" fmla="*/ 7177087 w 7300912"/>
              <a:gd name="connsiteY11" fmla="*/ 595313 h 3457575"/>
              <a:gd name="connsiteX12" fmla="*/ 6629399 w 7300912"/>
              <a:gd name="connsiteY12" fmla="*/ 357186 h 3457575"/>
              <a:gd name="connsiteX13" fmla="*/ 6753225 w 7300912"/>
              <a:gd name="connsiteY13" fmla="*/ 300038 h 3457575"/>
              <a:gd name="connsiteX14" fmla="*/ 6429375 w 7300912"/>
              <a:gd name="connsiteY14" fmla="*/ 195263 h 3457575"/>
              <a:gd name="connsiteX15" fmla="*/ 6181724 w 7300912"/>
              <a:gd name="connsiteY15" fmla="*/ 357188 h 3457575"/>
              <a:gd name="connsiteX16" fmla="*/ 6010275 w 7300912"/>
              <a:gd name="connsiteY16" fmla="*/ 366712 h 3457575"/>
              <a:gd name="connsiteX17" fmla="*/ 5862637 w 7300912"/>
              <a:gd name="connsiteY17" fmla="*/ 471488 h 3457575"/>
              <a:gd name="connsiteX18" fmla="*/ 5610225 w 7300912"/>
              <a:gd name="connsiteY18" fmla="*/ 285750 h 3457575"/>
              <a:gd name="connsiteX19" fmla="*/ 5329237 w 7300912"/>
              <a:gd name="connsiteY19" fmla="*/ 209550 h 3457575"/>
              <a:gd name="connsiteX20" fmla="*/ 5529262 w 7300912"/>
              <a:gd name="connsiteY20" fmla="*/ 61913 h 3457575"/>
              <a:gd name="connsiteX21" fmla="*/ 4872037 w 7300912"/>
              <a:gd name="connsiteY21" fmla="*/ 0 h 3457575"/>
              <a:gd name="connsiteX22" fmla="*/ 4438650 w 7300912"/>
              <a:gd name="connsiteY22" fmla="*/ 280988 h 3457575"/>
              <a:gd name="connsiteX23" fmla="*/ 4843462 w 7300912"/>
              <a:gd name="connsiteY23" fmla="*/ 333376 h 3457575"/>
              <a:gd name="connsiteX24" fmla="*/ 4562475 w 7300912"/>
              <a:gd name="connsiteY24" fmla="*/ 476250 h 3457575"/>
              <a:gd name="connsiteX25" fmla="*/ 4481512 w 7300912"/>
              <a:gd name="connsiteY25" fmla="*/ 690563 h 3457575"/>
              <a:gd name="connsiteX26" fmla="*/ 4655343 w 7300912"/>
              <a:gd name="connsiteY26" fmla="*/ 664369 h 3457575"/>
              <a:gd name="connsiteX27" fmla="*/ 4614862 w 7300912"/>
              <a:gd name="connsiteY27" fmla="*/ 828675 h 3457575"/>
              <a:gd name="connsiteX28" fmla="*/ 4505325 w 7300912"/>
              <a:gd name="connsiteY28" fmla="*/ 919163 h 3457575"/>
              <a:gd name="connsiteX29" fmla="*/ 4081462 w 7300912"/>
              <a:gd name="connsiteY29" fmla="*/ 876300 h 3457575"/>
              <a:gd name="connsiteX30" fmla="*/ 4186237 w 7300912"/>
              <a:gd name="connsiteY30" fmla="*/ 1195388 h 3457575"/>
              <a:gd name="connsiteX31" fmla="*/ 3343275 w 7300912"/>
              <a:gd name="connsiteY31" fmla="*/ 1647825 h 3457575"/>
              <a:gd name="connsiteX32" fmla="*/ 2871787 w 7300912"/>
              <a:gd name="connsiteY32" fmla="*/ 1747838 h 3457575"/>
              <a:gd name="connsiteX33" fmla="*/ 2790825 w 7300912"/>
              <a:gd name="connsiteY33" fmla="*/ 1895475 h 3457575"/>
              <a:gd name="connsiteX34" fmla="*/ 2643187 w 7300912"/>
              <a:gd name="connsiteY34" fmla="*/ 1890713 h 3457575"/>
              <a:gd name="connsiteX35" fmla="*/ 2628900 w 7300912"/>
              <a:gd name="connsiteY35" fmla="*/ 1943100 h 3457575"/>
              <a:gd name="connsiteX36" fmla="*/ 2281237 w 7300912"/>
              <a:gd name="connsiteY36" fmla="*/ 1924050 h 3457575"/>
              <a:gd name="connsiteX37" fmla="*/ 2190750 w 7300912"/>
              <a:gd name="connsiteY37" fmla="*/ 1871663 h 3457575"/>
              <a:gd name="connsiteX38" fmla="*/ 1495425 w 7300912"/>
              <a:gd name="connsiteY38" fmla="*/ 2286000 h 3457575"/>
              <a:gd name="connsiteX39" fmla="*/ 1062037 w 7300912"/>
              <a:gd name="connsiteY39" fmla="*/ 2428875 h 3457575"/>
              <a:gd name="connsiteX40" fmla="*/ 914400 w 7300912"/>
              <a:gd name="connsiteY40" fmla="*/ 2543175 h 3457575"/>
              <a:gd name="connsiteX41" fmla="*/ 638175 w 7300912"/>
              <a:gd name="connsiteY41" fmla="*/ 2581275 h 3457575"/>
              <a:gd name="connsiteX42" fmla="*/ 376237 w 7300912"/>
              <a:gd name="connsiteY42" fmla="*/ 2686050 h 3457575"/>
              <a:gd name="connsiteX43" fmla="*/ 100012 w 7300912"/>
              <a:gd name="connsiteY43" fmla="*/ 2933700 h 3457575"/>
              <a:gd name="connsiteX44" fmla="*/ 23812 w 7300912"/>
              <a:gd name="connsiteY44" fmla="*/ 3005138 h 3457575"/>
              <a:gd name="connsiteX45" fmla="*/ 0 w 7300912"/>
              <a:gd name="connsiteY45" fmla="*/ 3195638 h 3457575"/>
              <a:gd name="connsiteX46" fmla="*/ 47625 w 7300912"/>
              <a:gd name="connsiteY46" fmla="*/ 3457575 h 3457575"/>
              <a:gd name="connsiteX47" fmla="*/ 1047750 w 7300912"/>
              <a:gd name="connsiteY47" fmla="*/ 3448050 h 3457575"/>
              <a:gd name="connsiteX48" fmla="*/ 1671637 w 7300912"/>
              <a:gd name="connsiteY48" fmla="*/ 3148013 h 3457575"/>
              <a:gd name="connsiteX0" fmla="*/ 1671637 w 7300912"/>
              <a:gd name="connsiteY0" fmla="*/ 3148013 h 3457575"/>
              <a:gd name="connsiteX1" fmla="*/ 2286000 w 7300912"/>
              <a:gd name="connsiteY1" fmla="*/ 2976563 h 3457575"/>
              <a:gd name="connsiteX2" fmla="*/ 3052762 w 7300912"/>
              <a:gd name="connsiteY2" fmla="*/ 2595563 h 3457575"/>
              <a:gd name="connsiteX3" fmla="*/ 3548062 w 7300912"/>
              <a:gd name="connsiteY3" fmla="*/ 2214563 h 3457575"/>
              <a:gd name="connsiteX4" fmla="*/ 4543425 w 7300912"/>
              <a:gd name="connsiteY4" fmla="*/ 1728788 h 3457575"/>
              <a:gd name="connsiteX5" fmla="*/ 5405437 w 7300912"/>
              <a:gd name="connsiteY5" fmla="*/ 1466850 h 3457575"/>
              <a:gd name="connsiteX6" fmla="*/ 5734050 w 7300912"/>
              <a:gd name="connsiteY6" fmla="*/ 1438276 h 3457575"/>
              <a:gd name="connsiteX7" fmla="*/ 6443662 w 7300912"/>
              <a:gd name="connsiteY7" fmla="*/ 1176338 h 3457575"/>
              <a:gd name="connsiteX8" fmla="*/ 7100888 w 7300912"/>
              <a:gd name="connsiteY8" fmla="*/ 895351 h 3457575"/>
              <a:gd name="connsiteX9" fmla="*/ 7300912 w 7300912"/>
              <a:gd name="connsiteY9" fmla="*/ 671513 h 3457575"/>
              <a:gd name="connsiteX10" fmla="*/ 7177087 w 7300912"/>
              <a:gd name="connsiteY10" fmla="*/ 666750 h 3457575"/>
              <a:gd name="connsiteX11" fmla="*/ 7177087 w 7300912"/>
              <a:gd name="connsiteY11" fmla="*/ 595313 h 3457575"/>
              <a:gd name="connsiteX12" fmla="*/ 6629399 w 7300912"/>
              <a:gd name="connsiteY12" fmla="*/ 357186 h 3457575"/>
              <a:gd name="connsiteX13" fmla="*/ 6753225 w 7300912"/>
              <a:gd name="connsiteY13" fmla="*/ 300038 h 3457575"/>
              <a:gd name="connsiteX14" fmla="*/ 6429375 w 7300912"/>
              <a:gd name="connsiteY14" fmla="*/ 195263 h 3457575"/>
              <a:gd name="connsiteX15" fmla="*/ 6181724 w 7300912"/>
              <a:gd name="connsiteY15" fmla="*/ 357188 h 3457575"/>
              <a:gd name="connsiteX16" fmla="*/ 6010275 w 7300912"/>
              <a:gd name="connsiteY16" fmla="*/ 366712 h 3457575"/>
              <a:gd name="connsiteX17" fmla="*/ 5862637 w 7300912"/>
              <a:gd name="connsiteY17" fmla="*/ 471488 h 3457575"/>
              <a:gd name="connsiteX18" fmla="*/ 5610225 w 7300912"/>
              <a:gd name="connsiteY18" fmla="*/ 285750 h 3457575"/>
              <a:gd name="connsiteX19" fmla="*/ 5329237 w 7300912"/>
              <a:gd name="connsiteY19" fmla="*/ 209550 h 3457575"/>
              <a:gd name="connsiteX20" fmla="*/ 5529262 w 7300912"/>
              <a:gd name="connsiteY20" fmla="*/ 61913 h 3457575"/>
              <a:gd name="connsiteX21" fmla="*/ 4872037 w 7300912"/>
              <a:gd name="connsiteY21" fmla="*/ 0 h 3457575"/>
              <a:gd name="connsiteX22" fmla="*/ 4438650 w 7300912"/>
              <a:gd name="connsiteY22" fmla="*/ 280988 h 3457575"/>
              <a:gd name="connsiteX23" fmla="*/ 4843462 w 7300912"/>
              <a:gd name="connsiteY23" fmla="*/ 333376 h 3457575"/>
              <a:gd name="connsiteX24" fmla="*/ 4562475 w 7300912"/>
              <a:gd name="connsiteY24" fmla="*/ 476250 h 3457575"/>
              <a:gd name="connsiteX25" fmla="*/ 4481512 w 7300912"/>
              <a:gd name="connsiteY25" fmla="*/ 690563 h 3457575"/>
              <a:gd name="connsiteX26" fmla="*/ 4662487 w 7300912"/>
              <a:gd name="connsiteY26" fmla="*/ 676275 h 3457575"/>
              <a:gd name="connsiteX27" fmla="*/ 4614862 w 7300912"/>
              <a:gd name="connsiteY27" fmla="*/ 828675 h 3457575"/>
              <a:gd name="connsiteX28" fmla="*/ 4505325 w 7300912"/>
              <a:gd name="connsiteY28" fmla="*/ 919163 h 3457575"/>
              <a:gd name="connsiteX29" fmla="*/ 4081462 w 7300912"/>
              <a:gd name="connsiteY29" fmla="*/ 876300 h 3457575"/>
              <a:gd name="connsiteX30" fmla="*/ 4186237 w 7300912"/>
              <a:gd name="connsiteY30" fmla="*/ 1195388 h 3457575"/>
              <a:gd name="connsiteX31" fmla="*/ 3343275 w 7300912"/>
              <a:gd name="connsiteY31" fmla="*/ 1647825 h 3457575"/>
              <a:gd name="connsiteX32" fmla="*/ 2871787 w 7300912"/>
              <a:gd name="connsiteY32" fmla="*/ 1747838 h 3457575"/>
              <a:gd name="connsiteX33" fmla="*/ 2790825 w 7300912"/>
              <a:gd name="connsiteY33" fmla="*/ 1895475 h 3457575"/>
              <a:gd name="connsiteX34" fmla="*/ 2643187 w 7300912"/>
              <a:gd name="connsiteY34" fmla="*/ 1890713 h 3457575"/>
              <a:gd name="connsiteX35" fmla="*/ 2628900 w 7300912"/>
              <a:gd name="connsiteY35" fmla="*/ 1943100 h 3457575"/>
              <a:gd name="connsiteX36" fmla="*/ 2281237 w 7300912"/>
              <a:gd name="connsiteY36" fmla="*/ 1924050 h 3457575"/>
              <a:gd name="connsiteX37" fmla="*/ 2190750 w 7300912"/>
              <a:gd name="connsiteY37" fmla="*/ 1871663 h 3457575"/>
              <a:gd name="connsiteX38" fmla="*/ 1495425 w 7300912"/>
              <a:gd name="connsiteY38" fmla="*/ 2286000 h 3457575"/>
              <a:gd name="connsiteX39" fmla="*/ 1062037 w 7300912"/>
              <a:gd name="connsiteY39" fmla="*/ 2428875 h 3457575"/>
              <a:gd name="connsiteX40" fmla="*/ 914400 w 7300912"/>
              <a:gd name="connsiteY40" fmla="*/ 2543175 h 3457575"/>
              <a:gd name="connsiteX41" fmla="*/ 638175 w 7300912"/>
              <a:gd name="connsiteY41" fmla="*/ 2581275 h 3457575"/>
              <a:gd name="connsiteX42" fmla="*/ 376237 w 7300912"/>
              <a:gd name="connsiteY42" fmla="*/ 2686050 h 3457575"/>
              <a:gd name="connsiteX43" fmla="*/ 100012 w 7300912"/>
              <a:gd name="connsiteY43" fmla="*/ 2933700 h 3457575"/>
              <a:gd name="connsiteX44" fmla="*/ 23812 w 7300912"/>
              <a:gd name="connsiteY44" fmla="*/ 3005138 h 3457575"/>
              <a:gd name="connsiteX45" fmla="*/ 0 w 7300912"/>
              <a:gd name="connsiteY45" fmla="*/ 3195638 h 3457575"/>
              <a:gd name="connsiteX46" fmla="*/ 47625 w 7300912"/>
              <a:gd name="connsiteY46" fmla="*/ 3457575 h 3457575"/>
              <a:gd name="connsiteX47" fmla="*/ 1047750 w 7300912"/>
              <a:gd name="connsiteY47" fmla="*/ 3448050 h 3457575"/>
              <a:gd name="connsiteX48" fmla="*/ 1671637 w 7300912"/>
              <a:gd name="connsiteY48" fmla="*/ 3148013 h 3457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7300912" h="3457575">
                <a:moveTo>
                  <a:pt x="1671637" y="3148013"/>
                </a:moveTo>
                <a:lnTo>
                  <a:pt x="2286000" y="2976563"/>
                </a:lnTo>
                <a:lnTo>
                  <a:pt x="3052762" y="2595563"/>
                </a:lnTo>
                <a:lnTo>
                  <a:pt x="3548062" y="2214563"/>
                </a:lnTo>
                <a:lnTo>
                  <a:pt x="4543425" y="1728788"/>
                </a:lnTo>
                <a:lnTo>
                  <a:pt x="5405437" y="1466850"/>
                </a:lnTo>
                <a:lnTo>
                  <a:pt x="5734050" y="1438276"/>
                </a:lnTo>
                <a:lnTo>
                  <a:pt x="6443662" y="1176338"/>
                </a:lnTo>
                <a:cubicBezTo>
                  <a:pt x="6662737" y="1082676"/>
                  <a:pt x="6824663" y="960438"/>
                  <a:pt x="7100888" y="895351"/>
                </a:cubicBezTo>
                <a:lnTo>
                  <a:pt x="7300912" y="671513"/>
                </a:lnTo>
                <a:lnTo>
                  <a:pt x="7177087" y="666750"/>
                </a:lnTo>
                <a:lnTo>
                  <a:pt x="7177087" y="595313"/>
                </a:lnTo>
                <a:lnTo>
                  <a:pt x="6629399" y="357186"/>
                </a:lnTo>
                <a:lnTo>
                  <a:pt x="6753225" y="300038"/>
                </a:lnTo>
                <a:lnTo>
                  <a:pt x="6429375" y="195263"/>
                </a:lnTo>
                <a:lnTo>
                  <a:pt x="6181724" y="357188"/>
                </a:lnTo>
                <a:lnTo>
                  <a:pt x="6010275" y="366712"/>
                </a:lnTo>
                <a:lnTo>
                  <a:pt x="5862637" y="471488"/>
                </a:lnTo>
                <a:lnTo>
                  <a:pt x="5610225" y="285750"/>
                </a:lnTo>
                <a:lnTo>
                  <a:pt x="5329237" y="209550"/>
                </a:lnTo>
                <a:lnTo>
                  <a:pt x="5529262" y="61913"/>
                </a:lnTo>
                <a:lnTo>
                  <a:pt x="4872037" y="0"/>
                </a:lnTo>
                <a:lnTo>
                  <a:pt x="4438650" y="280988"/>
                </a:lnTo>
                <a:lnTo>
                  <a:pt x="4843462" y="333376"/>
                </a:lnTo>
                <a:cubicBezTo>
                  <a:pt x="4864100" y="382588"/>
                  <a:pt x="4646612" y="431800"/>
                  <a:pt x="4562475" y="476250"/>
                </a:cubicBezTo>
                <a:lnTo>
                  <a:pt x="4481512" y="690563"/>
                </a:lnTo>
                <a:lnTo>
                  <a:pt x="4662487" y="676275"/>
                </a:lnTo>
                <a:lnTo>
                  <a:pt x="4614862" y="828675"/>
                </a:lnTo>
                <a:lnTo>
                  <a:pt x="4505325" y="919163"/>
                </a:lnTo>
                <a:lnTo>
                  <a:pt x="4081462" y="876300"/>
                </a:lnTo>
                <a:lnTo>
                  <a:pt x="4186237" y="1195388"/>
                </a:lnTo>
                <a:lnTo>
                  <a:pt x="3343275" y="1647825"/>
                </a:lnTo>
                <a:lnTo>
                  <a:pt x="2871787" y="1747838"/>
                </a:lnTo>
                <a:lnTo>
                  <a:pt x="2790825" y="1895475"/>
                </a:lnTo>
                <a:lnTo>
                  <a:pt x="2643187" y="1890713"/>
                </a:lnTo>
                <a:lnTo>
                  <a:pt x="2628900" y="1943100"/>
                </a:lnTo>
                <a:lnTo>
                  <a:pt x="2281237" y="1924050"/>
                </a:lnTo>
                <a:lnTo>
                  <a:pt x="2190750" y="1871663"/>
                </a:lnTo>
                <a:lnTo>
                  <a:pt x="1495425" y="2286000"/>
                </a:lnTo>
                <a:lnTo>
                  <a:pt x="1062037" y="2428875"/>
                </a:lnTo>
                <a:lnTo>
                  <a:pt x="914400" y="2543175"/>
                </a:lnTo>
                <a:lnTo>
                  <a:pt x="638175" y="2581275"/>
                </a:lnTo>
                <a:lnTo>
                  <a:pt x="376237" y="2686050"/>
                </a:lnTo>
                <a:lnTo>
                  <a:pt x="100012" y="2933700"/>
                </a:lnTo>
                <a:lnTo>
                  <a:pt x="23812" y="3005138"/>
                </a:lnTo>
                <a:lnTo>
                  <a:pt x="0" y="3195638"/>
                </a:lnTo>
                <a:lnTo>
                  <a:pt x="47625" y="3457575"/>
                </a:lnTo>
                <a:lnTo>
                  <a:pt x="1047750" y="3448050"/>
                </a:lnTo>
                <a:lnTo>
                  <a:pt x="1671637" y="3148013"/>
                </a:lnTo>
                <a:close/>
              </a:path>
            </a:pathLst>
          </a:cu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49AB767-0487-4536-BB77-0EBA23B8FF31}"/>
              </a:ext>
            </a:extLst>
          </p:cNvPr>
          <p:cNvSpPr txBox="1"/>
          <p:nvPr/>
        </p:nvSpPr>
        <p:spPr>
          <a:xfrm>
            <a:off x="7031115" y="3563255"/>
            <a:ext cx="2960039" cy="1200329"/>
          </a:xfrm>
          <a:prstGeom prst="rect">
            <a:avLst/>
          </a:prstGeom>
          <a:solidFill>
            <a:srgbClr val="C0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B-Plan 1.1 </a:t>
            </a:r>
          </a:p>
          <a:p>
            <a:pPr algn="ctr"/>
            <a:r>
              <a:rPr lang="de-DE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Gesamtfläche: 139 ha</a:t>
            </a:r>
          </a:p>
          <a:p>
            <a:pPr algn="ctr"/>
            <a:r>
              <a:rPr lang="de-DE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Baufläche:  86 ha</a:t>
            </a:r>
          </a:p>
          <a:p>
            <a:pPr algn="ctr"/>
            <a:r>
              <a:rPr lang="de-DE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Gesamtkosten: </a:t>
            </a:r>
            <a:r>
              <a:rPr lang="de-DE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172 Mio. €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536262D8-FC12-4866-ABE8-05180D786B5A}"/>
              </a:ext>
            </a:extLst>
          </p:cNvPr>
          <p:cNvSpPr txBox="1"/>
          <p:nvPr/>
        </p:nvSpPr>
        <p:spPr>
          <a:xfrm>
            <a:off x="3524435" y="2236786"/>
            <a:ext cx="2920756" cy="120032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B-Plan 1.2</a:t>
            </a:r>
          </a:p>
          <a:p>
            <a:pPr algn="ctr"/>
            <a:r>
              <a:rPr lang="de-DE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Gesamtfläche: 131 ha</a:t>
            </a:r>
          </a:p>
          <a:p>
            <a:pPr algn="ctr"/>
            <a:r>
              <a:rPr lang="de-DE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Baufläche: 34 ha</a:t>
            </a:r>
          </a:p>
          <a:p>
            <a:pPr algn="ctr"/>
            <a:r>
              <a:rPr lang="de-DE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Gesamtkosten: </a:t>
            </a:r>
            <a:r>
              <a:rPr lang="de-DE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68 Mio. €</a:t>
            </a:r>
          </a:p>
        </p:txBody>
      </p:sp>
      <p:sp>
        <p:nvSpPr>
          <p:cNvPr id="2" name="Pfeil: nach oben 1">
            <a:extLst>
              <a:ext uri="{FF2B5EF4-FFF2-40B4-BE49-F238E27FC236}">
                <a16:creationId xmlns:a16="http://schemas.microsoft.com/office/drawing/2014/main" id="{D2A28786-9305-4D70-93FD-47AF45987FB1}"/>
              </a:ext>
            </a:extLst>
          </p:cNvPr>
          <p:cNvSpPr/>
          <p:nvPr/>
        </p:nvSpPr>
        <p:spPr>
          <a:xfrm>
            <a:off x="8602469" y="2836949"/>
            <a:ext cx="336766" cy="726305"/>
          </a:xfrm>
          <a:prstGeom prst="upArrow">
            <a:avLst/>
          </a:prstGeom>
          <a:solidFill>
            <a:srgbClr val="C00000"/>
          </a:solidFill>
          <a:ln w="73025" cap="flat" cmpd="sng" algn="ctr">
            <a:noFill/>
            <a:prstDash val="solid"/>
            <a:miter lim="800000"/>
            <a:headEnd type="arrow" w="med" len="sm"/>
            <a:tailEnd type="arrow" w="med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Pfeil: nach oben 18">
            <a:extLst>
              <a:ext uri="{FF2B5EF4-FFF2-40B4-BE49-F238E27FC236}">
                <a16:creationId xmlns:a16="http://schemas.microsoft.com/office/drawing/2014/main" id="{29D41466-4240-4AE5-868C-3B11477870F9}"/>
              </a:ext>
            </a:extLst>
          </p:cNvPr>
          <p:cNvSpPr/>
          <p:nvPr/>
        </p:nvSpPr>
        <p:spPr>
          <a:xfrm rot="10800000">
            <a:off x="4058569" y="3428999"/>
            <a:ext cx="336766" cy="1121159"/>
          </a:xfrm>
          <a:prstGeom prst="upArrow">
            <a:avLst/>
          </a:prstGeom>
          <a:solidFill>
            <a:schemeClr val="accent6">
              <a:lumMod val="75000"/>
            </a:schemeClr>
          </a:solidFill>
          <a:ln w="73025" cap="flat" cmpd="sng" algn="ctr">
            <a:noFill/>
            <a:prstDash val="solid"/>
            <a:miter lim="800000"/>
            <a:headEnd type="arrow" w="med" len="sm"/>
            <a:tailEnd type="arrow" w="med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C0C80D6-F9D4-4C4F-B733-237F79EBBC45}"/>
              </a:ext>
            </a:extLst>
          </p:cNvPr>
          <p:cNvSpPr txBox="1"/>
          <p:nvPr/>
        </p:nvSpPr>
        <p:spPr>
          <a:xfrm>
            <a:off x="10017789" y="1382255"/>
            <a:ext cx="2200845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Kostenannahme</a:t>
            </a:r>
          </a:p>
          <a:p>
            <a:pPr>
              <a:lnSpc>
                <a:spcPct val="150000"/>
              </a:lnSpc>
            </a:pP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IPO insgesamt:</a:t>
            </a:r>
          </a:p>
          <a:p>
            <a:endParaRPr lang="de-DE" sz="11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Aft>
                <a:spcPts val="600"/>
              </a:spcAft>
            </a:pPr>
            <a:r>
              <a:rPr lang="de-DE" sz="1600" b="1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</a:t>
            </a:r>
            <a:r>
              <a:rPr lang="de-DE" sz="16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86 ha = 172 Mio. €</a:t>
            </a:r>
          </a:p>
          <a:p>
            <a:pPr>
              <a:spcAft>
                <a:spcPts val="600"/>
              </a:spcAft>
            </a:pPr>
            <a:r>
              <a:rPr lang="de-DE" sz="1600" b="1" u="sng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+ 34 ha =   68 Mio. €</a:t>
            </a:r>
          </a:p>
          <a:p>
            <a:pPr>
              <a:spcAft>
                <a:spcPts val="600"/>
              </a:spcAft>
            </a:pPr>
            <a:r>
              <a:rPr lang="de-DE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600" b="1" u="sng" dirty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120 ha</a:t>
            </a:r>
            <a:r>
              <a:rPr lang="de-DE" sz="1600" b="1" dirty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= </a:t>
            </a:r>
            <a:r>
              <a:rPr lang="de-DE" sz="1600" b="1" u="sng" dirty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240 Mio. € </a:t>
            </a:r>
          </a:p>
        </p:txBody>
      </p:sp>
      <p:sp>
        <p:nvSpPr>
          <p:cNvPr id="24" name="Pfeil: nach unten 23">
            <a:extLst>
              <a:ext uri="{FF2B5EF4-FFF2-40B4-BE49-F238E27FC236}">
                <a16:creationId xmlns:a16="http://schemas.microsoft.com/office/drawing/2014/main" id="{278F9942-ECA4-43EF-9D73-7424C7694022}"/>
              </a:ext>
            </a:extLst>
          </p:cNvPr>
          <p:cNvSpPr/>
          <p:nvPr/>
        </p:nvSpPr>
        <p:spPr>
          <a:xfrm>
            <a:off x="10830161" y="3488916"/>
            <a:ext cx="355713" cy="656866"/>
          </a:xfrm>
          <a:prstGeom prst="downArrow">
            <a:avLst/>
          </a:prstGeom>
          <a:solidFill>
            <a:srgbClr val="FFC000"/>
          </a:solidFill>
          <a:ln w="73025" cap="flat" cmpd="sng" algn="ctr">
            <a:solidFill>
              <a:srgbClr val="FFC000"/>
            </a:solidFill>
            <a:prstDash val="solid"/>
            <a:miter lim="800000"/>
            <a:headEnd type="arrow" w="med" len="sm"/>
            <a:tailEnd type="arrow" w="med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00865B8-7094-426A-982E-F0BD17DFB277}"/>
              </a:ext>
            </a:extLst>
          </p:cNvPr>
          <p:cNvSpPr txBox="1"/>
          <p:nvPr/>
        </p:nvSpPr>
        <p:spPr>
          <a:xfrm>
            <a:off x="10164932" y="4358936"/>
            <a:ext cx="1917577" cy="871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2.000.000 € / ha</a:t>
            </a:r>
          </a:p>
          <a:p>
            <a:pPr>
              <a:lnSpc>
                <a:spcPct val="150000"/>
              </a:lnSpc>
            </a:pP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</a:t>
            </a:r>
            <a:r>
              <a:rPr lang="de-DE" b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(200 </a:t>
            </a: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€ / m²)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94B4FE5F-450F-43E0-9775-DD7AECDC4F7C}"/>
              </a:ext>
            </a:extLst>
          </p:cNvPr>
          <p:cNvSpPr txBox="1"/>
          <p:nvPr/>
        </p:nvSpPr>
        <p:spPr>
          <a:xfrm>
            <a:off x="255864" y="6083045"/>
            <a:ext cx="4447051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spc="40" dirty="0">
                <a:solidFill>
                  <a:schemeClr val="bg1"/>
                </a:solidFill>
                <a:latin typeface="Segoe UI Light" panose="020B0502040204020203" pitchFamily="34" charset="0"/>
                <a:ea typeface="Roboto Light" panose="02000000000000000000" pitchFamily="2" charset="0"/>
                <a:cs typeface="Segoe UI Light" panose="020B0502040204020203" pitchFamily="34" charset="0"/>
              </a:rPr>
              <a:t>Zweckverband IndustriePark Oberelbe</a:t>
            </a:r>
          </a:p>
          <a:p>
            <a:r>
              <a:rPr lang="de-DE" sz="1700" spc="40" dirty="0">
                <a:solidFill>
                  <a:schemeClr val="bg1"/>
                </a:solidFill>
                <a:latin typeface="Segoe UI Light" panose="020B0502040204020203" pitchFamily="34" charset="0"/>
                <a:ea typeface="Roboto Light" panose="02000000000000000000" pitchFamily="2" charset="0"/>
                <a:cs typeface="Segoe UI Light" panose="020B0502040204020203" pitchFamily="34" charset="0"/>
              </a:rPr>
              <a:t>Breite Straße 4 · 01796 Pirna · www.zv-ipo.de</a:t>
            </a:r>
          </a:p>
        </p:txBody>
      </p:sp>
    </p:spTree>
    <p:extLst>
      <p:ext uri="{BB962C8B-B14F-4D97-AF65-F5344CB8AC3E}">
        <p14:creationId xmlns:p14="http://schemas.microsoft.com/office/powerpoint/2010/main" val="24077805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F3ECE817-2331-4BA6-8702-525476389167}"/>
              </a:ext>
            </a:extLst>
          </p:cNvPr>
          <p:cNvSpPr/>
          <p:nvPr/>
        </p:nvSpPr>
        <p:spPr>
          <a:xfrm>
            <a:off x="0" y="0"/>
            <a:ext cx="12192000" cy="845820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B794735D-7B9B-4E68-8690-2097E4FC61CD}"/>
              </a:ext>
            </a:extLst>
          </p:cNvPr>
          <p:cNvSpPr/>
          <p:nvPr/>
        </p:nvSpPr>
        <p:spPr>
          <a:xfrm>
            <a:off x="0" y="5969722"/>
            <a:ext cx="12192000" cy="900000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Segoe UI Light" panose="020B0502040204020203" pitchFamily="34" charset="0"/>
                <a:cs typeface="Segoe UI Light" panose="020B0502040204020203" pitchFamily="34" charset="0"/>
              </a:rPr>
              <a:t>26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58CF835-CED0-4186-9459-E6E5E62D1F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7256" t="41422"/>
          <a:stretch/>
        </p:blipFill>
        <p:spPr>
          <a:xfrm>
            <a:off x="0" y="9286"/>
            <a:ext cx="1086024" cy="845168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9AF8DB60-82BA-4FB9-9D95-F8195D90198E}"/>
              </a:ext>
            </a:extLst>
          </p:cNvPr>
          <p:cNvSpPr/>
          <p:nvPr/>
        </p:nvSpPr>
        <p:spPr>
          <a:xfrm>
            <a:off x="0" y="9286"/>
            <a:ext cx="361244" cy="408403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FF6092F-B193-44D4-AD33-715C558211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510" y="5999040"/>
            <a:ext cx="1794933" cy="772859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FBAD19F9-562B-4A68-9617-421AB85504D1}"/>
              </a:ext>
            </a:extLst>
          </p:cNvPr>
          <p:cNvSpPr txBox="1"/>
          <p:nvPr/>
        </p:nvSpPr>
        <p:spPr>
          <a:xfrm>
            <a:off x="453655" y="975531"/>
            <a:ext cx="117205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D6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de-DE"/>
            </a:defPPr>
            <a:lvl1pPr>
              <a:spcBef>
                <a:spcPts val="600"/>
              </a:spcBef>
              <a:buFontTx/>
              <a:buNone/>
              <a:defRPr sz="2800" b="1">
                <a:solidFill>
                  <a:srgbClr val="C00000"/>
                </a:solidFill>
                <a:latin typeface="Segoe UI Light" panose="020B0502040204020203" pitchFamily="34" charset="0"/>
                <a:ea typeface="Roboto" panose="02000000000000000000" pitchFamily="2" charset="0"/>
                <a:cs typeface="Segoe UI Light" panose="020B0502040204020203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" pitchFamily="18" charset="0"/>
              </a:defRPr>
            </a:lvl9pPr>
          </a:lstStyle>
          <a:p>
            <a:r>
              <a:rPr lang="de-DE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Kosten- und Risikominimierung - Beschränkung auf Baurecht und Grunderwerb </a:t>
            </a:r>
            <a:endParaRPr lang="de-DE" sz="20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EBAEFE5C-AAE6-4BED-9D4D-AB09FB2B2182}"/>
              </a:ext>
            </a:extLst>
          </p:cNvPr>
          <p:cNvSpPr txBox="1"/>
          <p:nvPr/>
        </p:nvSpPr>
        <p:spPr>
          <a:xfrm>
            <a:off x="1" y="19948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spc="80" dirty="0">
                <a:solidFill>
                  <a:schemeClr val="bg1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IPO - IndustriePark Oberelbe</a:t>
            </a:r>
          </a:p>
        </p:txBody>
      </p:sp>
      <p:graphicFrame>
        <p:nvGraphicFramePr>
          <p:cNvPr id="3" name="Tabelle 5">
            <a:extLst>
              <a:ext uri="{FF2B5EF4-FFF2-40B4-BE49-F238E27FC236}">
                <a16:creationId xmlns:a16="http://schemas.microsoft.com/office/drawing/2014/main" id="{D578C134-8956-4AC9-BDB0-C9085FB962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7173939"/>
              </p:ext>
            </p:extLst>
          </p:nvPr>
        </p:nvGraphicFramePr>
        <p:xfrm>
          <a:off x="852253" y="1527464"/>
          <a:ext cx="11034946" cy="419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1709">
                  <a:extLst>
                    <a:ext uri="{9D8B030D-6E8A-4147-A177-3AD203B41FA5}">
                      <a16:colId xmlns:a16="http://schemas.microsoft.com/office/drawing/2014/main" val="4102949967"/>
                    </a:ext>
                  </a:extLst>
                </a:gridCol>
                <a:gridCol w="3896358">
                  <a:extLst>
                    <a:ext uri="{9D8B030D-6E8A-4147-A177-3AD203B41FA5}">
                      <a16:colId xmlns:a16="http://schemas.microsoft.com/office/drawing/2014/main" val="4123330397"/>
                    </a:ext>
                  </a:extLst>
                </a:gridCol>
                <a:gridCol w="4616879">
                  <a:extLst>
                    <a:ext uri="{9D8B030D-6E8A-4147-A177-3AD203B41FA5}">
                      <a16:colId xmlns:a16="http://schemas.microsoft.com/office/drawing/2014/main" val="227842147"/>
                    </a:ext>
                  </a:extLst>
                </a:gridCol>
              </a:tblGrid>
              <a:tr h="485442">
                <a:tc>
                  <a:txBody>
                    <a:bodyPr/>
                    <a:lstStyle/>
                    <a:p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600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de-DE" sz="2000" u="sng" dirty="0">
                          <a:solidFill>
                            <a:schemeClr val="bg1"/>
                          </a:solidFill>
                        </a:rPr>
                        <a:t>bisherige</a:t>
                      </a:r>
                      <a:r>
                        <a:rPr lang="de-DE" sz="2000" dirty="0">
                          <a:solidFill>
                            <a:schemeClr val="bg1"/>
                          </a:solidFill>
                        </a:rPr>
                        <a:t> Strategie</a:t>
                      </a:r>
                      <a:r>
                        <a:rPr kumimoji="0" lang="de-DE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de-DE" sz="2000" dirty="0">
                        <a:solidFill>
                          <a:schemeClr val="bg1"/>
                        </a:solidFill>
                      </a:endParaRPr>
                    </a:p>
                    <a:p>
                      <a:endParaRPr lang="de-DE" sz="6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600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de-DE" sz="2000" u="sng" dirty="0">
                          <a:solidFill>
                            <a:schemeClr val="bg1"/>
                          </a:solidFill>
                        </a:rPr>
                        <a:t>weiterführende</a:t>
                      </a:r>
                      <a:r>
                        <a:rPr lang="de-DE" sz="2000" dirty="0">
                          <a:solidFill>
                            <a:schemeClr val="bg1"/>
                          </a:solidFill>
                        </a:rPr>
                        <a:t> Strategie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2449910"/>
                  </a:ext>
                </a:extLst>
              </a:tr>
              <a:tr h="1992854">
                <a:tc>
                  <a:txBody>
                    <a:bodyPr/>
                    <a:lstStyle/>
                    <a:p>
                      <a:endParaRPr lang="de-DE" sz="600" b="1" dirty="0"/>
                    </a:p>
                    <a:p>
                      <a:r>
                        <a:rPr lang="de-DE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Investitionshaushalt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600" dirty="0">
                        <a:solidFill>
                          <a:srgbClr val="C00000"/>
                        </a:solidFill>
                      </a:endParaRPr>
                    </a:p>
                    <a:p>
                      <a:r>
                        <a:rPr lang="de-DE" b="1" dirty="0">
                          <a:solidFill>
                            <a:srgbClr val="C00000"/>
                          </a:solidFill>
                        </a:rPr>
                        <a:t>Anstieg ↑</a:t>
                      </a:r>
                      <a:r>
                        <a:rPr lang="de-DE" dirty="0">
                          <a:solidFill>
                            <a:srgbClr val="C00000"/>
                          </a:solidFill>
                        </a:rPr>
                        <a:t> aufgrund:</a:t>
                      </a:r>
                    </a:p>
                    <a:p>
                      <a:endParaRPr lang="de-DE" sz="700" dirty="0">
                        <a:solidFill>
                          <a:srgbClr val="C00000"/>
                        </a:solidFill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Baubeginn Erschließung </a:t>
                      </a:r>
                      <a:r>
                        <a:rPr lang="de-DE" b="1" dirty="0">
                          <a:solidFill>
                            <a:srgbClr val="C00000"/>
                          </a:solidFill>
                        </a:rPr>
                        <a:t>↑ </a:t>
                      </a:r>
                      <a:r>
                        <a:rPr kumimoji="0" lang="de-D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umgehend nach Baurechtschaffung und Förderbewilligung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b="1" dirty="0">
                          <a:solidFill>
                            <a:srgbClr val="C00000"/>
                          </a:solidFill>
                        </a:rPr>
                        <a:t>Fachplanungen bis LPH 4 - 9 ↑ </a:t>
                      </a:r>
                      <a:r>
                        <a:rPr lang="de-DE" b="0" dirty="0">
                          <a:solidFill>
                            <a:srgbClr val="C00000"/>
                          </a:solidFill>
                        </a:rPr>
                        <a:t>weitere vertiefende Planungen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b="1" dirty="0">
                          <a:solidFill>
                            <a:srgbClr val="C00000"/>
                          </a:solidFill>
                        </a:rPr>
                        <a:t>weiterer Grunderwerb ↑</a:t>
                      </a:r>
                      <a:endParaRPr lang="de-DE" dirty="0">
                        <a:solidFill>
                          <a:srgbClr val="C0000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de-DE" sz="8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6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  <a:p>
                      <a:r>
                        <a:rPr lang="de-DE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Reduzierung ↓</a:t>
                      </a:r>
                      <a:r>
                        <a:rPr lang="de-DE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aufgrund:</a:t>
                      </a:r>
                    </a:p>
                    <a:p>
                      <a:endParaRPr lang="de-DE" sz="7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zunächst keine Bauinvestitionen </a:t>
                      </a:r>
                      <a:r>
                        <a:rPr lang="de-DE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↓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de-DE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     </a:t>
                      </a:r>
                      <a:r>
                        <a:rPr lang="de-DE" b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Baubeginn </a:t>
                      </a:r>
                      <a:r>
                        <a:rPr kumimoji="0" lang="de-D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Erschließung erst mit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    Freistaat und Investoren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Fachplanungen nur bis LPH 1- 3 ↓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de-DE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     </a:t>
                      </a:r>
                      <a:r>
                        <a:rPr lang="de-DE" b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weitere Planungen nur investorenbezogen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notwendiger Grunderwerb ↗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8702115"/>
                  </a:ext>
                </a:extLst>
              </a:tr>
              <a:tr h="531428"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de-DE" sz="600" b="1" dirty="0"/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de-DE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&gt; Ergebnishaushalt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de-DE" sz="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600" dirty="0">
                        <a:solidFill>
                          <a:srgbClr val="C00000"/>
                        </a:solidFill>
                      </a:endParaRPr>
                    </a:p>
                    <a:p>
                      <a:r>
                        <a:rPr lang="de-DE" b="1" dirty="0">
                          <a:solidFill>
                            <a:srgbClr val="C00000"/>
                          </a:solidFill>
                        </a:rPr>
                        <a:t>Anstieg </a:t>
                      </a: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↑</a:t>
                      </a:r>
                      <a:r>
                        <a:rPr kumimoji="0" lang="de-D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(Zinsen)</a:t>
                      </a:r>
                      <a:endParaRPr lang="de-DE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6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  <a:p>
                      <a:r>
                        <a:rPr lang="de-DE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Reduzierung ↓</a:t>
                      </a:r>
                      <a:r>
                        <a:rPr lang="de-DE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(Zinsen)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4578815"/>
                  </a:ext>
                </a:extLst>
              </a:tr>
              <a:tr h="555678">
                <a:tc>
                  <a:txBody>
                    <a:bodyPr/>
                    <a:lstStyle/>
                    <a:p>
                      <a:endParaRPr lang="de-DE" sz="600" b="1" dirty="0"/>
                    </a:p>
                    <a:p>
                      <a:r>
                        <a:rPr lang="de-DE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&gt; kommunale Umlage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600" dirty="0">
                        <a:solidFill>
                          <a:srgbClr val="C00000"/>
                        </a:solidFill>
                      </a:endParaRPr>
                    </a:p>
                    <a:p>
                      <a:r>
                        <a:rPr lang="de-DE" b="1" dirty="0">
                          <a:solidFill>
                            <a:srgbClr val="C00000"/>
                          </a:solidFill>
                        </a:rPr>
                        <a:t>Anstieg 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6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  <a:p>
                      <a:r>
                        <a:rPr lang="de-DE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Minderung des Anstiegs im Vergleich zur ursprünglichen HH-Prognose ↗        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7101790"/>
                  </a:ext>
                </a:extLst>
              </a:tr>
            </a:tbl>
          </a:graphicData>
        </a:graphic>
      </p:graphicFrame>
      <p:sp>
        <p:nvSpPr>
          <p:cNvPr id="12" name="Textfeld 11">
            <a:extLst>
              <a:ext uri="{FF2B5EF4-FFF2-40B4-BE49-F238E27FC236}">
                <a16:creationId xmlns:a16="http://schemas.microsoft.com/office/drawing/2014/main" id="{6B6AFD6A-ACA8-4516-9016-421F42B51CCF}"/>
              </a:ext>
            </a:extLst>
          </p:cNvPr>
          <p:cNvSpPr txBox="1"/>
          <p:nvPr/>
        </p:nvSpPr>
        <p:spPr>
          <a:xfrm>
            <a:off x="-21032" y="845821"/>
            <a:ext cx="492443" cy="51239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de-DE" sz="20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Kosten- und Risikominimierung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9FCFEADC-47FC-43F6-8318-A434BB898666}"/>
              </a:ext>
            </a:extLst>
          </p:cNvPr>
          <p:cNvSpPr txBox="1"/>
          <p:nvPr/>
        </p:nvSpPr>
        <p:spPr>
          <a:xfrm>
            <a:off x="255864" y="6083045"/>
            <a:ext cx="4447051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spc="40" dirty="0">
                <a:solidFill>
                  <a:schemeClr val="bg1"/>
                </a:solidFill>
                <a:latin typeface="Segoe UI Light" panose="020B0502040204020203" pitchFamily="34" charset="0"/>
                <a:ea typeface="Roboto Light" panose="02000000000000000000" pitchFamily="2" charset="0"/>
                <a:cs typeface="Segoe UI Light" panose="020B0502040204020203" pitchFamily="34" charset="0"/>
              </a:rPr>
              <a:t>Zweckverband IndustriePark Oberelbe</a:t>
            </a:r>
          </a:p>
          <a:p>
            <a:r>
              <a:rPr lang="de-DE" sz="1700" spc="40" dirty="0">
                <a:solidFill>
                  <a:schemeClr val="bg1"/>
                </a:solidFill>
                <a:latin typeface="Segoe UI Light" panose="020B0502040204020203" pitchFamily="34" charset="0"/>
                <a:ea typeface="Roboto Light" panose="02000000000000000000" pitchFamily="2" charset="0"/>
                <a:cs typeface="Segoe UI Light" panose="020B0502040204020203" pitchFamily="34" charset="0"/>
              </a:rPr>
              <a:t>Breite Straße 4 · 01796 Pirna · www.zv-ipo.de</a:t>
            </a:r>
          </a:p>
        </p:txBody>
      </p:sp>
    </p:spTree>
    <p:extLst>
      <p:ext uri="{BB962C8B-B14F-4D97-AF65-F5344CB8AC3E}">
        <p14:creationId xmlns:p14="http://schemas.microsoft.com/office/powerpoint/2010/main" val="32519695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F3ECE817-2331-4BA6-8702-525476389167}"/>
              </a:ext>
            </a:extLst>
          </p:cNvPr>
          <p:cNvSpPr/>
          <p:nvPr/>
        </p:nvSpPr>
        <p:spPr>
          <a:xfrm>
            <a:off x="0" y="0"/>
            <a:ext cx="12192000" cy="845820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B794735D-7B9B-4E68-8690-2097E4FC61CD}"/>
              </a:ext>
            </a:extLst>
          </p:cNvPr>
          <p:cNvSpPr/>
          <p:nvPr/>
        </p:nvSpPr>
        <p:spPr>
          <a:xfrm>
            <a:off x="0" y="5969722"/>
            <a:ext cx="12192000" cy="900000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Segoe UI Light" panose="020B0502040204020203" pitchFamily="34" charset="0"/>
                <a:cs typeface="Segoe UI Light" panose="020B0502040204020203" pitchFamily="34" charset="0"/>
              </a:rPr>
              <a:t>27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58CF835-CED0-4186-9459-E6E5E62D1F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7256" t="41422"/>
          <a:stretch/>
        </p:blipFill>
        <p:spPr>
          <a:xfrm>
            <a:off x="0" y="9286"/>
            <a:ext cx="1086024" cy="845168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9AF8DB60-82BA-4FB9-9D95-F8195D90198E}"/>
              </a:ext>
            </a:extLst>
          </p:cNvPr>
          <p:cNvSpPr/>
          <p:nvPr/>
        </p:nvSpPr>
        <p:spPr>
          <a:xfrm>
            <a:off x="0" y="9286"/>
            <a:ext cx="361244" cy="408403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FF6092F-B193-44D4-AD33-715C558211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510" y="5999040"/>
            <a:ext cx="1794933" cy="772859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EBAEFE5C-AAE6-4BED-9D4D-AB09FB2B2182}"/>
              </a:ext>
            </a:extLst>
          </p:cNvPr>
          <p:cNvSpPr txBox="1"/>
          <p:nvPr/>
        </p:nvSpPr>
        <p:spPr>
          <a:xfrm>
            <a:off x="1" y="19948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spc="80" dirty="0">
                <a:solidFill>
                  <a:schemeClr val="bg1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IPO - IndustriePark Oberelbe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B6AFD6A-ACA8-4516-9016-421F42B51CCF}"/>
              </a:ext>
            </a:extLst>
          </p:cNvPr>
          <p:cNvSpPr txBox="1"/>
          <p:nvPr/>
        </p:nvSpPr>
        <p:spPr>
          <a:xfrm>
            <a:off x="-21032" y="845821"/>
            <a:ext cx="492443" cy="51239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de-DE" sz="20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Kosten- und Risikominimierung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1B53A864-BB11-4559-963D-1078F35ADD6F}"/>
              </a:ext>
            </a:extLst>
          </p:cNvPr>
          <p:cNvSpPr txBox="1"/>
          <p:nvPr/>
        </p:nvSpPr>
        <p:spPr>
          <a:xfrm>
            <a:off x="1305914" y="985886"/>
            <a:ext cx="1013740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D6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de-DE"/>
            </a:defPPr>
            <a:lvl1pPr>
              <a:spcBef>
                <a:spcPts val="600"/>
              </a:spcBef>
              <a:buFontTx/>
              <a:buNone/>
              <a:defRPr sz="2800" b="1">
                <a:solidFill>
                  <a:srgbClr val="C00000"/>
                </a:solidFill>
                <a:latin typeface="Segoe UI Light" panose="020B0502040204020203" pitchFamily="34" charset="0"/>
                <a:ea typeface="Roboto" panose="02000000000000000000" pitchFamily="2" charset="0"/>
                <a:cs typeface="Segoe UI Light" panose="020B0502040204020203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" pitchFamily="18" charset="0"/>
              </a:defRPr>
            </a:lvl9pPr>
          </a:lstStyle>
          <a:p>
            <a: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Reduzierung der Investitionen – Entwicklung der Verbandsumlage</a:t>
            </a:r>
          </a:p>
        </p:txBody>
      </p:sp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9340EE2D-1415-521C-9E86-43CDBCD446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5773268"/>
              </p:ext>
            </p:extLst>
          </p:nvPr>
        </p:nvGraphicFramePr>
        <p:xfrm>
          <a:off x="989013" y="1447551"/>
          <a:ext cx="10751429" cy="43055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18095">
                  <a:extLst>
                    <a:ext uri="{9D8B030D-6E8A-4147-A177-3AD203B41FA5}">
                      <a16:colId xmlns:a16="http://schemas.microsoft.com/office/drawing/2014/main" val="572265610"/>
                    </a:ext>
                  </a:extLst>
                </a:gridCol>
                <a:gridCol w="3581800">
                  <a:extLst>
                    <a:ext uri="{9D8B030D-6E8A-4147-A177-3AD203B41FA5}">
                      <a16:colId xmlns:a16="http://schemas.microsoft.com/office/drawing/2014/main" val="2658080519"/>
                    </a:ext>
                  </a:extLst>
                </a:gridCol>
                <a:gridCol w="39867">
                  <a:extLst>
                    <a:ext uri="{9D8B030D-6E8A-4147-A177-3AD203B41FA5}">
                      <a16:colId xmlns:a16="http://schemas.microsoft.com/office/drawing/2014/main" val="3901398233"/>
                    </a:ext>
                  </a:extLst>
                </a:gridCol>
                <a:gridCol w="1022143">
                  <a:extLst>
                    <a:ext uri="{9D8B030D-6E8A-4147-A177-3AD203B41FA5}">
                      <a16:colId xmlns:a16="http://schemas.microsoft.com/office/drawing/2014/main" val="1132765800"/>
                    </a:ext>
                  </a:extLst>
                </a:gridCol>
                <a:gridCol w="1022143">
                  <a:extLst>
                    <a:ext uri="{9D8B030D-6E8A-4147-A177-3AD203B41FA5}">
                      <a16:colId xmlns:a16="http://schemas.microsoft.com/office/drawing/2014/main" val="1698284575"/>
                    </a:ext>
                  </a:extLst>
                </a:gridCol>
                <a:gridCol w="1022143">
                  <a:extLst>
                    <a:ext uri="{9D8B030D-6E8A-4147-A177-3AD203B41FA5}">
                      <a16:colId xmlns:a16="http://schemas.microsoft.com/office/drawing/2014/main" val="134618647"/>
                    </a:ext>
                  </a:extLst>
                </a:gridCol>
                <a:gridCol w="1022143">
                  <a:extLst>
                    <a:ext uri="{9D8B030D-6E8A-4147-A177-3AD203B41FA5}">
                      <a16:colId xmlns:a16="http://schemas.microsoft.com/office/drawing/2014/main" val="39386001"/>
                    </a:ext>
                  </a:extLst>
                </a:gridCol>
                <a:gridCol w="1123095">
                  <a:extLst>
                    <a:ext uri="{9D8B030D-6E8A-4147-A177-3AD203B41FA5}">
                      <a16:colId xmlns:a16="http://schemas.microsoft.com/office/drawing/2014/main" val="735080763"/>
                    </a:ext>
                  </a:extLst>
                </a:gridCol>
              </a:tblGrid>
              <a:tr h="352586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de-DE" sz="160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Haushaltsplanung 2025 / 26 </a:t>
                      </a:r>
                      <a:endParaRPr lang="de-DE" sz="1600" b="1" i="0" u="none" strike="noStrike" dirty="0">
                        <a:solidFill>
                          <a:srgbClr val="FFFFFF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HHJ 2025</a:t>
                      </a:r>
                      <a:endParaRPr lang="de-DE" sz="1600" b="1" i="0" u="none" strike="noStrike">
                        <a:solidFill>
                          <a:srgbClr val="FFFFFF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HHJ 2026</a:t>
                      </a:r>
                      <a:endParaRPr lang="de-DE" sz="1600" b="1" i="0" u="none" strike="noStrike">
                        <a:solidFill>
                          <a:srgbClr val="FFFFFF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HHJ 2027</a:t>
                      </a:r>
                      <a:endParaRPr lang="de-DE" sz="1600" b="1" i="0" u="none" strike="noStrike">
                        <a:solidFill>
                          <a:srgbClr val="FFFFFF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HHJ 2028</a:t>
                      </a:r>
                      <a:endParaRPr lang="de-DE" sz="1600" b="1" i="0" u="none" strike="noStrike">
                        <a:solidFill>
                          <a:srgbClr val="FFFFFF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HHJ 2029</a:t>
                      </a:r>
                      <a:endParaRPr lang="de-DE" sz="1600" b="1" i="0" u="none" strike="noStrike">
                        <a:solidFill>
                          <a:srgbClr val="FFFFFF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extLst>
                  <a:ext uri="{0D108BD9-81ED-4DB2-BD59-A6C34878D82A}">
                    <a16:rowId xmlns:a16="http://schemas.microsoft.com/office/drawing/2014/main" val="1174160193"/>
                  </a:ext>
                </a:extLst>
              </a:tr>
              <a:tr h="310753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de-DE" sz="160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Umlage </a:t>
                      </a:r>
                      <a:r>
                        <a:rPr lang="de-DE" sz="1600" u="sng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alt</a:t>
                      </a:r>
                      <a:r>
                        <a:rPr lang="de-DE" sz="160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– bisherige Prognose HHJ 2023 / 2024</a:t>
                      </a:r>
                      <a:endParaRPr lang="de-DE" sz="1600" b="1" i="0" u="none" strike="noStrike" dirty="0">
                        <a:solidFill>
                          <a:srgbClr val="FFFFFF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extLst>
                  <a:ext uri="{0D108BD9-81ED-4DB2-BD59-A6C34878D82A}">
                    <a16:rowId xmlns:a16="http://schemas.microsoft.com/office/drawing/2014/main" val="3578676920"/>
                  </a:ext>
                </a:extLst>
              </a:tr>
              <a:tr h="304778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Gesamt</a:t>
                      </a:r>
                      <a:endParaRPr lang="de-DE" sz="1600" b="1" i="0" u="none" strike="noStrike">
                        <a:solidFill>
                          <a:srgbClr val="FFFFFF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allg. Verbandsumlage</a:t>
                      </a:r>
                      <a:endParaRPr lang="de-DE" sz="1600" b="1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de-DE" sz="1600" b="1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de-DE" sz="1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1.014.010</a:t>
                      </a:r>
                      <a:endParaRPr lang="de-DE" sz="1600" b="1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de-DE" sz="1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1.560.700</a:t>
                      </a:r>
                      <a:endParaRPr lang="de-DE" sz="1600" b="1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de-DE" sz="1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1.989.890</a:t>
                      </a:r>
                      <a:endParaRPr lang="de-DE" sz="1600" b="1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de-DE" sz="1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2.215.320</a:t>
                      </a:r>
                      <a:endParaRPr lang="de-DE" sz="1600" b="1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de-DE" sz="1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2.482.150</a:t>
                      </a:r>
                      <a:endParaRPr lang="de-DE" sz="1600" b="1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extLst>
                  <a:ext uri="{0D108BD9-81ED-4DB2-BD59-A6C34878D82A}">
                    <a16:rowId xmlns:a16="http://schemas.microsoft.com/office/drawing/2014/main" val="1483981330"/>
                  </a:ext>
                </a:extLst>
              </a:tr>
              <a:tr h="304778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Anteile </a:t>
                      </a:r>
                      <a:endParaRPr lang="de-DE" sz="1600" b="1" i="0" u="none" strike="noStrike">
                        <a:solidFill>
                          <a:srgbClr val="FFFFFF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Stadt Dohna (20 %)</a:t>
                      </a:r>
                      <a:endParaRPr lang="de-DE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de-DE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de-DE" sz="1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202.802</a:t>
                      </a:r>
                      <a:endParaRPr lang="de-DE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de-DE" sz="1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312.140</a:t>
                      </a:r>
                      <a:endParaRPr lang="de-DE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de-DE" sz="1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397.978</a:t>
                      </a:r>
                      <a:endParaRPr lang="de-DE" sz="1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de-DE" sz="1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443.064</a:t>
                      </a:r>
                      <a:endParaRPr lang="de-DE" sz="1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de-DE" sz="1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496.430</a:t>
                      </a:r>
                      <a:endParaRPr lang="de-DE" sz="1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extLst>
                  <a:ext uri="{0D108BD9-81ED-4DB2-BD59-A6C34878D82A}">
                    <a16:rowId xmlns:a16="http://schemas.microsoft.com/office/drawing/2014/main" val="2247769698"/>
                  </a:ext>
                </a:extLst>
              </a:tr>
              <a:tr h="304778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FFFFFF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Stadt Heidenau (20 %)</a:t>
                      </a:r>
                      <a:endParaRPr lang="de-DE" sz="1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de-DE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de-DE" sz="1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202.802</a:t>
                      </a:r>
                      <a:endParaRPr lang="de-DE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de-DE" sz="1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312.140</a:t>
                      </a:r>
                      <a:endParaRPr lang="de-DE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de-DE" sz="1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397.978</a:t>
                      </a:r>
                      <a:endParaRPr lang="de-DE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de-DE" sz="1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443.064</a:t>
                      </a:r>
                      <a:endParaRPr lang="de-DE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de-DE" sz="1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496.430</a:t>
                      </a:r>
                      <a:endParaRPr lang="de-DE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extLst>
                  <a:ext uri="{0D108BD9-81ED-4DB2-BD59-A6C34878D82A}">
                    <a16:rowId xmlns:a16="http://schemas.microsoft.com/office/drawing/2014/main" val="117957937"/>
                  </a:ext>
                </a:extLst>
              </a:tr>
              <a:tr h="304778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FFFFFF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Stadt Pirna (60%)</a:t>
                      </a:r>
                      <a:endParaRPr lang="de-DE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de-DE" sz="1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de-DE" sz="1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608.406</a:t>
                      </a:r>
                      <a:endParaRPr lang="de-DE" sz="1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de-DE" sz="1600" u="none" strike="noStrike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936.420</a:t>
                      </a:r>
                      <a:endParaRPr lang="de-DE" sz="1600" b="0" i="0" u="none" strike="noStrike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de-DE" sz="1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1.193.934</a:t>
                      </a:r>
                      <a:endParaRPr lang="de-DE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de-DE" sz="1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1.329.192</a:t>
                      </a:r>
                      <a:endParaRPr lang="de-DE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de-DE" sz="1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1.489.290</a:t>
                      </a:r>
                      <a:endParaRPr lang="de-DE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extLst>
                  <a:ext uri="{0D108BD9-81ED-4DB2-BD59-A6C34878D82A}">
                    <a16:rowId xmlns:a16="http://schemas.microsoft.com/office/drawing/2014/main" val="2500004883"/>
                  </a:ext>
                </a:extLst>
              </a:tr>
              <a:tr h="274898"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b"/>
                </a:tc>
                <a:extLst>
                  <a:ext uri="{0D108BD9-81ED-4DB2-BD59-A6C34878D82A}">
                    <a16:rowId xmlns:a16="http://schemas.microsoft.com/office/drawing/2014/main" val="2904866779"/>
                  </a:ext>
                </a:extLst>
              </a:tr>
              <a:tr h="349412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de-DE" sz="160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Umlage </a:t>
                      </a:r>
                      <a:r>
                        <a:rPr lang="de-DE" sz="1600" u="sng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neu</a:t>
                      </a:r>
                      <a:r>
                        <a:rPr lang="de-DE" sz="160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– derzeitige Prognose (Vorentwurf 09.2024)</a:t>
                      </a:r>
                      <a:endParaRPr lang="de-DE" sz="1600" b="1" i="0" u="none" strike="noStrike" dirty="0">
                        <a:solidFill>
                          <a:srgbClr val="FFFFFF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60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60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extLst>
                  <a:ext uri="{0D108BD9-81ED-4DB2-BD59-A6C34878D82A}">
                    <a16:rowId xmlns:a16="http://schemas.microsoft.com/office/drawing/2014/main" val="3949735062"/>
                  </a:ext>
                </a:extLst>
              </a:tr>
              <a:tr h="304778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Gesamt</a:t>
                      </a:r>
                      <a:endParaRPr lang="de-DE" sz="1600" b="1" i="0" u="none" strike="noStrike">
                        <a:solidFill>
                          <a:srgbClr val="FFFFFF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600" b="1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allg. Verbandsumlage</a:t>
                      </a:r>
                      <a:endParaRPr lang="de-DE" sz="1600" b="1" i="0" u="none" strike="noStrike" dirty="0">
                        <a:solidFill>
                          <a:srgbClr val="40404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600" b="1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40404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de-DE" sz="1600" b="1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1.232.650</a:t>
                      </a:r>
                      <a:endParaRPr lang="de-DE" sz="1600" b="1" i="0" u="none" strike="noStrike" dirty="0">
                        <a:solidFill>
                          <a:srgbClr val="40404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de-DE" sz="1600" b="1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1.327.560</a:t>
                      </a:r>
                      <a:endParaRPr lang="de-DE" sz="1600" b="1" i="0" u="none" strike="noStrike" dirty="0">
                        <a:solidFill>
                          <a:srgbClr val="40404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de-DE" sz="1600" b="1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1.207.110</a:t>
                      </a:r>
                      <a:endParaRPr lang="de-DE" sz="1600" b="1" i="0" u="none" strike="noStrike">
                        <a:solidFill>
                          <a:srgbClr val="40404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de-DE" sz="1600" b="1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1.297.010</a:t>
                      </a:r>
                      <a:endParaRPr lang="de-DE" sz="1600" b="1" i="0" u="none" strike="noStrike">
                        <a:solidFill>
                          <a:srgbClr val="40404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de-DE" sz="1600" b="1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1.299.300</a:t>
                      </a:r>
                      <a:endParaRPr lang="de-DE" sz="1600" b="1" i="0" u="none" strike="noStrike" dirty="0">
                        <a:solidFill>
                          <a:srgbClr val="40404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extLst>
                  <a:ext uri="{0D108BD9-81ED-4DB2-BD59-A6C34878D82A}">
                    <a16:rowId xmlns:a16="http://schemas.microsoft.com/office/drawing/2014/main" val="75389699"/>
                  </a:ext>
                </a:extLst>
              </a:tr>
              <a:tr h="304778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Anteil </a:t>
                      </a:r>
                      <a:endParaRPr lang="de-DE" sz="1600" b="1" i="0" u="none" strike="noStrike">
                        <a:solidFill>
                          <a:srgbClr val="FFFFFF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Stadt Dohna (20 %)</a:t>
                      </a:r>
                      <a:endParaRPr lang="de-DE" sz="1600" b="0" i="0" u="none" strike="noStrike">
                        <a:solidFill>
                          <a:srgbClr val="40404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de-DE" sz="1600" b="0" i="0" u="none" strike="noStrike">
                        <a:solidFill>
                          <a:srgbClr val="40404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de-DE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246.530</a:t>
                      </a:r>
                      <a:endParaRPr lang="de-DE" sz="1600" b="0" i="0" u="none" strike="noStrike">
                        <a:solidFill>
                          <a:srgbClr val="40404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de-DE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265.512</a:t>
                      </a:r>
                      <a:endParaRPr lang="de-DE" sz="1600" b="0" i="0" u="none" strike="noStrike">
                        <a:solidFill>
                          <a:srgbClr val="40404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de-DE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241.422</a:t>
                      </a:r>
                      <a:endParaRPr lang="de-DE" sz="1600" b="0" i="0" u="none" strike="noStrike">
                        <a:solidFill>
                          <a:srgbClr val="40404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de-DE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259.402</a:t>
                      </a:r>
                      <a:endParaRPr lang="de-DE" sz="1600" b="0" i="0" u="none" strike="noStrike">
                        <a:solidFill>
                          <a:srgbClr val="40404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de-DE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259.860</a:t>
                      </a:r>
                      <a:endParaRPr lang="de-DE" sz="1600" b="0" i="0" u="none" strike="noStrike">
                        <a:solidFill>
                          <a:srgbClr val="40404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extLst>
                  <a:ext uri="{0D108BD9-81ED-4DB2-BD59-A6C34878D82A}">
                    <a16:rowId xmlns:a16="http://schemas.microsoft.com/office/drawing/2014/main" val="529144295"/>
                  </a:ext>
                </a:extLst>
              </a:tr>
              <a:tr h="304778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FFFFFF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60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Stadt Heidenau (20 %)</a:t>
                      </a:r>
                      <a:endParaRPr lang="de-DE" sz="1600" b="0" i="0" u="none" strike="noStrike" dirty="0">
                        <a:solidFill>
                          <a:srgbClr val="40404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de-DE" sz="1600" b="0" i="0" u="none" strike="noStrike">
                        <a:solidFill>
                          <a:srgbClr val="40404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de-DE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246.530</a:t>
                      </a:r>
                      <a:endParaRPr lang="de-DE" sz="1600" b="0" i="0" u="none" strike="noStrike">
                        <a:solidFill>
                          <a:srgbClr val="40404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de-DE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265.512</a:t>
                      </a:r>
                      <a:endParaRPr lang="de-DE" sz="1600" b="0" i="0" u="none" strike="noStrike">
                        <a:solidFill>
                          <a:srgbClr val="40404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de-DE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241.422</a:t>
                      </a:r>
                      <a:endParaRPr lang="de-DE" sz="1600" b="0" i="0" u="none" strike="noStrike">
                        <a:solidFill>
                          <a:srgbClr val="40404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de-DE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259.402</a:t>
                      </a:r>
                      <a:endParaRPr lang="de-DE" sz="1600" b="0" i="0" u="none" strike="noStrike">
                        <a:solidFill>
                          <a:srgbClr val="40404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de-DE" sz="160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259.860</a:t>
                      </a:r>
                      <a:endParaRPr lang="de-DE" sz="1600" b="0" i="0" u="none" strike="noStrike" dirty="0">
                        <a:solidFill>
                          <a:srgbClr val="40404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extLst>
                  <a:ext uri="{0D108BD9-81ED-4DB2-BD59-A6C34878D82A}">
                    <a16:rowId xmlns:a16="http://schemas.microsoft.com/office/drawing/2014/main" val="3748642426"/>
                  </a:ext>
                </a:extLst>
              </a:tr>
              <a:tr h="304778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FFFFFF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Stadt Pirna (60%)</a:t>
                      </a:r>
                      <a:endParaRPr lang="de-DE" sz="1600" b="0" i="0" u="none" strike="noStrike">
                        <a:solidFill>
                          <a:srgbClr val="40404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de-DE" sz="1600" b="0" i="0" u="none" strike="noStrike">
                        <a:solidFill>
                          <a:srgbClr val="40404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de-DE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739.590</a:t>
                      </a:r>
                      <a:endParaRPr lang="de-DE" sz="1600" b="0" i="0" u="none" strike="noStrike">
                        <a:solidFill>
                          <a:srgbClr val="40404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de-DE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796.536</a:t>
                      </a:r>
                      <a:endParaRPr lang="de-DE" sz="1600" b="0" i="0" u="none" strike="noStrike">
                        <a:solidFill>
                          <a:srgbClr val="40404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de-DE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724.266</a:t>
                      </a:r>
                      <a:endParaRPr lang="de-DE" sz="1600" b="0" i="0" u="none" strike="noStrike">
                        <a:solidFill>
                          <a:srgbClr val="40404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de-DE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778.206</a:t>
                      </a:r>
                      <a:endParaRPr lang="de-DE" sz="1600" b="0" i="0" u="none" strike="noStrike">
                        <a:solidFill>
                          <a:srgbClr val="40404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de-DE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779.580</a:t>
                      </a:r>
                      <a:endParaRPr lang="de-DE" sz="1600" b="0" i="0" u="none" strike="noStrike">
                        <a:solidFill>
                          <a:srgbClr val="40404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extLst>
                  <a:ext uri="{0D108BD9-81ED-4DB2-BD59-A6C34878D82A}">
                    <a16:rowId xmlns:a16="http://schemas.microsoft.com/office/drawing/2014/main" val="425655572"/>
                  </a:ext>
                </a:extLst>
              </a:tr>
              <a:tr h="274898"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b"/>
                </a:tc>
                <a:extLst>
                  <a:ext uri="{0D108BD9-81ED-4DB2-BD59-A6C34878D82A}">
                    <a16:rowId xmlns:a16="http://schemas.microsoft.com/office/drawing/2014/main" val="1532693166"/>
                  </a:ext>
                </a:extLst>
              </a:tr>
              <a:tr h="304778"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b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600" b="1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Differenz </a:t>
                      </a:r>
                      <a:endParaRPr lang="de-DE" sz="1600" b="1" i="0" u="none" strike="noStrike" dirty="0">
                        <a:solidFill>
                          <a:srgbClr val="40404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600" b="1" u="none" strike="noStrike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40404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de-DE" sz="1600" b="1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+218.640</a:t>
                      </a:r>
                      <a:endParaRPr lang="de-DE" sz="1600" b="1" i="0" u="none" strike="noStrike" dirty="0">
                        <a:solidFill>
                          <a:srgbClr val="40404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de-DE" sz="1600" b="1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-233.140</a:t>
                      </a:r>
                      <a:endParaRPr lang="de-DE" sz="1600" b="1" i="0" u="none" strike="noStrike" dirty="0">
                        <a:solidFill>
                          <a:srgbClr val="40404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de-DE" sz="1600" b="1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-782.780</a:t>
                      </a:r>
                      <a:endParaRPr lang="de-DE" sz="1600" b="1" i="0" u="none" strike="noStrike" dirty="0">
                        <a:solidFill>
                          <a:srgbClr val="40404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de-DE" sz="1600" b="1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-918.310</a:t>
                      </a:r>
                      <a:endParaRPr lang="de-DE" sz="1600" b="1" i="0" u="none" strike="noStrike" dirty="0">
                        <a:solidFill>
                          <a:srgbClr val="40404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de-DE" sz="1600" b="1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-1.182.850</a:t>
                      </a:r>
                      <a:endParaRPr lang="de-DE" sz="1600" b="1" i="0" u="none" strike="noStrike" dirty="0">
                        <a:solidFill>
                          <a:srgbClr val="40404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882" marR="5882" marT="5882" marB="0" anchor="ctr"/>
                </a:tc>
                <a:extLst>
                  <a:ext uri="{0D108BD9-81ED-4DB2-BD59-A6C34878D82A}">
                    <a16:rowId xmlns:a16="http://schemas.microsoft.com/office/drawing/2014/main" val="476716036"/>
                  </a:ext>
                </a:extLst>
              </a:tr>
            </a:tbl>
          </a:graphicData>
        </a:graphic>
      </p:graphicFrame>
      <p:sp>
        <p:nvSpPr>
          <p:cNvPr id="13" name="Textfeld 12">
            <a:extLst>
              <a:ext uri="{FF2B5EF4-FFF2-40B4-BE49-F238E27FC236}">
                <a16:creationId xmlns:a16="http://schemas.microsoft.com/office/drawing/2014/main" id="{104EE8C7-32A6-4A13-AEAC-EFF4FB63BEDB}"/>
              </a:ext>
            </a:extLst>
          </p:cNvPr>
          <p:cNvSpPr txBox="1"/>
          <p:nvPr/>
        </p:nvSpPr>
        <p:spPr>
          <a:xfrm>
            <a:off x="255864" y="6083045"/>
            <a:ext cx="4447051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spc="40" dirty="0">
                <a:solidFill>
                  <a:schemeClr val="bg1"/>
                </a:solidFill>
                <a:latin typeface="Segoe UI Light" panose="020B0502040204020203" pitchFamily="34" charset="0"/>
                <a:ea typeface="Roboto Light" panose="02000000000000000000" pitchFamily="2" charset="0"/>
                <a:cs typeface="Segoe UI Light" panose="020B0502040204020203" pitchFamily="34" charset="0"/>
              </a:rPr>
              <a:t>Zweckverband IndustriePark Oberelbe</a:t>
            </a:r>
          </a:p>
          <a:p>
            <a:r>
              <a:rPr lang="de-DE" sz="1700" spc="40" dirty="0">
                <a:solidFill>
                  <a:schemeClr val="bg1"/>
                </a:solidFill>
                <a:latin typeface="Segoe UI Light" panose="020B0502040204020203" pitchFamily="34" charset="0"/>
                <a:ea typeface="Roboto Light" panose="02000000000000000000" pitchFamily="2" charset="0"/>
                <a:cs typeface="Segoe UI Light" panose="020B0502040204020203" pitchFamily="34" charset="0"/>
              </a:rPr>
              <a:t>Breite Straße 4 · 01796 Pirna · www.zv-ipo.de</a:t>
            </a:r>
          </a:p>
        </p:txBody>
      </p:sp>
    </p:spTree>
    <p:extLst>
      <p:ext uri="{BB962C8B-B14F-4D97-AF65-F5344CB8AC3E}">
        <p14:creationId xmlns:p14="http://schemas.microsoft.com/office/powerpoint/2010/main" val="27142400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F3ECE817-2331-4BA6-8702-525476389167}"/>
              </a:ext>
            </a:extLst>
          </p:cNvPr>
          <p:cNvSpPr/>
          <p:nvPr/>
        </p:nvSpPr>
        <p:spPr>
          <a:xfrm>
            <a:off x="0" y="0"/>
            <a:ext cx="12192000" cy="845820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58CF835-CED0-4186-9459-E6E5E62D1F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7256" t="41422"/>
          <a:stretch/>
        </p:blipFill>
        <p:spPr>
          <a:xfrm>
            <a:off x="0" y="9286"/>
            <a:ext cx="1086024" cy="845168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9AF8DB60-82BA-4FB9-9D95-F8195D90198E}"/>
              </a:ext>
            </a:extLst>
          </p:cNvPr>
          <p:cNvSpPr/>
          <p:nvPr/>
        </p:nvSpPr>
        <p:spPr>
          <a:xfrm>
            <a:off x="0" y="9286"/>
            <a:ext cx="361244" cy="408403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EBAEFE5C-AAE6-4BED-9D4D-AB09FB2B2182}"/>
              </a:ext>
            </a:extLst>
          </p:cNvPr>
          <p:cNvSpPr txBox="1"/>
          <p:nvPr/>
        </p:nvSpPr>
        <p:spPr>
          <a:xfrm>
            <a:off x="1" y="19948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spc="80" dirty="0">
                <a:solidFill>
                  <a:schemeClr val="bg1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IPO - IndustriePark Oberelbe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8752A80-09C6-EFE5-9F00-0E0E82FB1B62}"/>
              </a:ext>
            </a:extLst>
          </p:cNvPr>
          <p:cNvSpPr txBox="1"/>
          <p:nvPr/>
        </p:nvSpPr>
        <p:spPr>
          <a:xfrm>
            <a:off x="1473693" y="1538022"/>
            <a:ext cx="10431262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marL="180975" marR="0" lvl="0" indent="-180975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200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1" defTabSz="361950">
              <a:spcAft>
                <a:spcPts val="600"/>
              </a:spcAft>
            </a:pPr>
            <a:r>
              <a:rPr lang="de-DE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Juni 2025 – Erreichen von </a:t>
            </a:r>
            <a:r>
              <a:rPr lang="de-DE" sz="18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Meilenstein I</a:t>
            </a:r>
          </a:p>
          <a:p>
            <a:pPr marL="742950" lvl="1" indent="-285750" defTabSz="3619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Baurecht: 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enehmigter Bebauungsplan 1.1 (finale Rechtssicherheit nach 12 Monaten)</a:t>
            </a:r>
          </a:p>
          <a:p>
            <a:pPr marL="742950" lvl="1" indent="-285750" defTabSz="3619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Fachplanungen: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bis zur Rechtssicherheit im Juni 2026 keine Fortführung </a:t>
            </a:r>
            <a:endParaRPr lang="de-DE" sz="18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742950" marR="0" lvl="1" indent="-285750" algn="l" defTabSz="361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Herausforderung: 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Bauzeit für vorbereitende Maßnahmen beträgt 48 Monate </a:t>
            </a:r>
          </a:p>
          <a:p>
            <a:pPr marR="0" lvl="1" algn="l" defTabSz="361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(CEF-Maßnahmen, Abfahrt mit Grünbrücke sowie Ver- und Entsorgungsmedien)</a:t>
            </a:r>
          </a:p>
          <a:p>
            <a:pPr marL="742950" marR="0" lvl="1" indent="-285750" algn="l" defTabSz="361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Vermarktungskonzept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gefördert über FR Regio</a:t>
            </a:r>
          </a:p>
          <a:p>
            <a:pPr marL="742950" lvl="1" indent="-285750" defTabSz="3619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sz="5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 defTabSz="361950">
              <a:spcAft>
                <a:spcPts val="600"/>
              </a:spcAft>
            </a:pPr>
            <a:r>
              <a:rPr lang="de-DE" b="1" dirty="0">
                <a:solidFill>
                  <a:srgbClr val="C00000"/>
                </a:solidFill>
                <a:highlight>
                  <a:srgbClr val="FFFFFF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spätestens Juli 2026 – Entscheidung für eine Umsetzungsvariante</a:t>
            </a:r>
            <a:r>
              <a:rPr lang="de-DE" b="1" dirty="0">
                <a:solidFill>
                  <a:srgbClr val="C00000"/>
                </a:solidFill>
                <a:highlight>
                  <a:srgbClr val="FFFFFF"/>
                </a:highlight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:</a:t>
            </a:r>
          </a:p>
          <a:p>
            <a:pPr lvl="1" defTabSz="361950">
              <a:spcAft>
                <a:spcPts val="600"/>
              </a:spcAft>
            </a:pPr>
            <a:endParaRPr lang="de-DE" sz="200" b="1" dirty="0">
              <a:highlight>
                <a:srgbClr val="C0C0C0"/>
              </a:highligh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 defTabSz="361950">
              <a:spcAft>
                <a:spcPts val="600"/>
              </a:spcAft>
            </a:pPr>
            <a:r>
              <a:rPr lang="de-DE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Variante 1:</a:t>
            </a:r>
            <a:endParaRPr lang="de-DE" sz="2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marR="0" lvl="1" indent="0" algn="l" defTabSz="36195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de-DE" sz="1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Vorhabenträger sind die drei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Kommu</a:t>
            </a:r>
            <a:r>
              <a:rPr lang="de-DE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nen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de-DE" sz="1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und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der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Freistaat</a:t>
            </a:r>
            <a:r>
              <a:rPr lang="de-DE" b="1" dirty="0">
                <a:solidFill>
                  <a:srgbClr val="FFC000"/>
                </a:solidFill>
                <a:highlight>
                  <a:srgbClr val="FFFFFF"/>
                </a:highlight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                   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 defTabSz="361950">
              <a:lnSpc>
                <a:spcPct val="50000"/>
              </a:lnSpc>
              <a:spcAft>
                <a:spcPts val="600"/>
              </a:spcAft>
            </a:pPr>
            <a:endParaRPr lang="de-DE" sz="1200" b="1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 defTabSz="361950">
              <a:lnSpc>
                <a:spcPct val="50000"/>
              </a:lnSpc>
            </a:pPr>
            <a:r>
              <a:rPr lang="de-DE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oder</a:t>
            </a:r>
          </a:p>
          <a:p>
            <a:pPr lvl="1" defTabSz="361950">
              <a:lnSpc>
                <a:spcPct val="150000"/>
              </a:lnSpc>
            </a:pP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Variante 2: </a:t>
            </a:r>
          </a:p>
          <a:p>
            <a:pPr marL="457200" marR="0" lvl="1" indent="0" algn="l" defTabSz="361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Vorhabenträger sind die drei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Kommunen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der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Freistaat </a:t>
            </a:r>
            <a:r>
              <a:rPr kumimoji="0" lang="de-DE" sz="1800" b="0" i="0" u="sng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und</a:t>
            </a:r>
            <a:r>
              <a:rPr kumimoji="0" lang="de-DE" sz="1800" b="0" i="0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Investoren</a:t>
            </a:r>
            <a:endParaRPr lang="de-DE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F46DA491-873D-4592-8865-F26D7ACFBEC2}"/>
              </a:ext>
            </a:extLst>
          </p:cNvPr>
          <p:cNvSpPr/>
          <p:nvPr/>
        </p:nvSpPr>
        <p:spPr>
          <a:xfrm>
            <a:off x="0" y="5969722"/>
            <a:ext cx="12192000" cy="900000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Segoe UI Light" panose="020B0502040204020203" pitchFamily="34" charset="0"/>
                <a:cs typeface="Segoe UI Light" panose="020B0502040204020203" pitchFamily="34" charset="0"/>
              </a:rPr>
              <a:t>28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D9E47D60-4A1D-433F-8E0E-A404F3C56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510" y="5999040"/>
            <a:ext cx="1794933" cy="772859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BCDB8D9C-935B-40FF-9846-9FDDDBB4C4BC}"/>
              </a:ext>
            </a:extLst>
          </p:cNvPr>
          <p:cNvSpPr txBox="1"/>
          <p:nvPr/>
        </p:nvSpPr>
        <p:spPr>
          <a:xfrm>
            <a:off x="0" y="845821"/>
            <a:ext cx="492443" cy="51239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Kosten- und Risikominimierung</a:t>
            </a:r>
            <a:endParaRPr lang="de-DE" sz="2000" b="1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470F3396-F808-4BEC-83AE-4B99837E5E11}"/>
              </a:ext>
            </a:extLst>
          </p:cNvPr>
          <p:cNvSpPr txBox="1"/>
          <p:nvPr/>
        </p:nvSpPr>
        <p:spPr>
          <a:xfrm>
            <a:off x="1287269" y="990060"/>
            <a:ext cx="104223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D6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de-DE"/>
            </a:defPPr>
            <a:lvl1pPr>
              <a:spcBef>
                <a:spcPts val="600"/>
              </a:spcBef>
              <a:buFontTx/>
              <a:buNone/>
              <a:defRPr sz="2800" b="1">
                <a:solidFill>
                  <a:srgbClr val="C00000"/>
                </a:solidFill>
                <a:latin typeface="Segoe UI Light" panose="020B0502040204020203" pitchFamily="34" charset="0"/>
                <a:ea typeface="Roboto" panose="02000000000000000000" pitchFamily="2" charset="0"/>
                <a:cs typeface="Segoe UI Light" panose="020B0502040204020203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" pitchFamily="18" charset="0"/>
              </a:defRPr>
            </a:lvl9pPr>
          </a:lstStyle>
          <a:p>
            <a:r>
              <a:rPr lang="de-DE" sz="2400" dirty="0">
                <a:latin typeface="Segoe UI" panose="020B0502040204020203" pitchFamily="34" charset="0"/>
                <a:cs typeface="Segoe UI" panose="020B0502040204020203" pitchFamily="34" charset="0"/>
              </a:rPr>
              <a:t>B-Plan 1.1 – Umsetzungsvarianten als Voraussetzung für Baubeginn 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A88CAECA-8FAB-440E-B410-B97468642336}"/>
              </a:ext>
            </a:extLst>
          </p:cNvPr>
          <p:cNvSpPr txBox="1"/>
          <p:nvPr/>
        </p:nvSpPr>
        <p:spPr>
          <a:xfrm>
            <a:off x="255864" y="6083045"/>
            <a:ext cx="4447051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spc="40" dirty="0">
                <a:solidFill>
                  <a:schemeClr val="bg1"/>
                </a:solidFill>
                <a:latin typeface="Segoe UI Light" panose="020B0502040204020203" pitchFamily="34" charset="0"/>
                <a:ea typeface="Roboto Light" panose="02000000000000000000" pitchFamily="2" charset="0"/>
                <a:cs typeface="Segoe UI Light" panose="020B0502040204020203" pitchFamily="34" charset="0"/>
              </a:rPr>
              <a:t>Zweckverband IndustriePark Oberelbe</a:t>
            </a:r>
          </a:p>
          <a:p>
            <a:r>
              <a:rPr lang="de-DE" sz="1700" spc="40" dirty="0">
                <a:solidFill>
                  <a:schemeClr val="bg1"/>
                </a:solidFill>
                <a:latin typeface="Segoe UI Light" panose="020B0502040204020203" pitchFamily="34" charset="0"/>
                <a:ea typeface="Roboto Light" panose="02000000000000000000" pitchFamily="2" charset="0"/>
                <a:cs typeface="Segoe UI Light" panose="020B0502040204020203" pitchFamily="34" charset="0"/>
              </a:rPr>
              <a:t>Breite Straße 4 · 01796 Pirna · www.zv-ipo.de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BB5D25F-2D56-7F5F-F044-941753F7FCB7}"/>
              </a:ext>
            </a:extLst>
          </p:cNvPr>
          <p:cNvSpPr txBox="1"/>
          <p:nvPr/>
        </p:nvSpPr>
        <p:spPr>
          <a:xfrm>
            <a:off x="9177789" y="4129072"/>
            <a:ext cx="2333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61950">
              <a:defRPr/>
            </a:pPr>
            <a:r>
              <a:rPr lang="de-DE" sz="2000" b="1" dirty="0">
                <a:solidFill>
                  <a:prstClr val="black">
                    <a:lumMod val="75000"/>
                    <a:lumOff val="25000"/>
                  </a:prstClr>
                </a:solidFill>
                <a:highlight>
                  <a:srgbClr val="FFFFFF"/>
                </a:highlight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</a:t>
            </a:r>
            <a:r>
              <a:rPr lang="de-DE" sz="2000" dirty="0">
                <a:solidFill>
                  <a:prstClr val="black">
                    <a:lumMod val="75000"/>
                    <a:lumOff val="25000"/>
                  </a:prstClr>
                </a:solidFill>
                <a:highlight>
                  <a:srgbClr val="FFFFFF"/>
                </a:highlight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erst dann: </a:t>
            </a:r>
          </a:p>
          <a:p>
            <a:pPr defTabSz="361950">
              <a:defRPr/>
            </a:pPr>
            <a:r>
              <a:rPr lang="de-DE" sz="2000" b="1" dirty="0">
                <a:solidFill>
                  <a:prstClr val="black">
                    <a:lumMod val="75000"/>
                    <a:lumOff val="25000"/>
                  </a:prstClr>
                </a:solidFill>
                <a:highlight>
                  <a:srgbClr val="FFFFFF"/>
                </a:highlight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Point of </a:t>
            </a:r>
            <a:r>
              <a:rPr lang="de-DE" sz="2000" b="1" dirty="0" err="1">
                <a:solidFill>
                  <a:prstClr val="black">
                    <a:lumMod val="75000"/>
                    <a:lumOff val="25000"/>
                  </a:prstClr>
                </a:solidFill>
                <a:highlight>
                  <a:srgbClr val="FFFFFF"/>
                </a:highlight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no</a:t>
            </a:r>
            <a:r>
              <a:rPr lang="de-DE" sz="2000" b="1" dirty="0">
                <a:solidFill>
                  <a:prstClr val="black">
                    <a:lumMod val="75000"/>
                    <a:lumOff val="25000"/>
                  </a:prstClr>
                </a:solidFill>
                <a:highlight>
                  <a:srgbClr val="FFFFFF"/>
                </a:highlight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</a:t>
            </a:r>
            <a:r>
              <a:rPr lang="de-DE" sz="2000" b="1" dirty="0" err="1">
                <a:solidFill>
                  <a:prstClr val="black">
                    <a:lumMod val="75000"/>
                    <a:lumOff val="25000"/>
                  </a:prstClr>
                </a:solidFill>
                <a:highlight>
                  <a:srgbClr val="FFFFFF"/>
                </a:highlight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return</a:t>
            </a:r>
            <a:r>
              <a:rPr lang="de-DE" sz="2000" b="1" dirty="0">
                <a:solidFill>
                  <a:prstClr val="black">
                    <a:lumMod val="75000"/>
                    <a:lumOff val="25000"/>
                  </a:prstClr>
                </a:solidFill>
                <a:highlight>
                  <a:srgbClr val="FFFFFF"/>
                </a:highlight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</a:t>
            </a:r>
            <a:endParaRPr kumimoji="0" lang="de-DE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339FAE95-00A8-7FEF-4B43-600674E19489}"/>
              </a:ext>
            </a:extLst>
          </p:cNvPr>
          <p:cNvSpPr/>
          <p:nvPr/>
        </p:nvSpPr>
        <p:spPr>
          <a:xfrm>
            <a:off x="9132257" y="3979970"/>
            <a:ext cx="2420559" cy="1239718"/>
          </a:xfrm>
          <a:prstGeom prst="ellipse">
            <a:avLst/>
          </a:prstGeom>
          <a:noFill/>
          <a:ln w="73025" cap="flat" cmpd="sng" algn="ctr">
            <a:solidFill>
              <a:schemeClr val="accent4"/>
            </a:solidFill>
            <a:prstDash val="solid"/>
            <a:miter lim="800000"/>
            <a:headEnd type="arrow" w="med" len="sm"/>
            <a:tailEnd type="arrow" w="med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4078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8A9F228E-45F8-4432-BFAF-C3DA555BCC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16746"/>
            <a:ext cx="12191999" cy="5152976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8DC2617E-0C02-44FD-B281-44975CE30557}"/>
              </a:ext>
            </a:extLst>
          </p:cNvPr>
          <p:cNvSpPr/>
          <p:nvPr/>
        </p:nvSpPr>
        <p:spPr>
          <a:xfrm>
            <a:off x="0" y="5969722"/>
            <a:ext cx="12192000" cy="900000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E65BD999-3B4F-49EF-B6B2-F9D67652FA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510" y="5999040"/>
            <a:ext cx="1794933" cy="772859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B12D6A33-0EB0-4DAE-AFCE-0C4DCD5029C2}"/>
              </a:ext>
            </a:extLst>
          </p:cNvPr>
          <p:cNvSpPr txBox="1"/>
          <p:nvPr/>
        </p:nvSpPr>
        <p:spPr>
          <a:xfrm>
            <a:off x="255864" y="6083045"/>
            <a:ext cx="4447051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spc="40" dirty="0">
                <a:solidFill>
                  <a:schemeClr val="bg1"/>
                </a:solidFill>
                <a:latin typeface="Segoe UI Light" panose="020B0502040204020203" pitchFamily="34" charset="0"/>
                <a:ea typeface="Roboto Light" panose="02000000000000000000" pitchFamily="2" charset="0"/>
                <a:cs typeface="Segoe UI Light" panose="020B0502040204020203" pitchFamily="34" charset="0"/>
              </a:rPr>
              <a:t>Zweckverband IndustriePark Oberelbe</a:t>
            </a:r>
          </a:p>
          <a:p>
            <a:r>
              <a:rPr lang="de-DE" sz="1700" spc="40" dirty="0">
                <a:solidFill>
                  <a:schemeClr val="bg1"/>
                </a:solidFill>
                <a:latin typeface="Segoe UI Light" panose="020B0502040204020203" pitchFamily="34" charset="0"/>
                <a:ea typeface="Roboto Light" panose="02000000000000000000" pitchFamily="2" charset="0"/>
                <a:cs typeface="Segoe UI Light" panose="020B0502040204020203" pitchFamily="34" charset="0"/>
              </a:rPr>
              <a:t>Breite Straße 4 · 01796 Pirna · www.zv-ipo.de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531CE0AC-058E-41BE-82BC-B940DC787F7C}"/>
              </a:ext>
            </a:extLst>
          </p:cNvPr>
          <p:cNvSpPr txBox="1"/>
          <p:nvPr/>
        </p:nvSpPr>
        <p:spPr>
          <a:xfrm>
            <a:off x="255865" y="1146935"/>
            <a:ext cx="6526676" cy="2020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spc="20" dirty="0">
                <a:solidFill>
                  <a:schemeClr val="bg1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  II. Wirtschaftsförderung Sachsen </a:t>
            </a:r>
          </a:p>
          <a:p>
            <a:endParaRPr lang="de-DE" sz="1600" b="1" spc="20" dirty="0">
              <a:solidFill>
                <a:schemeClr val="bg1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r>
              <a:rPr lang="de-DE" sz="2800" b="1" spc="20" dirty="0">
                <a:solidFill>
                  <a:schemeClr val="bg1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  Herr Lippert</a:t>
            </a:r>
          </a:p>
          <a:p>
            <a:pPr marL="342900" indent="-342900">
              <a:lnSpc>
                <a:spcPct val="130000"/>
              </a:lnSpc>
              <a:buFontTx/>
              <a:buChar char="-"/>
            </a:pPr>
            <a:endParaRPr lang="de-DE" sz="2000" spc="20" dirty="0">
              <a:solidFill>
                <a:schemeClr val="bg1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pPr marL="342900" indent="-342900">
              <a:lnSpc>
                <a:spcPct val="130000"/>
              </a:lnSpc>
              <a:buFontTx/>
              <a:buChar char="-"/>
            </a:pPr>
            <a:endParaRPr lang="de-DE" sz="2000" spc="20" dirty="0"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1B686AA7-569F-4250-BD99-0668D0EBA626}"/>
              </a:ext>
            </a:extLst>
          </p:cNvPr>
          <p:cNvSpPr/>
          <p:nvPr/>
        </p:nvSpPr>
        <p:spPr>
          <a:xfrm>
            <a:off x="0" y="0"/>
            <a:ext cx="12192000" cy="845820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62FA12E-8030-4DD8-AD3D-4D2B37C89061}"/>
              </a:ext>
            </a:extLst>
          </p:cNvPr>
          <p:cNvSpPr txBox="1"/>
          <p:nvPr/>
        </p:nvSpPr>
        <p:spPr>
          <a:xfrm>
            <a:off x="0" y="198378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spc="80" dirty="0">
                <a:solidFill>
                  <a:schemeClr val="bg1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IPO - IndustriePark Oberelbe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D82D89C2-21EA-4097-A6D8-E1EF90BA2E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7256" t="41422"/>
          <a:stretch/>
        </p:blipFill>
        <p:spPr>
          <a:xfrm>
            <a:off x="0" y="9286"/>
            <a:ext cx="1086024" cy="845168"/>
          </a:xfrm>
          <a:prstGeom prst="rect">
            <a:avLst/>
          </a:prstGeom>
        </p:spPr>
      </p:pic>
      <p:sp>
        <p:nvSpPr>
          <p:cNvPr id="18" name="Rechteck 17">
            <a:extLst>
              <a:ext uri="{FF2B5EF4-FFF2-40B4-BE49-F238E27FC236}">
                <a16:creationId xmlns:a16="http://schemas.microsoft.com/office/drawing/2014/main" id="{182BCFC9-1A1B-429C-9416-893D1A42EC8C}"/>
              </a:ext>
            </a:extLst>
          </p:cNvPr>
          <p:cNvSpPr/>
          <p:nvPr/>
        </p:nvSpPr>
        <p:spPr>
          <a:xfrm>
            <a:off x="0" y="9286"/>
            <a:ext cx="361244" cy="408403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256646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D8752A80-09C6-EFE5-9F00-0E0E82FB1B62}"/>
              </a:ext>
            </a:extLst>
          </p:cNvPr>
          <p:cNvSpPr txBox="1"/>
          <p:nvPr/>
        </p:nvSpPr>
        <p:spPr>
          <a:xfrm>
            <a:off x="1509205" y="1666241"/>
            <a:ext cx="1031585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marL="180975" marR="0" lvl="0" indent="-180975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200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1" defTabSz="361950">
              <a:spcAft>
                <a:spcPts val="600"/>
              </a:spcAft>
            </a:pPr>
            <a:r>
              <a:rPr lang="de-DE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Juni 2027 – Erreichen von </a:t>
            </a:r>
            <a:r>
              <a:rPr lang="de-DE" sz="1800" b="1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Meilenstein II</a:t>
            </a:r>
            <a:endParaRPr lang="de-DE" b="1" dirty="0">
              <a:solidFill>
                <a:schemeClr val="accent6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742950" lvl="1" indent="-285750" defTabSz="3619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Baurecht: 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enehmigter Bebauungsplan 1.2 (finale Rechtssicherheit nach 12 Monaten)</a:t>
            </a:r>
          </a:p>
          <a:p>
            <a:pPr marL="742950" marR="0" lvl="1" indent="-285750" algn="l" defTabSz="361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Herausforderung: 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Bauzeit für vorbereitende Maßnahmen beträgt 48 Monate </a:t>
            </a:r>
          </a:p>
          <a:p>
            <a:pPr marR="0" lvl="1" algn="l" defTabSz="361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(CEF-Maßnahmen, Erschließungsstraße sowie Ver- und Entsorgungsmedien)</a:t>
            </a:r>
            <a:endParaRPr lang="de-DE" sz="18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742950" lvl="1" indent="-285750" defTabSz="361950">
              <a:lnSpc>
                <a:spcPct val="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sz="1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marR="0" lvl="1" indent="0" algn="l" defTabSz="361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e-DE" b="1" dirty="0">
                <a:solidFill>
                  <a:schemeClr val="accent6">
                    <a:lumMod val="75000"/>
                  </a:schemeClr>
                </a:solidFill>
                <a:highlight>
                  <a:srgbClr val="FFFFFF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spätestens Juli 2028 – Entscheidung für Umsetzungsvariante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highlight>
                  <a:srgbClr val="FFFFFF"/>
                </a:highligh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:</a:t>
            </a:r>
          </a:p>
          <a:p>
            <a:pPr lvl="1" defTabSz="361950">
              <a:spcAft>
                <a:spcPts val="600"/>
              </a:spcAft>
            </a:pPr>
            <a:endParaRPr lang="de-DE" sz="200" dirty="0">
              <a:highlight>
                <a:srgbClr val="C0C0C0"/>
              </a:highligh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marR="0" lvl="1" indent="0" algn="l" defTabSz="361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Variante 1: </a:t>
            </a:r>
          </a:p>
          <a:p>
            <a:pPr marL="457200" marR="0" lvl="1" indent="0" algn="l" defTabSz="361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Vorhabenträger sind die drei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Kommu</a:t>
            </a:r>
            <a:r>
              <a:rPr lang="de-DE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nen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de-DE" sz="1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und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der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Freistaat</a:t>
            </a:r>
          </a:p>
          <a:p>
            <a:pPr marL="457200" marR="0" lvl="1" indent="0" algn="l" defTabSz="36195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</a:p>
          <a:p>
            <a:pPr marL="457200" marR="0" lvl="1" indent="0" algn="l" defTabSz="36195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oder</a:t>
            </a:r>
          </a:p>
          <a:p>
            <a:pPr marL="457200" marR="0" lvl="1" indent="0" algn="l" defTabSz="36195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457200" marR="0" lvl="1" indent="0" algn="l" defTabSz="36195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Variante 2: </a:t>
            </a:r>
          </a:p>
          <a:p>
            <a:pPr marL="457200" marR="0" lvl="1" indent="0" algn="l" defTabSz="361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Vorhabenträger sind die drei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Kommunen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der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Freistaat </a:t>
            </a:r>
            <a:r>
              <a:rPr kumimoji="0" lang="de-DE" sz="1800" b="0" i="0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und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Investoren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F3ECE817-2331-4BA6-8702-525476389167}"/>
              </a:ext>
            </a:extLst>
          </p:cNvPr>
          <p:cNvSpPr/>
          <p:nvPr/>
        </p:nvSpPr>
        <p:spPr>
          <a:xfrm>
            <a:off x="0" y="0"/>
            <a:ext cx="12192000" cy="845820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B794735D-7B9B-4E68-8690-2097E4FC61CD}"/>
              </a:ext>
            </a:extLst>
          </p:cNvPr>
          <p:cNvSpPr/>
          <p:nvPr/>
        </p:nvSpPr>
        <p:spPr>
          <a:xfrm>
            <a:off x="0" y="5956837"/>
            <a:ext cx="12192000" cy="900000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Segoe UI Light" panose="020B0502040204020203" pitchFamily="34" charset="0"/>
                <a:cs typeface="Segoe UI Light" panose="020B0502040204020203" pitchFamily="34" charset="0"/>
              </a:rPr>
              <a:t>29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58CF835-CED0-4186-9459-E6E5E62D1F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7256" t="41422"/>
          <a:stretch/>
        </p:blipFill>
        <p:spPr>
          <a:xfrm>
            <a:off x="0" y="9286"/>
            <a:ext cx="1086024" cy="845168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9AF8DB60-82BA-4FB9-9D95-F8195D90198E}"/>
              </a:ext>
            </a:extLst>
          </p:cNvPr>
          <p:cNvSpPr/>
          <p:nvPr/>
        </p:nvSpPr>
        <p:spPr>
          <a:xfrm>
            <a:off x="0" y="9286"/>
            <a:ext cx="361244" cy="408403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FF6092F-B193-44D4-AD33-715C558211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510" y="5999040"/>
            <a:ext cx="1794933" cy="772859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EBAEFE5C-AAE6-4BED-9D4D-AB09FB2B2182}"/>
              </a:ext>
            </a:extLst>
          </p:cNvPr>
          <p:cNvSpPr txBox="1"/>
          <p:nvPr/>
        </p:nvSpPr>
        <p:spPr>
          <a:xfrm>
            <a:off x="1" y="19948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spc="80" dirty="0">
                <a:solidFill>
                  <a:schemeClr val="bg1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IPO - IndustriePark Oberelbe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7B84C9B-23BC-4E77-B0F0-3DFAEB1DC8AB}"/>
              </a:ext>
            </a:extLst>
          </p:cNvPr>
          <p:cNvSpPr txBox="1"/>
          <p:nvPr/>
        </p:nvSpPr>
        <p:spPr>
          <a:xfrm>
            <a:off x="0" y="845821"/>
            <a:ext cx="492443" cy="51110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Kosten- und Risikominimierung</a:t>
            </a:r>
            <a:endParaRPr lang="de-DE" sz="2000" b="1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E062D801-6A4C-4041-83DD-01A0D2677043}"/>
              </a:ext>
            </a:extLst>
          </p:cNvPr>
          <p:cNvSpPr txBox="1"/>
          <p:nvPr/>
        </p:nvSpPr>
        <p:spPr>
          <a:xfrm>
            <a:off x="255864" y="6083045"/>
            <a:ext cx="4447051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spc="40" dirty="0">
                <a:solidFill>
                  <a:schemeClr val="bg1"/>
                </a:solidFill>
                <a:latin typeface="Segoe UI Light" panose="020B0502040204020203" pitchFamily="34" charset="0"/>
                <a:ea typeface="Roboto Light" panose="02000000000000000000" pitchFamily="2" charset="0"/>
                <a:cs typeface="Segoe UI Light" panose="020B0502040204020203" pitchFamily="34" charset="0"/>
              </a:rPr>
              <a:t>Zweckverband IndustriePark Oberelbe</a:t>
            </a:r>
          </a:p>
          <a:p>
            <a:r>
              <a:rPr lang="de-DE" sz="1700" spc="40" dirty="0">
                <a:solidFill>
                  <a:schemeClr val="bg1"/>
                </a:solidFill>
                <a:latin typeface="Segoe UI Light" panose="020B0502040204020203" pitchFamily="34" charset="0"/>
                <a:ea typeface="Roboto Light" panose="02000000000000000000" pitchFamily="2" charset="0"/>
                <a:cs typeface="Segoe UI Light" panose="020B0502040204020203" pitchFamily="34" charset="0"/>
              </a:rPr>
              <a:t>Breite Straße 4 · 01796 Pirna · www.zv-ipo.de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F8AC4042-13B3-4DAD-9006-F41480B5A5AB}"/>
              </a:ext>
            </a:extLst>
          </p:cNvPr>
          <p:cNvSpPr txBox="1"/>
          <p:nvPr/>
        </p:nvSpPr>
        <p:spPr>
          <a:xfrm>
            <a:off x="1287269" y="990060"/>
            <a:ext cx="104223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D6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de-DE"/>
            </a:defPPr>
            <a:lvl1pPr>
              <a:spcBef>
                <a:spcPts val="600"/>
              </a:spcBef>
              <a:buFontTx/>
              <a:buNone/>
              <a:defRPr sz="2800" b="1">
                <a:solidFill>
                  <a:srgbClr val="C00000"/>
                </a:solidFill>
                <a:latin typeface="Segoe UI Light" panose="020B0502040204020203" pitchFamily="34" charset="0"/>
                <a:ea typeface="Roboto" panose="02000000000000000000" pitchFamily="2" charset="0"/>
                <a:cs typeface="Segoe UI Light" panose="020B0502040204020203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" pitchFamily="18" charset="0"/>
              </a:defRPr>
            </a:lvl9pPr>
          </a:lstStyle>
          <a:p>
            <a:r>
              <a:rPr lang="de-DE" sz="2400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B-Plan 1.2 – Umsetzungsvarianten als Voraussetzung für Baubeginn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06095F3-2E76-F330-0700-61438C9FFAB8}"/>
              </a:ext>
            </a:extLst>
          </p:cNvPr>
          <p:cNvSpPr txBox="1"/>
          <p:nvPr/>
        </p:nvSpPr>
        <p:spPr>
          <a:xfrm>
            <a:off x="9177789" y="4129072"/>
            <a:ext cx="2333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61950">
              <a:defRPr/>
            </a:pPr>
            <a:r>
              <a:rPr lang="de-DE" sz="2000" b="1" dirty="0">
                <a:solidFill>
                  <a:prstClr val="black">
                    <a:lumMod val="75000"/>
                    <a:lumOff val="25000"/>
                  </a:prstClr>
                </a:solidFill>
                <a:highlight>
                  <a:srgbClr val="FFFFFF"/>
                </a:highlight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</a:t>
            </a:r>
            <a:r>
              <a:rPr lang="de-DE" sz="2000" dirty="0">
                <a:solidFill>
                  <a:prstClr val="black">
                    <a:lumMod val="75000"/>
                    <a:lumOff val="25000"/>
                  </a:prstClr>
                </a:solidFill>
                <a:highlight>
                  <a:srgbClr val="FFFFFF"/>
                </a:highlight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erst dann: </a:t>
            </a:r>
          </a:p>
          <a:p>
            <a:pPr defTabSz="361950">
              <a:defRPr/>
            </a:pPr>
            <a:r>
              <a:rPr lang="de-DE" sz="2000" b="1" dirty="0">
                <a:solidFill>
                  <a:prstClr val="black">
                    <a:lumMod val="75000"/>
                    <a:lumOff val="25000"/>
                  </a:prstClr>
                </a:solidFill>
                <a:highlight>
                  <a:srgbClr val="FFFFFF"/>
                </a:highlight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Point of </a:t>
            </a:r>
            <a:r>
              <a:rPr lang="de-DE" sz="2000" b="1" dirty="0" err="1">
                <a:solidFill>
                  <a:prstClr val="black">
                    <a:lumMod val="75000"/>
                    <a:lumOff val="25000"/>
                  </a:prstClr>
                </a:solidFill>
                <a:highlight>
                  <a:srgbClr val="FFFFFF"/>
                </a:highlight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no</a:t>
            </a:r>
            <a:r>
              <a:rPr lang="de-DE" sz="2000" b="1" dirty="0">
                <a:solidFill>
                  <a:prstClr val="black">
                    <a:lumMod val="75000"/>
                    <a:lumOff val="25000"/>
                  </a:prstClr>
                </a:solidFill>
                <a:highlight>
                  <a:srgbClr val="FFFFFF"/>
                </a:highlight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</a:t>
            </a:r>
            <a:r>
              <a:rPr lang="de-DE" sz="2000" b="1" dirty="0" err="1">
                <a:solidFill>
                  <a:prstClr val="black">
                    <a:lumMod val="75000"/>
                    <a:lumOff val="25000"/>
                  </a:prstClr>
                </a:solidFill>
                <a:highlight>
                  <a:srgbClr val="FFFFFF"/>
                </a:highlight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return</a:t>
            </a:r>
            <a:r>
              <a:rPr lang="de-DE" sz="2000" b="1" dirty="0">
                <a:solidFill>
                  <a:prstClr val="black">
                    <a:lumMod val="75000"/>
                    <a:lumOff val="25000"/>
                  </a:prstClr>
                </a:solidFill>
                <a:highlight>
                  <a:srgbClr val="FFFFFF"/>
                </a:highlight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</a:t>
            </a:r>
            <a:endParaRPr kumimoji="0" lang="de-DE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F4B5D70-8A6C-8F3E-48E2-A8B919422C71}"/>
              </a:ext>
            </a:extLst>
          </p:cNvPr>
          <p:cNvSpPr/>
          <p:nvPr/>
        </p:nvSpPr>
        <p:spPr>
          <a:xfrm>
            <a:off x="9132257" y="3979970"/>
            <a:ext cx="2420559" cy="1239718"/>
          </a:xfrm>
          <a:prstGeom prst="ellipse">
            <a:avLst/>
          </a:prstGeom>
          <a:noFill/>
          <a:ln w="73025" cap="flat" cmpd="sng" algn="ctr">
            <a:solidFill>
              <a:schemeClr val="accent4"/>
            </a:solidFill>
            <a:prstDash val="solid"/>
            <a:miter lim="800000"/>
            <a:headEnd type="arrow" w="med" len="sm"/>
            <a:tailEnd type="arrow" w="med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98533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14531E60-2508-42DB-BC9C-8EEF264CAB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854454"/>
            <a:ext cx="12191999" cy="5153220"/>
          </a:xfrm>
          <a:prstGeom prst="rect">
            <a:avLst/>
          </a:prstGeom>
          <a:effectLst/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157F7564-3BC9-4153-B176-7F628164CCF3}"/>
              </a:ext>
            </a:extLst>
          </p:cNvPr>
          <p:cNvSpPr txBox="1"/>
          <p:nvPr/>
        </p:nvSpPr>
        <p:spPr>
          <a:xfrm>
            <a:off x="116541" y="916439"/>
            <a:ext cx="120647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3200" b="0" i="0" u="none" strike="noStrike" kern="1200" cap="none" spc="2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           </a:t>
            </a:r>
            <a:r>
              <a:rPr lang="de-DE" sz="2800" b="1" spc="20" dirty="0">
                <a:solidFill>
                  <a:prstClr val="white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5</a:t>
            </a:r>
            <a:r>
              <a:rPr kumimoji="0" lang="de-DE" sz="2800" b="1" i="0" u="none" strike="noStrike" kern="1200" cap="none" spc="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. Abwägung Bebauungsplan 1.1 – Frau Schubert </a:t>
            </a:r>
            <a:endParaRPr kumimoji="0" lang="de-DE" sz="3600" b="1" i="0" u="none" strike="noStrike" kern="1200" cap="none" spc="2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3600" b="0" i="0" u="none" strike="noStrike" kern="1200" cap="none" spc="2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3600" b="0" i="0" u="none" strike="noStrike" kern="1200" cap="none" spc="2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D983F934-5360-4122-9471-F28E2AD0A22D}"/>
              </a:ext>
            </a:extLst>
          </p:cNvPr>
          <p:cNvSpPr/>
          <p:nvPr/>
        </p:nvSpPr>
        <p:spPr>
          <a:xfrm>
            <a:off x="0" y="5969722"/>
            <a:ext cx="12192000" cy="900000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30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1BDD2858-B5A3-43CA-85FF-57F21E1B9F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510" y="5999040"/>
            <a:ext cx="1794933" cy="772859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CFEA6E75-BA0E-4EE7-81C4-E8BC51725869}"/>
              </a:ext>
            </a:extLst>
          </p:cNvPr>
          <p:cNvSpPr txBox="1"/>
          <p:nvPr/>
        </p:nvSpPr>
        <p:spPr>
          <a:xfrm>
            <a:off x="255864" y="6083045"/>
            <a:ext cx="4447051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Roboto Light" panose="02000000000000000000" pitchFamily="2" charset="0"/>
                <a:cs typeface="Segoe UI Light" panose="020B0502040204020203" pitchFamily="34" charset="0"/>
              </a:rPr>
              <a:t>Zweckverband IndustriePark Oberelbe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700" b="0" i="0" u="none" strike="noStrike" kern="1200" cap="none" spc="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Roboto Light" panose="02000000000000000000" pitchFamily="2" charset="0"/>
                <a:cs typeface="Segoe UI Light" panose="020B0502040204020203" pitchFamily="34" charset="0"/>
              </a:rPr>
              <a:t>Breite Straße 4 · 01796 Pirna · www.zv-ipo.de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A2C1D797-4EB0-4C61-908C-F50E2C4DADBD}"/>
              </a:ext>
            </a:extLst>
          </p:cNvPr>
          <p:cNvSpPr/>
          <p:nvPr/>
        </p:nvSpPr>
        <p:spPr>
          <a:xfrm>
            <a:off x="0" y="0"/>
            <a:ext cx="12192000" cy="845820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85F74623-C901-471A-B193-6BB6DB94C594}"/>
              </a:ext>
            </a:extLst>
          </p:cNvPr>
          <p:cNvSpPr txBox="1"/>
          <p:nvPr/>
        </p:nvSpPr>
        <p:spPr>
          <a:xfrm>
            <a:off x="0" y="198378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IPO - IndustriePark Oberelbe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EA27CFCE-F1DA-42F3-B4AD-076D383F1E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7256" t="41422"/>
          <a:stretch/>
        </p:blipFill>
        <p:spPr>
          <a:xfrm>
            <a:off x="0" y="9286"/>
            <a:ext cx="1086024" cy="845168"/>
          </a:xfrm>
          <a:prstGeom prst="rect">
            <a:avLst/>
          </a:prstGeom>
        </p:spPr>
      </p:pic>
      <p:sp>
        <p:nvSpPr>
          <p:cNvPr id="24" name="Rechteck 23">
            <a:extLst>
              <a:ext uri="{FF2B5EF4-FFF2-40B4-BE49-F238E27FC236}">
                <a16:creationId xmlns:a16="http://schemas.microsoft.com/office/drawing/2014/main" id="{C34AD8FB-CC6D-42A8-B385-6F2058C9CFE1}"/>
              </a:ext>
            </a:extLst>
          </p:cNvPr>
          <p:cNvSpPr/>
          <p:nvPr/>
        </p:nvSpPr>
        <p:spPr>
          <a:xfrm>
            <a:off x="0" y="9286"/>
            <a:ext cx="361244" cy="408403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33911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F1BF87AA-F4CC-4F51-BFEB-FB902424C11C}"/>
              </a:ext>
            </a:extLst>
          </p:cNvPr>
          <p:cNvSpPr/>
          <p:nvPr/>
        </p:nvSpPr>
        <p:spPr>
          <a:xfrm>
            <a:off x="0" y="5969722"/>
            <a:ext cx="12192000" cy="900000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Segoe UI Light" panose="020B0502040204020203" pitchFamily="34" charset="0"/>
                <a:cs typeface="Segoe UI Light" panose="020B0502040204020203" pitchFamily="34" charset="0"/>
              </a:rPr>
              <a:t>31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79341313-2708-49BD-B6A5-41B925311D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510" y="5999040"/>
            <a:ext cx="1794933" cy="772859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A2CC3D85-1EA8-44F1-A69E-E1DE18E4588C}"/>
              </a:ext>
            </a:extLst>
          </p:cNvPr>
          <p:cNvSpPr txBox="1"/>
          <p:nvPr/>
        </p:nvSpPr>
        <p:spPr>
          <a:xfrm>
            <a:off x="255864" y="6083045"/>
            <a:ext cx="4447051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spc="40" dirty="0">
                <a:solidFill>
                  <a:schemeClr val="bg1"/>
                </a:solidFill>
                <a:latin typeface="Segoe UI Light" panose="020B0502040204020203" pitchFamily="34" charset="0"/>
                <a:ea typeface="Roboto Light" panose="02000000000000000000" pitchFamily="2" charset="0"/>
                <a:cs typeface="Segoe UI Light" panose="020B0502040204020203" pitchFamily="34" charset="0"/>
              </a:rPr>
              <a:t>Zweckverband IndustriePark Oberelbe</a:t>
            </a:r>
          </a:p>
          <a:p>
            <a:r>
              <a:rPr lang="de-DE" sz="1700" spc="40" dirty="0">
                <a:solidFill>
                  <a:schemeClr val="bg1"/>
                </a:solidFill>
                <a:latin typeface="Segoe UI Light" panose="020B0502040204020203" pitchFamily="34" charset="0"/>
                <a:ea typeface="Roboto Light" panose="02000000000000000000" pitchFamily="2" charset="0"/>
                <a:cs typeface="Segoe UI Light" panose="020B0502040204020203" pitchFamily="34" charset="0"/>
              </a:rPr>
              <a:t>Breite Straße 4 · 01796 Pirna · www.zv-ipo.de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68F5EFD8-A04A-4BED-B1B6-7A7253A1C8DA}"/>
              </a:ext>
            </a:extLst>
          </p:cNvPr>
          <p:cNvSpPr/>
          <p:nvPr/>
        </p:nvSpPr>
        <p:spPr>
          <a:xfrm>
            <a:off x="0" y="0"/>
            <a:ext cx="12192000" cy="845820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A44A5229-CFDB-4C5D-9D1F-FF734A2A3D84}"/>
              </a:ext>
            </a:extLst>
          </p:cNvPr>
          <p:cNvSpPr txBox="1"/>
          <p:nvPr/>
        </p:nvSpPr>
        <p:spPr>
          <a:xfrm>
            <a:off x="0" y="198378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spc="80" dirty="0">
                <a:solidFill>
                  <a:schemeClr val="bg1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IPO - IndustriePark Oberelbe</a:t>
            </a: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6218851D-0CDF-4EDC-B8D9-DB552F57E7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7256" t="41422"/>
          <a:stretch/>
        </p:blipFill>
        <p:spPr>
          <a:xfrm>
            <a:off x="0" y="9286"/>
            <a:ext cx="1086024" cy="845168"/>
          </a:xfrm>
          <a:prstGeom prst="rect">
            <a:avLst/>
          </a:prstGeom>
        </p:spPr>
      </p:pic>
      <p:sp>
        <p:nvSpPr>
          <p:cNvPr id="25" name="Rechteck 24">
            <a:extLst>
              <a:ext uri="{FF2B5EF4-FFF2-40B4-BE49-F238E27FC236}">
                <a16:creationId xmlns:a16="http://schemas.microsoft.com/office/drawing/2014/main" id="{475EA512-6CA8-4653-9E71-3A26B9F258D1}"/>
              </a:ext>
            </a:extLst>
          </p:cNvPr>
          <p:cNvSpPr/>
          <p:nvPr/>
        </p:nvSpPr>
        <p:spPr>
          <a:xfrm>
            <a:off x="0" y="9286"/>
            <a:ext cx="361244" cy="408403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F2FE38F-EC45-4CBB-8B75-4472BDC0DFDE}"/>
              </a:ext>
            </a:extLst>
          </p:cNvPr>
          <p:cNvSpPr txBox="1"/>
          <p:nvPr/>
        </p:nvSpPr>
        <p:spPr>
          <a:xfrm>
            <a:off x="-13307" y="845821"/>
            <a:ext cx="492443" cy="51239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vert270" wrap="square" rtlCol="0">
            <a:spAutoFit/>
          </a:bodyPr>
          <a:lstStyle/>
          <a:p>
            <a:pPr algn="ctr"/>
            <a:endParaRPr lang="de-DE" sz="2000" b="1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93C0D1C-EC3B-4C6A-B60E-24EB970E724D}"/>
              </a:ext>
            </a:extLst>
          </p:cNvPr>
          <p:cNvSpPr txBox="1"/>
          <p:nvPr/>
        </p:nvSpPr>
        <p:spPr>
          <a:xfrm>
            <a:off x="9712171" y="4341189"/>
            <a:ext cx="2379215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B-Plan 1.1 </a:t>
            </a:r>
          </a:p>
          <a:p>
            <a:endParaRPr lang="de-DE" sz="1100" b="1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de-DE" sz="20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„Technologiepark</a:t>
            </a:r>
          </a:p>
          <a:p>
            <a:r>
              <a:rPr lang="de-DE" sz="20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</a:t>
            </a:r>
            <a:r>
              <a:rPr lang="de-DE" sz="2000" b="1" dirty="0" err="1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Feistenberg</a:t>
            </a:r>
            <a:r>
              <a:rPr lang="de-DE" sz="20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01C1191-26F0-4E55-BDE0-FBFB08E7DA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1080" y="844709"/>
            <a:ext cx="7069839" cy="511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4825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19">
            <a:extLst>
              <a:ext uri="{FF2B5EF4-FFF2-40B4-BE49-F238E27FC236}">
                <a16:creationId xmlns:a16="http://schemas.microsoft.com/office/drawing/2014/main" id="{68CB3814-27DD-40E0-B0A6-414E21E66A63}"/>
              </a:ext>
            </a:extLst>
          </p:cNvPr>
          <p:cNvSpPr txBox="1"/>
          <p:nvPr/>
        </p:nvSpPr>
        <p:spPr>
          <a:xfrm>
            <a:off x="1864311" y="832864"/>
            <a:ext cx="10111666" cy="504753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marL="180975" marR="0" lvl="0" indent="-180975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200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1" defTabSz="361950">
              <a:spcAft>
                <a:spcPts val="600"/>
              </a:spcAft>
            </a:pPr>
            <a:r>
              <a:rPr lang="de-DE" sz="1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</a:t>
            </a:r>
            <a:endParaRPr lang="de-DE" sz="2000" b="1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 defTabSz="361950">
              <a:spcAft>
                <a:spcPts val="600"/>
              </a:spcAft>
            </a:pPr>
            <a:r>
              <a:rPr lang="de-DE" sz="22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 </a:t>
            </a:r>
            <a:r>
              <a:rPr lang="de-DE" sz="24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Ablaufplan bis zur 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Genehmigung B-Plan 1.1 </a:t>
            </a:r>
            <a:endParaRPr lang="de-DE" sz="2200" b="1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 defTabSz="361950">
              <a:spcAft>
                <a:spcPts val="600"/>
              </a:spcAft>
            </a:pPr>
            <a:endParaRPr lang="de-DE" sz="1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257300" lvl="2" indent="-342900" defTabSz="3619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08/2024	  	Fertigstellung </a:t>
            </a:r>
            <a:r>
              <a:rPr lang="de-DE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Abwägungstabelle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(1.100 Seiten)</a:t>
            </a:r>
          </a:p>
          <a:p>
            <a:pPr marL="1257300" lvl="2" indent="-342900" defTabSz="3619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        	 	Erarbeitung </a:t>
            </a:r>
            <a:r>
              <a:rPr lang="de-DE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Beschlussvorlagen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zu Abwägung und Satzung</a:t>
            </a:r>
          </a:p>
          <a:p>
            <a:pPr marL="1257300" lvl="2" indent="-342900" defTabSz="3619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10/2024	  	</a:t>
            </a:r>
            <a:r>
              <a:rPr lang="de-DE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Weisungsbeschlüsse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in Stadträten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zur Abwägung 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257300" lvl="2" indent="-342900" defTabSz="3619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28.10.24  	</a:t>
            </a: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Abwägungsbeschluss durch Verbandsversammlung</a:t>
            </a:r>
          </a:p>
          <a:p>
            <a:pPr marL="1257300" lvl="2" indent="-342900" defTabSz="3619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11/2024 	  	</a:t>
            </a:r>
            <a:r>
              <a:rPr lang="de-DE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Prüfung LRA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zu Ausgliederung Landschaftsschutzgebiet (LSG)</a:t>
            </a:r>
          </a:p>
          <a:p>
            <a:pPr marL="1257300" lvl="2" indent="-342900" defTabSz="3619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			  	</a:t>
            </a:r>
            <a:r>
              <a:rPr lang="de-DE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Bekanntmachung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Verordnung zur LSG-Ausgliederung</a:t>
            </a:r>
          </a:p>
          <a:p>
            <a:pPr marL="1257300" lvl="2" indent="-342900" defTabSz="3619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			  	</a:t>
            </a:r>
            <a:r>
              <a:rPr lang="de-DE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Weisungsbeschlüsse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in Stadträten zur Satzung </a:t>
            </a:r>
          </a:p>
          <a:p>
            <a:pPr marL="1257300" lvl="2" indent="-342900" defTabSz="3619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02/2025  	Satzungsbeschluss durch Verbandsversammlung</a:t>
            </a:r>
          </a:p>
          <a:p>
            <a:pPr marL="1257300" lvl="2" indent="-342900" defTabSz="3619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03/2025	  	</a:t>
            </a:r>
            <a:r>
              <a:rPr lang="de-DE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Einreichung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zur Genehmigung beim LRA </a:t>
            </a:r>
          </a:p>
          <a:p>
            <a:pPr marL="1257300" lvl="2" indent="-342900" defTabSz="3619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06/2025  	Genehmigung B-Plan 1.1 durch Landratsamt</a:t>
            </a:r>
          </a:p>
          <a:p>
            <a:pPr marL="1257300" lvl="2" indent="-342900" defTabSz="3619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06/2026	  	</a:t>
            </a:r>
            <a:r>
              <a:rPr lang="de-DE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Rechtssicherheit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nach Ende der Einspruchsfrist</a:t>
            </a:r>
            <a:endParaRPr lang="de-DE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F3ECE817-2331-4BA6-8702-525476389167}"/>
              </a:ext>
            </a:extLst>
          </p:cNvPr>
          <p:cNvSpPr/>
          <p:nvPr/>
        </p:nvSpPr>
        <p:spPr>
          <a:xfrm>
            <a:off x="0" y="0"/>
            <a:ext cx="12192000" cy="845820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58CF835-CED0-4186-9459-E6E5E62D1F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7256" t="41422"/>
          <a:stretch/>
        </p:blipFill>
        <p:spPr>
          <a:xfrm>
            <a:off x="0" y="9286"/>
            <a:ext cx="1086024" cy="845168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9AF8DB60-82BA-4FB9-9D95-F8195D90198E}"/>
              </a:ext>
            </a:extLst>
          </p:cNvPr>
          <p:cNvSpPr/>
          <p:nvPr/>
        </p:nvSpPr>
        <p:spPr>
          <a:xfrm>
            <a:off x="0" y="9286"/>
            <a:ext cx="361244" cy="408403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DB6DF23-79AF-4A4F-82F2-71E0596B1D30}"/>
              </a:ext>
            </a:extLst>
          </p:cNvPr>
          <p:cNvSpPr txBox="1"/>
          <p:nvPr/>
        </p:nvSpPr>
        <p:spPr>
          <a:xfrm>
            <a:off x="1" y="19948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spc="80" dirty="0">
                <a:solidFill>
                  <a:schemeClr val="bg1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IPO - IndustriePark Oberelbe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CC18B9BF-0D64-40B6-900B-7F5EEAB8A51C}"/>
              </a:ext>
            </a:extLst>
          </p:cNvPr>
          <p:cNvSpPr/>
          <p:nvPr/>
        </p:nvSpPr>
        <p:spPr>
          <a:xfrm>
            <a:off x="0" y="5969722"/>
            <a:ext cx="12192000" cy="900000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Segoe UI Light" panose="020B0502040204020203" pitchFamily="34" charset="0"/>
                <a:cs typeface="Segoe UI Light" panose="020B0502040204020203" pitchFamily="34" charset="0"/>
              </a:rPr>
              <a:t>32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469F19B-AF53-4340-AA17-3965601FC8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510" y="5999040"/>
            <a:ext cx="1794933" cy="772859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CCBAA26A-CF33-4E38-9D6E-841D0F74EAC9}"/>
              </a:ext>
            </a:extLst>
          </p:cNvPr>
          <p:cNvSpPr txBox="1"/>
          <p:nvPr/>
        </p:nvSpPr>
        <p:spPr>
          <a:xfrm>
            <a:off x="255864" y="6083045"/>
            <a:ext cx="4447051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spc="40" dirty="0">
                <a:solidFill>
                  <a:schemeClr val="bg1"/>
                </a:solidFill>
                <a:latin typeface="Segoe UI Light" panose="020B0502040204020203" pitchFamily="34" charset="0"/>
                <a:ea typeface="Roboto Light" panose="02000000000000000000" pitchFamily="2" charset="0"/>
                <a:cs typeface="Segoe UI Light" panose="020B0502040204020203" pitchFamily="34" charset="0"/>
              </a:rPr>
              <a:t>Zweckverband IndustriePark Oberelbe</a:t>
            </a:r>
          </a:p>
          <a:p>
            <a:r>
              <a:rPr lang="de-DE" sz="1700" spc="40" dirty="0">
                <a:solidFill>
                  <a:schemeClr val="bg1"/>
                </a:solidFill>
                <a:latin typeface="Segoe UI Light" panose="020B0502040204020203" pitchFamily="34" charset="0"/>
                <a:ea typeface="Roboto Light" panose="02000000000000000000" pitchFamily="2" charset="0"/>
                <a:cs typeface="Segoe UI Light" panose="020B0502040204020203" pitchFamily="34" charset="0"/>
              </a:rPr>
              <a:t>Breite Straße 4 · 01796 Pirna · www.zv-ipo.de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7EEA790-3723-49BA-8DFB-10B2E00BA1F0}"/>
              </a:ext>
            </a:extLst>
          </p:cNvPr>
          <p:cNvSpPr txBox="1"/>
          <p:nvPr/>
        </p:nvSpPr>
        <p:spPr>
          <a:xfrm>
            <a:off x="0" y="845821"/>
            <a:ext cx="492443" cy="51239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de-DE" sz="20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Weiteres Vorgehen</a:t>
            </a:r>
          </a:p>
        </p:txBody>
      </p:sp>
    </p:spTree>
    <p:extLst>
      <p:ext uri="{BB962C8B-B14F-4D97-AF65-F5344CB8AC3E}">
        <p14:creationId xmlns:p14="http://schemas.microsoft.com/office/powerpoint/2010/main" val="22178703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F3ECE817-2331-4BA6-8702-525476389167}"/>
              </a:ext>
            </a:extLst>
          </p:cNvPr>
          <p:cNvSpPr/>
          <p:nvPr/>
        </p:nvSpPr>
        <p:spPr>
          <a:xfrm>
            <a:off x="0" y="0"/>
            <a:ext cx="12192000" cy="845820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B794735D-7B9B-4E68-8690-2097E4FC61CD}"/>
              </a:ext>
            </a:extLst>
          </p:cNvPr>
          <p:cNvSpPr/>
          <p:nvPr/>
        </p:nvSpPr>
        <p:spPr>
          <a:xfrm>
            <a:off x="0" y="5956837"/>
            <a:ext cx="12192000" cy="900000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Segoe UI Light" panose="020B0502040204020203" pitchFamily="34" charset="0"/>
                <a:cs typeface="Segoe UI Light" panose="020B0502040204020203" pitchFamily="34" charset="0"/>
              </a:rPr>
              <a:t>33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58CF835-CED0-4186-9459-E6E5E62D1F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7256" t="41422"/>
          <a:stretch/>
        </p:blipFill>
        <p:spPr>
          <a:xfrm>
            <a:off x="0" y="9286"/>
            <a:ext cx="1086024" cy="845168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9AF8DB60-82BA-4FB9-9D95-F8195D90198E}"/>
              </a:ext>
            </a:extLst>
          </p:cNvPr>
          <p:cNvSpPr/>
          <p:nvPr/>
        </p:nvSpPr>
        <p:spPr>
          <a:xfrm>
            <a:off x="0" y="9286"/>
            <a:ext cx="361244" cy="408403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FF6092F-B193-44D4-AD33-715C558211E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510" y="5999040"/>
            <a:ext cx="1794933" cy="772859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FBAD19F9-562B-4A68-9617-421AB85504D1}"/>
              </a:ext>
            </a:extLst>
          </p:cNvPr>
          <p:cNvSpPr txBox="1"/>
          <p:nvPr/>
        </p:nvSpPr>
        <p:spPr>
          <a:xfrm>
            <a:off x="1453202" y="959653"/>
            <a:ext cx="944857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D6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de-DE"/>
            </a:defPPr>
            <a:lvl1pPr>
              <a:spcBef>
                <a:spcPts val="600"/>
              </a:spcBef>
              <a:buFontTx/>
              <a:buNone/>
              <a:defRPr sz="2800" b="1">
                <a:solidFill>
                  <a:srgbClr val="C00000"/>
                </a:solidFill>
                <a:latin typeface="Segoe UI Light" panose="020B0502040204020203" pitchFamily="34" charset="0"/>
                <a:ea typeface="Roboto" panose="02000000000000000000" pitchFamily="2" charset="0"/>
                <a:cs typeface="Segoe UI Light" panose="020B0502040204020203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" pitchFamily="18" charset="0"/>
              </a:defRPr>
            </a:lvl9pPr>
          </a:lstStyle>
          <a:p>
            <a:r>
              <a:rPr lang="de-DE" sz="2400" dirty="0">
                <a:latin typeface="Segoe UI" panose="020B0502040204020203" pitchFamily="34" charset="0"/>
                <a:cs typeface="Segoe UI" panose="020B0502040204020203" pitchFamily="34" charset="0"/>
              </a:rPr>
              <a:t>I. Abwägung Bebauungsplan 1.1 „Technologiepark </a:t>
            </a:r>
            <a:r>
              <a:rPr lang="de-DE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Feistenberg</a:t>
            </a:r>
            <a:r>
              <a:rPr lang="de-DE" sz="2400" dirty="0">
                <a:latin typeface="Segoe UI" panose="020B0502040204020203" pitchFamily="34" charset="0"/>
                <a:cs typeface="Segoe UI" panose="020B0502040204020203" pitchFamily="34" charset="0"/>
              </a:rPr>
              <a:t>“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EBAEFE5C-AAE6-4BED-9D4D-AB09FB2B2182}"/>
              </a:ext>
            </a:extLst>
          </p:cNvPr>
          <p:cNvSpPr txBox="1"/>
          <p:nvPr/>
        </p:nvSpPr>
        <p:spPr>
          <a:xfrm>
            <a:off x="1" y="19948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spc="80" dirty="0">
                <a:solidFill>
                  <a:schemeClr val="bg1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IPO - IndustriePark Oberelbe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8752A80-09C6-EFE5-9F00-0E0E82FB1B62}"/>
              </a:ext>
            </a:extLst>
          </p:cNvPr>
          <p:cNvSpPr txBox="1"/>
          <p:nvPr/>
        </p:nvSpPr>
        <p:spPr>
          <a:xfrm>
            <a:off x="270502" y="1451480"/>
            <a:ext cx="1087172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marL="180975" marR="0" lvl="0" indent="-180975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200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1" defTabSz="361950">
              <a:lnSpc>
                <a:spcPct val="150000"/>
              </a:lnSpc>
              <a:spcAft>
                <a:spcPts val="600"/>
              </a:spcAft>
            </a:pP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Wesentliche Stellungnahmen der Behörden und sonstigen Beteiligten:</a:t>
            </a:r>
          </a:p>
          <a:p>
            <a:pPr lvl="1" defTabSz="361950">
              <a:spcAft>
                <a:spcPts val="600"/>
              </a:spcAft>
            </a:pP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1. Denkmalschutz</a:t>
            </a:r>
          </a:p>
          <a:p>
            <a:pPr marL="742950" marR="0" lvl="1" indent="-285750" algn="l" defTabSz="36195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Forderung nach Stärkung des Denkmalschutzes (Barock-</a:t>
            </a:r>
          </a:p>
          <a:p>
            <a:pPr marR="0" lvl="1" algn="l" defTabSz="36195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garten) wird gefolgt: Freihalten der Sichtfächer wird sog.</a:t>
            </a:r>
          </a:p>
          <a:p>
            <a:pPr marR="0" lvl="1" algn="l" defTabSz="36195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„Grundzug der Planung“ -&gt; dadurch keine spätere Befrei-</a:t>
            </a:r>
          </a:p>
          <a:p>
            <a:pPr marR="0" lvl="1" algn="l" defTabSz="361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ung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für einzelne Gebäude mehr möglich</a:t>
            </a:r>
          </a:p>
          <a:p>
            <a:pPr marL="742950" marR="0" lvl="1" indent="-285750" algn="l" defTabSz="361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kein komplettes Freihalten der Umgebung, da der um-</a:t>
            </a:r>
            <a:b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gebende Wald ausreichend Sichtschutz gewährleistet</a:t>
            </a:r>
          </a:p>
          <a:p>
            <a:pPr marL="742950" lvl="1" indent="-285750" defTabSz="361950">
              <a:lnSpc>
                <a:spcPct val="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sz="20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 defTabSz="361950">
              <a:spcAft>
                <a:spcPts val="600"/>
              </a:spcAft>
            </a:pP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2. Betroffenheit Landwirte und Eigentümer</a:t>
            </a:r>
          </a:p>
          <a:p>
            <a:pPr marL="742950" lvl="1" indent="-285750" defTabSz="3619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Verzicht auf die Inanspruchnahme einzelner Teilflächen</a:t>
            </a:r>
          </a:p>
          <a:p>
            <a:pPr marL="742950" lvl="1" indent="-285750" defTabSz="361950">
              <a:buFont typeface="Arial" panose="020B0604020202020204" pitchFamily="34" charset="0"/>
              <a:buChar char="•"/>
              <a:defRPr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Möglichkeit für Betriebe, über Ökokonto-Maßnahmen für den </a:t>
            </a:r>
          </a:p>
          <a:p>
            <a:pPr lvl="1" defTabSz="361950">
              <a:defRPr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Zweckverband zusätzliche eigene Einnahmen zu generieren</a:t>
            </a:r>
          </a:p>
          <a:p>
            <a:pPr marR="0" lvl="1" algn="l" defTabSz="361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de-DE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7B84C9B-23BC-4E77-B0F0-3DFAEB1DC8AB}"/>
              </a:ext>
            </a:extLst>
          </p:cNvPr>
          <p:cNvSpPr txBox="1"/>
          <p:nvPr/>
        </p:nvSpPr>
        <p:spPr>
          <a:xfrm>
            <a:off x="0" y="845821"/>
            <a:ext cx="492443" cy="51110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de-DE" sz="20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Weiteres Vorgehen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E062D801-6A4C-4041-83DD-01A0D2677043}"/>
              </a:ext>
            </a:extLst>
          </p:cNvPr>
          <p:cNvSpPr txBox="1"/>
          <p:nvPr/>
        </p:nvSpPr>
        <p:spPr>
          <a:xfrm>
            <a:off x="255864" y="6083045"/>
            <a:ext cx="4447051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spc="40" dirty="0">
                <a:solidFill>
                  <a:schemeClr val="bg1"/>
                </a:solidFill>
                <a:latin typeface="Segoe UI Light" panose="020B0502040204020203" pitchFamily="34" charset="0"/>
                <a:ea typeface="Roboto Light" panose="02000000000000000000" pitchFamily="2" charset="0"/>
                <a:cs typeface="Segoe UI Light" panose="020B0502040204020203" pitchFamily="34" charset="0"/>
              </a:rPr>
              <a:t>Zweckverband IndustriePark Oberelbe</a:t>
            </a:r>
          </a:p>
          <a:p>
            <a:r>
              <a:rPr lang="de-DE" sz="1700" spc="40" dirty="0">
                <a:solidFill>
                  <a:schemeClr val="bg1"/>
                </a:solidFill>
                <a:latin typeface="Segoe UI Light" panose="020B0502040204020203" pitchFamily="34" charset="0"/>
                <a:ea typeface="Roboto Light" panose="02000000000000000000" pitchFamily="2" charset="0"/>
                <a:cs typeface="Segoe UI Light" panose="020B0502040204020203" pitchFamily="34" charset="0"/>
              </a:rPr>
              <a:t>Breite Straße 4 · 01796 Pirna · www.zv-ipo.de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5"/>
          <a:srcRect l="12676" r="9215"/>
          <a:stretch/>
        </p:blipFill>
        <p:spPr>
          <a:xfrm>
            <a:off x="7347114" y="2159787"/>
            <a:ext cx="4723853" cy="3684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5581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F3ECE817-2331-4BA6-8702-525476389167}"/>
              </a:ext>
            </a:extLst>
          </p:cNvPr>
          <p:cNvSpPr/>
          <p:nvPr/>
        </p:nvSpPr>
        <p:spPr>
          <a:xfrm>
            <a:off x="0" y="0"/>
            <a:ext cx="12192000" cy="845820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58CF835-CED0-4186-9459-E6E5E62D1F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7256" t="41422"/>
          <a:stretch/>
        </p:blipFill>
        <p:spPr>
          <a:xfrm>
            <a:off x="0" y="9286"/>
            <a:ext cx="1086024" cy="845168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9AF8DB60-82BA-4FB9-9D95-F8195D90198E}"/>
              </a:ext>
            </a:extLst>
          </p:cNvPr>
          <p:cNvSpPr/>
          <p:nvPr/>
        </p:nvSpPr>
        <p:spPr>
          <a:xfrm>
            <a:off x="0" y="9286"/>
            <a:ext cx="361244" cy="408403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DB6DF23-79AF-4A4F-82F2-71E0596B1D30}"/>
              </a:ext>
            </a:extLst>
          </p:cNvPr>
          <p:cNvSpPr txBox="1"/>
          <p:nvPr/>
        </p:nvSpPr>
        <p:spPr>
          <a:xfrm>
            <a:off x="1" y="19948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spc="80" dirty="0">
                <a:solidFill>
                  <a:schemeClr val="bg1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IPO - IndustriePark Oberelbe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CC18B9BF-0D64-40B6-900B-7F5EEAB8A51C}"/>
              </a:ext>
            </a:extLst>
          </p:cNvPr>
          <p:cNvSpPr/>
          <p:nvPr/>
        </p:nvSpPr>
        <p:spPr>
          <a:xfrm>
            <a:off x="0" y="5969722"/>
            <a:ext cx="12192000" cy="900000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Segoe UI Light" panose="020B0502040204020203" pitchFamily="34" charset="0"/>
                <a:cs typeface="Segoe UI Light" panose="020B0502040204020203" pitchFamily="34" charset="0"/>
              </a:rPr>
              <a:t>34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469F19B-AF53-4340-AA17-3965601FC82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510" y="5999040"/>
            <a:ext cx="1794933" cy="772859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CCBAA26A-CF33-4E38-9D6E-841D0F74EAC9}"/>
              </a:ext>
            </a:extLst>
          </p:cNvPr>
          <p:cNvSpPr txBox="1"/>
          <p:nvPr/>
        </p:nvSpPr>
        <p:spPr>
          <a:xfrm>
            <a:off x="255864" y="6083045"/>
            <a:ext cx="4447051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spc="40" dirty="0">
                <a:solidFill>
                  <a:schemeClr val="bg1"/>
                </a:solidFill>
                <a:latin typeface="Segoe UI Light" panose="020B0502040204020203" pitchFamily="34" charset="0"/>
                <a:ea typeface="Roboto Light" panose="02000000000000000000" pitchFamily="2" charset="0"/>
                <a:cs typeface="Segoe UI Light" panose="020B0502040204020203" pitchFamily="34" charset="0"/>
              </a:rPr>
              <a:t>Zweckverband IndustriePark Oberelbe</a:t>
            </a:r>
          </a:p>
          <a:p>
            <a:r>
              <a:rPr lang="de-DE" sz="1700" spc="40" dirty="0">
                <a:solidFill>
                  <a:schemeClr val="bg1"/>
                </a:solidFill>
                <a:latin typeface="Segoe UI Light" panose="020B0502040204020203" pitchFamily="34" charset="0"/>
                <a:ea typeface="Roboto Light" panose="02000000000000000000" pitchFamily="2" charset="0"/>
                <a:cs typeface="Segoe UI Light" panose="020B0502040204020203" pitchFamily="34" charset="0"/>
              </a:rPr>
              <a:t>Breite Straße 4 · 01796 Pirna · www.zv-ipo.de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7EEA790-3723-49BA-8DFB-10B2E00BA1F0}"/>
              </a:ext>
            </a:extLst>
          </p:cNvPr>
          <p:cNvSpPr txBox="1"/>
          <p:nvPr/>
        </p:nvSpPr>
        <p:spPr>
          <a:xfrm>
            <a:off x="0" y="845821"/>
            <a:ext cx="492443" cy="51239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de-DE" sz="20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Weiteres Vorgehen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5"/>
          <a:srcRect t="3297" b="6644"/>
          <a:stretch/>
        </p:blipFill>
        <p:spPr>
          <a:xfrm>
            <a:off x="6214371" y="1541452"/>
            <a:ext cx="5599308" cy="4334104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8752A80-09C6-EFE5-9F00-0E0E82FB1B62}"/>
              </a:ext>
            </a:extLst>
          </p:cNvPr>
          <p:cNvSpPr txBox="1"/>
          <p:nvPr/>
        </p:nvSpPr>
        <p:spPr>
          <a:xfrm>
            <a:off x="286668" y="1559881"/>
            <a:ext cx="5599308" cy="444737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marL="180975" marR="0" lvl="0" indent="-180975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200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457200" marR="0" lvl="1" indent="0" algn="l" defTabSz="36195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3. Neubaustrecke</a:t>
            </a:r>
            <a:r>
              <a:rPr kumimoji="0" lang="de-DE" sz="18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Dresden-Prag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742950" marR="0" lvl="1" indent="-285750" algn="l" defTabSz="361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Entscheidung der DB AG für die Volltunnel-variante</a:t>
            </a:r>
            <a:r>
              <a:rPr kumimoji="0" lang="de-DE" sz="1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ermöglicht Verzicht auf Darstellung eines Freihaltekorridors für den Teiltunnel</a:t>
            </a:r>
          </a:p>
          <a:p>
            <a:pPr marR="0" lvl="1" algn="l" defTabSz="361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de-DE" sz="1400" i="0" u="none" strike="noStrike" kern="1200" cap="none" spc="0" normalizeH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lvl="1" defTabSz="361950">
              <a:lnSpc>
                <a:spcPct val="150000"/>
              </a:lnSpc>
              <a:defRPr/>
            </a:pP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4. Naturschutz / Artenschutz</a:t>
            </a:r>
          </a:p>
          <a:p>
            <a:pPr marL="742950" lvl="1" indent="-285750" defTabSz="361950">
              <a:buFont typeface="Arial" panose="020B0604020202020204" pitchFamily="34" charset="0"/>
              <a:buChar char="•"/>
              <a:defRPr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Forderung nach mehr Entsiegelung: eine     neue, externe Entsiegelungsfläche wird      dem B-Plan zugeordnet</a:t>
            </a:r>
          </a:p>
          <a:p>
            <a:pPr lvl="1" defTabSz="361950">
              <a:defRPr/>
            </a:pPr>
            <a:endParaRPr lang="de-DE" sz="8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742950" lvl="1" indent="-285750" defTabSz="361950">
              <a:buFont typeface="Arial" panose="020B0604020202020204" pitchFamily="34" charset="0"/>
              <a:buChar char="•"/>
              <a:defRPr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Forderung nach Absicherung der (vorzeitigen) Umsetzung der Artenschutzmaßnahmen wird durch Vertrag mit dem Landratsamt gefolgt</a:t>
            </a:r>
          </a:p>
          <a:p>
            <a:pPr marR="0" lvl="1" algn="l" defTabSz="361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de-DE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742950" marR="0" lvl="1" indent="-285750" algn="l" defTabSz="361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F02C43DA-7009-498F-8552-CB37C342535C}"/>
              </a:ext>
            </a:extLst>
          </p:cNvPr>
          <p:cNvSpPr txBox="1"/>
          <p:nvPr/>
        </p:nvSpPr>
        <p:spPr>
          <a:xfrm>
            <a:off x="1453202" y="959653"/>
            <a:ext cx="944857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D6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de-DE"/>
            </a:defPPr>
            <a:lvl1pPr>
              <a:spcBef>
                <a:spcPts val="600"/>
              </a:spcBef>
              <a:buFontTx/>
              <a:buNone/>
              <a:defRPr sz="2800" b="1">
                <a:solidFill>
                  <a:srgbClr val="C00000"/>
                </a:solidFill>
                <a:latin typeface="Segoe UI Light" panose="020B0502040204020203" pitchFamily="34" charset="0"/>
                <a:ea typeface="Roboto" panose="02000000000000000000" pitchFamily="2" charset="0"/>
                <a:cs typeface="Segoe UI Light" panose="020B0502040204020203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" pitchFamily="18" charset="0"/>
              </a:defRPr>
            </a:lvl9pPr>
          </a:lstStyle>
          <a:p>
            <a:r>
              <a:rPr lang="de-DE" sz="2400" dirty="0">
                <a:latin typeface="Segoe UI" panose="020B0502040204020203" pitchFamily="34" charset="0"/>
                <a:cs typeface="Segoe UI" panose="020B0502040204020203" pitchFamily="34" charset="0"/>
              </a:rPr>
              <a:t>II. Abwägung Bebauungsplan 1.1 „Technologiepark </a:t>
            </a:r>
            <a:r>
              <a:rPr lang="de-DE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Feistenberg</a:t>
            </a:r>
            <a:r>
              <a:rPr lang="de-DE" sz="2400" dirty="0">
                <a:latin typeface="Segoe UI" panose="020B0502040204020203" pitchFamily="34" charset="0"/>
                <a:cs typeface="Segoe UI" panose="020B0502040204020203" pitchFamily="34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7530321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F3ECE817-2331-4BA6-8702-525476389167}"/>
              </a:ext>
            </a:extLst>
          </p:cNvPr>
          <p:cNvSpPr/>
          <p:nvPr/>
        </p:nvSpPr>
        <p:spPr>
          <a:xfrm>
            <a:off x="0" y="0"/>
            <a:ext cx="12192000" cy="845820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58CF835-CED0-4186-9459-E6E5E62D1F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7256" t="41422"/>
          <a:stretch/>
        </p:blipFill>
        <p:spPr>
          <a:xfrm>
            <a:off x="0" y="9286"/>
            <a:ext cx="1086024" cy="845168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9AF8DB60-82BA-4FB9-9D95-F8195D90198E}"/>
              </a:ext>
            </a:extLst>
          </p:cNvPr>
          <p:cNvSpPr/>
          <p:nvPr/>
        </p:nvSpPr>
        <p:spPr>
          <a:xfrm>
            <a:off x="0" y="9286"/>
            <a:ext cx="361244" cy="408403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DB6DF23-79AF-4A4F-82F2-71E0596B1D30}"/>
              </a:ext>
            </a:extLst>
          </p:cNvPr>
          <p:cNvSpPr txBox="1"/>
          <p:nvPr/>
        </p:nvSpPr>
        <p:spPr>
          <a:xfrm>
            <a:off x="1" y="19948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spc="80" dirty="0">
                <a:solidFill>
                  <a:schemeClr val="bg1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IPO - IndustriePark Oberelbe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CC18B9BF-0D64-40B6-900B-7F5EEAB8A51C}"/>
              </a:ext>
            </a:extLst>
          </p:cNvPr>
          <p:cNvSpPr/>
          <p:nvPr/>
        </p:nvSpPr>
        <p:spPr>
          <a:xfrm>
            <a:off x="0" y="5996099"/>
            <a:ext cx="12192000" cy="900000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Segoe UI Light" panose="020B0502040204020203" pitchFamily="34" charset="0"/>
                <a:cs typeface="Segoe UI Light" panose="020B0502040204020203" pitchFamily="34" charset="0"/>
              </a:rPr>
              <a:t>35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469F19B-AF53-4340-AA17-3965601FC82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510" y="5999040"/>
            <a:ext cx="1794933" cy="772859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CCBAA26A-CF33-4E38-9D6E-841D0F74EAC9}"/>
              </a:ext>
            </a:extLst>
          </p:cNvPr>
          <p:cNvSpPr txBox="1"/>
          <p:nvPr/>
        </p:nvSpPr>
        <p:spPr>
          <a:xfrm>
            <a:off x="255864" y="6083045"/>
            <a:ext cx="4447051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spc="40" dirty="0">
                <a:solidFill>
                  <a:schemeClr val="bg1"/>
                </a:solidFill>
                <a:latin typeface="Segoe UI Light" panose="020B0502040204020203" pitchFamily="34" charset="0"/>
                <a:ea typeface="Roboto Light" panose="02000000000000000000" pitchFamily="2" charset="0"/>
                <a:cs typeface="Segoe UI Light" panose="020B0502040204020203" pitchFamily="34" charset="0"/>
              </a:rPr>
              <a:t>Zweckverband IndustriePark Oberelbe</a:t>
            </a:r>
          </a:p>
          <a:p>
            <a:r>
              <a:rPr lang="de-DE" sz="1700" spc="40" dirty="0">
                <a:solidFill>
                  <a:schemeClr val="bg1"/>
                </a:solidFill>
                <a:latin typeface="Segoe UI Light" panose="020B0502040204020203" pitchFamily="34" charset="0"/>
                <a:ea typeface="Roboto Light" panose="02000000000000000000" pitchFamily="2" charset="0"/>
                <a:cs typeface="Segoe UI Light" panose="020B0502040204020203" pitchFamily="34" charset="0"/>
              </a:rPr>
              <a:t>Breite Straße 4 · 01796 Pirna · www.zv-ipo.de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7EEA790-3723-49BA-8DFB-10B2E00BA1F0}"/>
              </a:ext>
            </a:extLst>
          </p:cNvPr>
          <p:cNvSpPr txBox="1"/>
          <p:nvPr/>
        </p:nvSpPr>
        <p:spPr>
          <a:xfrm>
            <a:off x="0" y="845821"/>
            <a:ext cx="492443" cy="51239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de-DE" sz="20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Weiteres Vorgehen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8752A80-09C6-EFE5-9F00-0E0E82FB1B62}"/>
              </a:ext>
            </a:extLst>
          </p:cNvPr>
          <p:cNvSpPr txBox="1"/>
          <p:nvPr/>
        </p:nvSpPr>
        <p:spPr>
          <a:xfrm>
            <a:off x="300344" y="1546656"/>
            <a:ext cx="10102097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marL="180975" marR="0" lvl="0" indent="-180975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200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1" defTabSz="361950">
              <a:lnSpc>
                <a:spcPct val="150000"/>
              </a:lnSpc>
              <a:spcAft>
                <a:spcPts val="600"/>
              </a:spcAft>
            </a:pPr>
            <a:r>
              <a:rPr lang="de-DE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5. Nachbargemeinden</a:t>
            </a:r>
          </a:p>
          <a:p>
            <a:pPr marL="742950" lvl="1" indent="-285750" defTabSz="3619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Ausdrückliche Zustimmung von Seiten der Landeshauptstadt Dresden</a:t>
            </a:r>
          </a:p>
          <a:p>
            <a:pPr marL="742950" lvl="1" indent="-285750" defTabSz="3619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Von den übrigen Nachbargemeinden werden keine Bedenken vorgebracht</a:t>
            </a:r>
          </a:p>
          <a:p>
            <a:pPr lvl="1" defTabSz="361950">
              <a:spcAft>
                <a:spcPts val="600"/>
              </a:spcAft>
            </a:pPr>
            <a:endParaRPr lang="de-DE" sz="3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 defTabSz="361950">
              <a:lnSpc>
                <a:spcPct val="150000"/>
              </a:lnSpc>
              <a:spcAft>
                <a:spcPts val="600"/>
              </a:spcAft>
            </a:pPr>
            <a:r>
              <a:rPr lang="de-DE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6. Umweltverbände, Bürgerinitiativen und Bürger</a:t>
            </a:r>
          </a:p>
          <a:p>
            <a:pPr marL="742950" marR="0" lvl="1" indent="-285750" algn="l" defTabSz="361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Forderung nach komplettem Verzicht auf das Vorhaben wird nicht gefolgt. Im Rahmen der Abwägung werden die Belange der Wirtschaft und des Gemeinwohls höher gewichtet</a:t>
            </a:r>
          </a:p>
          <a:p>
            <a:pPr marL="742950" marR="0" lvl="1" indent="-285750" algn="l" defTabSz="361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Planungshoheit und Abwägungsspielraum der Gemeinden des Zweckverbandes werden gemäß BauGB ausgeübt</a:t>
            </a:r>
          </a:p>
          <a:p>
            <a:pPr marL="742950" marR="0" lvl="1" indent="-285750" algn="l" defTabSz="361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Umwelt- und Erholungsbelange werden durch die Grünmaßnahmen sehr umfangreich berücksichtigt</a:t>
            </a:r>
          </a:p>
          <a:p>
            <a:pPr marR="0" lvl="1" algn="l" defTabSz="361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lang="de-DE" sz="3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800100" marR="0" lvl="1" indent="-342900" algn="l" defTabSz="361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Vorlage Abwägungsbeschluss in Verbandsversammlung am 28.10.2024</a:t>
            </a:r>
          </a:p>
        </p:txBody>
      </p:sp>
      <p:pic>
        <p:nvPicPr>
          <p:cNvPr id="14" name="Grafik 13" descr="Waage der Justitia mit einfarbiger Füllung">
            <a:extLst>
              <a:ext uri="{FF2B5EF4-FFF2-40B4-BE49-F238E27FC236}">
                <a16:creationId xmlns:a16="http://schemas.microsoft.com/office/drawing/2014/main" id="{38D204A6-F344-4669-8DAB-2B2208E4EF9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85541" y="2610031"/>
            <a:ext cx="1599312" cy="1599312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FD48E678-9B6E-4326-8AF3-0FEA97E95890}"/>
              </a:ext>
            </a:extLst>
          </p:cNvPr>
          <p:cNvSpPr txBox="1"/>
          <p:nvPr/>
        </p:nvSpPr>
        <p:spPr>
          <a:xfrm>
            <a:off x="1453201" y="959653"/>
            <a:ext cx="953735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D6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de-DE"/>
            </a:defPPr>
            <a:lvl1pPr>
              <a:spcBef>
                <a:spcPts val="600"/>
              </a:spcBef>
              <a:buFontTx/>
              <a:buNone/>
              <a:defRPr sz="2800" b="1">
                <a:solidFill>
                  <a:srgbClr val="C00000"/>
                </a:solidFill>
                <a:latin typeface="Segoe UI Light" panose="020B0502040204020203" pitchFamily="34" charset="0"/>
                <a:ea typeface="Roboto" panose="02000000000000000000" pitchFamily="2" charset="0"/>
                <a:cs typeface="Segoe UI Light" panose="020B0502040204020203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" pitchFamily="18" charset="0"/>
              </a:defRPr>
            </a:lvl9pPr>
          </a:lstStyle>
          <a:p>
            <a:r>
              <a:rPr lang="de-DE" sz="2400" dirty="0">
                <a:latin typeface="Segoe UI" panose="020B0502040204020203" pitchFamily="34" charset="0"/>
                <a:cs typeface="Segoe UI" panose="020B0502040204020203" pitchFamily="34" charset="0"/>
              </a:rPr>
              <a:t>III. Abwägung Bebauungsplan 1.1 „Technologiepark </a:t>
            </a:r>
            <a:r>
              <a:rPr lang="de-DE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Feistenberg</a:t>
            </a:r>
            <a:r>
              <a:rPr lang="de-DE" sz="2400" dirty="0">
                <a:latin typeface="Segoe UI" panose="020B0502040204020203" pitchFamily="34" charset="0"/>
                <a:cs typeface="Segoe UI" panose="020B0502040204020203" pitchFamily="34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8688780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1DCF4D57-4537-4E3A-9BC8-6DF11CCE0C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16746"/>
            <a:ext cx="12191999" cy="5152976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157F7564-3BC9-4153-B176-7F628164CCF3}"/>
              </a:ext>
            </a:extLst>
          </p:cNvPr>
          <p:cNvSpPr txBox="1"/>
          <p:nvPr/>
        </p:nvSpPr>
        <p:spPr>
          <a:xfrm>
            <a:off x="116541" y="916439"/>
            <a:ext cx="120647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3200" b="0" i="0" u="none" strike="noStrike" kern="1200" cap="none" spc="2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                          </a:t>
            </a:r>
            <a:r>
              <a:rPr kumimoji="0" lang="de-DE" sz="2800" b="1" i="0" u="none" strike="noStrike" kern="1200" cap="none" spc="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6. Termine – Herr Opitz </a:t>
            </a:r>
            <a:endParaRPr kumimoji="0" lang="de-DE" sz="3600" b="1" i="0" u="none" strike="noStrike" kern="1200" cap="none" spc="2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3600" b="0" i="0" u="none" strike="noStrike" kern="1200" cap="none" spc="2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3600" b="0" i="0" u="none" strike="noStrike" kern="1200" cap="none" spc="2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D983F934-5360-4122-9471-F28E2AD0A22D}"/>
              </a:ext>
            </a:extLst>
          </p:cNvPr>
          <p:cNvSpPr/>
          <p:nvPr/>
        </p:nvSpPr>
        <p:spPr>
          <a:xfrm>
            <a:off x="0" y="5969722"/>
            <a:ext cx="12192000" cy="900000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36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1BDD2858-B5A3-43CA-85FF-57F21E1B9F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510" y="5999040"/>
            <a:ext cx="1794933" cy="772859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CFEA6E75-BA0E-4EE7-81C4-E8BC51725869}"/>
              </a:ext>
            </a:extLst>
          </p:cNvPr>
          <p:cNvSpPr txBox="1"/>
          <p:nvPr/>
        </p:nvSpPr>
        <p:spPr>
          <a:xfrm>
            <a:off x="255864" y="6083045"/>
            <a:ext cx="4447051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Roboto Light" panose="02000000000000000000" pitchFamily="2" charset="0"/>
                <a:cs typeface="Segoe UI Light" panose="020B0502040204020203" pitchFamily="34" charset="0"/>
              </a:rPr>
              <a:t>Zweckverband IndustriePark Oberelbe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700" b="0" i="0" u="none" strike="noStrike" kern="1200" cap="none" spc="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Roboto Light" panose="02000000000000000000" pitchFamily="2" charset="0"/>
                <a:cs typeface="Segoe UI Light" panose="020B0502040204020203" pitchFamily="34" charset="0"/>
              </a:rPr>
              <a:t>Breite Straße 4 · 01796 Pirna · www.zv-ipo.de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A2C1D797-4EB0-4C61-908C-F50E2C4DADBD}"/>
              </a:ext>
            </a:extLst>
          </p:cNvPr>
          <p:cNvSpPr/>
          <p:nvPr/>
        </p:nvSpPr>
        <p:spPr>
          <a:xfrm>
            <a:off x="0" y="0"/>
            <a:ext cx="12192000" cy="845820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85F74623-C901-471A-B193-6BB6DB94C594}"/>
              </a:ext>
            </a:extLst>
          </p:cNvPr>
          <p:cNvSpPr txBox="1"/>
          <p:nvPr/>
        </p:nvSpPr>
        <p:spPr>
          <a:xfrm>
            <a:off x="0" y="198378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IPO - IndustriePark Oberelbe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EA27CFCE-F1DA-42F3-B4AD-076D383F1E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7256" t="41422"/>
          <a:stretch/>
        </p:blipFill>
        <p:spPr>
          <a:xfrm>
            <a:off x="0" y="9286"/>
            <a:ext cx="1086024" cy="845168"/>
          </a:xfrm>
          <a:prstGeom prst="rect">
            <a:avLst/>
          </a:prstGeom>
        </p:spPr>
      </p:pic>
      <p:sp>
        <p:nvSpPr>
          <p:cNvPr id="24" name="Rechteck 23">
            <a:extLst>
              <a:ext uri="{FF2B5EF4-FFF2-40B4-BE49-F238E27FC236}">
                <a16:creationId xmlns:a16="http://schemas.microsoft.com/office/drawing/2014/main" id="{C34AD8FB-CC6D-42A8-B385-6F2058C9CFE1}"/>
              </a:ext>
            </a:extLst>
          </p:cNvPr>
          <p:cNvSpPr/>
          <p:nvPr/>
        </p:nvSpPr>
        <p:spPr>
          <a:xfrm>
            <a:off x="0" y="9286"/>
            <a:ext cx="361244" cy="408403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2444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F3ECE817-2331-4BA6-8702-525476389167}"/>
              </a:ext>
            </a:extLst>
          </p:cNvPr>
          <p:cNvSpPr/>
          <p:nvPr/>
        </p:nvSpPr>
        <p:spPr>
          <a:xfrm>
            <a:off x="0" y="0"/>
            <a:ext cx="12192000" cy="845820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58CF835-CED0-4186-9459-E6E5E62D1F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7256" t="41422"/>
          <a:stretch/>
        </p:blipFill>
        <p:spPr>
          <a:xfrm>
            <a:off x="0" y="9286"/>
            <a:ext cx="1086024" cy="845168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9AF8DB60-82BA-4FB9-9D95-F8195D90198E}"/>
              </a:ext>
            </a:extLst>
          </p:cNvPr>
          <p:cNvSpPr/>
          <p:nvPr/>
        </p:nvSpPr>
        <p:spPr>
          <a:xfrm>
            <a:off x="0" y="9286"/>
            <a:ext cx="361244" cy="408403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EBAEFE5C-AAE6-4BED-9D4D-AB09FB2B2182}"/>
              </a:ext>
            </a:extLst>
          </p:cNvPr>
          <p:cNvSpPr txBox="1"/>
          <p:nvPr/>
        </p:nvSpPr>
        <p:spPr>
          <a:xfrm>
            <a:off x="1" y="19948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spc="80" dirty="0">
                <a:solidFill>
                  <a:schemeClr val="bg1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IPO - IndustriePark Oberelbe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B67DF142-757B-0809-429E-322FE44E31FD}"/>
              </a:ext>
            </a:extLst>
          </p:cNvPr>
          <p:cNvSpPr txBox="1"/>
          <p:nvPr/>
        </p:nvSpPr>
        <p:spPr>
          <a:xfrm>
            <a:off x="600943" y="961982"/>
            <a:ext cx="11467232" cy="538294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marL="180975" marR="0" lvl="0" indent="-180975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200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indent="0" defTabSz="361950">
              <a:lnSpc>
                <a:spcPct val="120000"/>
              </a:lnSpc>
              <a:spcBef>
                <a:spcPts val="600"/>
              </a:spcBef>
              <a:spcAft>
                <a:spcPts val="1800"/>
              </a:spcAft>
              <a:buNone/>
            </a:pPr>
            <a:r>
              <a:rPr lang="de-DE" sz="22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         </a:t>
            </a:r>
            <a:r>
              <a:rPr lang="de-DE" sz="24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Weitere Arbeitsschritte der nächsten Wochen und Monate</a:t>
            </a:r>
            <a:endParaRPr lang="de-DE" sz="2200" b="1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indent="0" defTabSz="361950">
              <a:spcAft>
                <a:spcPts val="600"/>
              </a:spcAft>
              <a:buNone/>
            </a:pPr>
            <a:r>
              <a:rPr lang="de-DE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Grunderwerb  		Ausübung Vorkaufsrecht - Sondersitzung VV, 07.10.24</a:t>
            </a:r>
          </a:p>
          <a:p>
            <a:pPr indent="0" defTabSz="361950">
              <a:spcAft>
                <a:spcPts val="600"/>
              </a:spcAft>
              <a:buNone/>
            </a:pPr>
            <a:r>
              <a:rPr lang="de-DE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B-Plan 1.1 			Abwägungsbeschluss - 28.10.24</a:t>
            </a:r>
          </a:p>
          <a:p>
            <a:pPr indent="0" defTabSz="361950">
              <a:spcAft>
                <a:spcPts val="600"/>
              </a:spcAft>
              <a:buNone/>
            </a:pPr>
            <a:r>
              <a:rPr lang="de-DE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B-Plan 1.2			Vergabeb</a:t>
            </a:r>
            <a:r>
              <a:rPr lang="de-DE" sz="18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eschluss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de-DE" sz="18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- 28</a:t>
            </a:r>
            <a:r>
              <a:rPr kumimoji="0" lang="de-DE" sz="1800" b="1" i="0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.10.24 </a:t>
            </a:r>
            <a:r>
              <a:rPr kumimoji="0" lang="de-DE" sz="1800" i="0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in</a:t>
            </a:r>
            <a:r>
              <a:rPr kumimoji="0" lang="de-DE" sz="1800" b="1" i="0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Verbandsversammlung (Beauftragung Planungsbüros)</a:t>
            </a:r>
            <a:endParaRPr lang="de-DE" sz="18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indent="0" defTabSz="361950">
              <a:lnSpc>
                <a:spcPct val="120000"/>
              </a:lnSpc>
              <a:spcAft>
                <a:spcPts val="1200"/>
              </a:spcAft>
              <a:buNone/>
            </a:pPr>
            <a:r>
              <a:rPr lang="de-DE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                          	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anschließend Bearbeitungsbeginn und Behörden- und Öffentlichkeitsbeteiligung</a:t>
            </a:r>
            <a:endParaRPr lang="de-DE" sz="18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indent="0" defTabSz="361950">
              <a:spcAft>
                <a:spcPts val="600"/>
              </a:spcAft>
              <a:buNone/>
            </a:pPr>
            <a:r>
              <a:rPr lang="de-DE" sz="18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Haushalt			Vorberatungen und HH-Beschluss - </a:t>
            </a:r>
            <a:r>
              <a:rPr kumimoji="0" lang="de-DE" sz="1800" b="1" i="0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1. Quartal 2025 </a:t>
            </a:r>
            <a:r>
              <a:rPr kumimoji="0" lang="de-DE" sz="1800" i="0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in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Verbandsversammlung</a:t>
            </a:r>
            <a:endParaRPr kumimoji="0" lang="de-DE" sz="18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indent="0" defTabSz="361950">
              <a:spcAft>
                <a:spcPts val="600"/>
              </a:spcAft>
              <a:buNone/>
            </a:pPr>
            <a:r>
              <a:rPr lang="de-DE" sz="18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2025/26		    		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anschließend Beteiligung und Genehmigung 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Doppelhaushalt</a:t>
            </a:r>
          </a:p>
          <a:p>
            <a:pPr indent="0" defTabSz="361950">
              <a:lnSpc>
                <a:spcPct val="120000"/>
              </a:lnSpc>
              <a:spcAft>
                <a:spcPts val="600"/>
              </a:spcAft>
              <a:buNone/>
            </a:pPr>
            <a:r>
              <a:rPr lang="de-DE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Förderung			Anfrage 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zur direkten Beteiligung Freistaat / </a:t>
            </a:r>
            <a:r>
              <a:rPr lang="de-DE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Antragsvoraussetzungen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GRW-Infra:</a:t>
            </a:r>
          </a:p>
          <a:p>
            <a:pPr marL="2571750" lvl="5" indent="-285750" defTabSz="3619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rechtskräftiger </a:t>
            </a:r>
            <a:r>
              <a:rPr kumimoji="0" lang="de-DE" b="0" i="0" u="sng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Bebauungsplan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1.1 „Technologiepark </a:t>
            </a: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Feistenberg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“</a:t>
            </a:r>
          </a:p>
          <a:p>
            <a:pPr marL="2571750" lvl="5" indent="-285750" defTabSz="3619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weitgehender </a:t>
            </a:r>
            <a:r>
              <a:rPr kumimoji="0" lang="de-DE" b="0" i="0" u="sng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Eigentumsnachweis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– Kauf- und Optionsverträge</a:t>
            </a:r>
          </a:p>
          <a:p>
            <a:pPr marL="2571750" lvl="5" indent="-285750" defTabSz="3619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mindestens </a:t>
            </a:r>
            <a:r>
              <a:rPr kumimoji="0" lang="de-DE" b="0" i="0" u="sng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Absichtserklärungen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von zwei förderfähigen Unternehmen </a:t>
            </a:r>
          </a:p>
          <a:p>
            <a:pPr lvl="6" defTabSz="361950">
              <a:lnSpc>
                <a:spcPct val="120000"/>
              </a:lnSpc>
            </a:pP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indent="0" defTabSz="361950">
              <a:lnSpc>
                <a:spcPct val="120000"/>
              </a:lnSpc>
              <a:spcAft>
                <a:spcPts val="1200"/>
              </a:spcAft>
              <a:buNone/>
            </a:pPr>
            <a:r>
              <a:rPr lang="de-DE" sz="18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Grunderwerb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 		</a:t>
            </a:r>
            <a:r>
              <a:rPr lang="de-DE" sz="18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Kauf- und Optionsverträge 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für B-Plan 1.1 und B-Plan 1.2 </a:t>
            </a:r>
            <a:endParaRPr lang="de-DE" sz="18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523875" indent="-342900" defTabSz="361950">
              <a:lnSpc>
                <a:spcPct val="120000"/>
              </a:lnSpc>
              <a:spcAft>
                <a:spcPts val="600"/>
              </a:spcAft>
            </a:pPr>
            <a:r>
              <a:rPr lang="de-DE" sz="18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Vermarktung	Fördermittelantrag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FR-Regio zur Erarbeitung Vermarktungsstudie zum B-Plan 1.1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4059259F-689F-4934-9AB8-D19A3F111F38}"/>
              </a:ext>
            </a:extLst>
          </p:cNvPr>
          <p:cNvSpPr/>
          <p:nvPr/>
        </p:nvSpPr>
        <p:spPr>
          <a:xfrm>
            <a:off x="0" y="5969722"/>
            <a:ext cx="12192000" cy="900000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Segoe UI Light" panose="020B0502040204020203" pitchFamily="34" charset="0"/>
                <a:cs typeface="Segoe UI Light" panose="020B0502040204020203" pitchFamily="34" charset="0"/>
              </a:rPr>
              <a:t>37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38A55E9-2864-4E8E-BAD8-55E6E938B4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510" y="5999040"/>
            <a:ext cx="1794933" cy="772859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7FEECFB8-9675-4AA6-B609-15698C1EE7CA}"/>
              </a:ext>
            </a:extLst>
          </p:cNvPr>
          <p:cNvSpPr txBox="1"/>
          <p:nvPr/>
        </p:nvSpPr>
        <p:spPr>
          <a:xfrm>
            <a:off x="255864" y="6083045"/>
            <a:ext cx="4447051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spc="40" dirty="0">
                <a:solidFill>
                  <a:schemeClr val="bg1"/>
                </a:solidFill>
                <a:latin typeface="Segoe UI Light" panose="020B0502040204020203" pitchFamily="34" charset="0"/>
                <a:ea typeface="Roboto Light" panose="02000000000000000000" pitchFamily="2" charset="0"/>
                <a:cs typeface="Segoe UI Light" panose="020B0502040204020203" pitchFamily="34" charset="0"/>
              </a:rPr>
              <a:t>Zweckverband IndustriePark Oberelbe</a:t>
            </a:r>
          </a:p>
          <a:p>
            <a:r>
              <a:rPr lang="de-DE" sz="1700" spc="40" dirty="0">
                <a:solidFill>
                  <a:schemeClr val="bg1"/>
                </a:solidFill>
                <a:latin typeface="Segoe UI Light" panose="020B0502040204020203" pitchFamily="34" charset="0"/>
                <a:ea typeface="Roboto Light" panose="02000000000000000000" pitchFamily="2" charset="0"/>
                <a:cs typeface="Segoe UI Light" panose="020B0502040204020203" pitchFamily="34" charset="0"/>
              </a:rPr>
              <a:t>Breite Straße 4 · 01796 Pirna · www.zv-ipo.de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D85F3CA2-539C-41B0-9CA9-0CF5A4BBE0FD}"/>
              </a:ext>
            </a:extLst>
          </p:cNvPr>
          <p:cNvSpPr txBox="1"/>
          <p:nvPr/>
        </p:nvSpPr>
        <p:spPr>
          <a:xfrm>
            <a:off x="0" y="845821"/>
            <a:ext cx="492443" cy="51239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de-DE" sz="20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Weiteres Vorgehen</a:t>
            </a:r>
          </a:p>
        </p:txBody>
      </p:sp>
    </p:spTree>
    <p:extLst>
      <p:ext uri="{BB962C8B-B14F-4D97-AF65-F5344CB8AC3E}">
        <p14:creationId xmlns:p14="http://schemas.microsoft.com/office/powerpoint/2010/main" val="37788789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EAFD5B6B-AEB6-4489-84C3-F1CC2906A1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16746"/>
            <a:ext cx="12191999" cy="5152976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157F7564-3BC9-4153-B176-7F628164CCF3}"/>
              </a:ext>
            </a:extLst>
          </p:cNvPr>
          <p:cNvSpPr txBox="1"/>
          <p:nvPr/>
        </p:nvSpPr>
        <p:spPr>
          <a:xfrm>
            <a:off x="116541" y="472552"/>
            <a:ext cx="12064751" cy="3662541"/>
          </a:xfrm>
          <a:prstGeom prst="rect">
            <a:avLst/>
          </a:prstGeom>
          <a:noFill/>
          <a:effectLst>
            <a:glow rad="127000">
              <a:schemeClr val="accent1">
                <a:alpha val="92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3600" b="0" i="0" u="none" strike="noStrike" kern="1200" cap="none" spc="2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                </a:t>
            </a:r>
            <a:endParaRPr kumimoji="0" lang="de-DE" b="0" i="0" u="none" strike="noStrike" kern="1200" cap="none" spc="2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600" spc="20" dirty="0">
                <a:solidFill>
                  <a:prstClr val="white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		      </a:t>
            </a:r>
            <a:r>
              <a:rPr kumimoji="0" lang="de-DE" sz="2800" b="1" i="0" u="none" strike="noStrike" kern="1200" cap="none" spc="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Vielen Dank für Ihre Aufmerksamkeit 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3200" b="1" spc="20" dirty="0">
              <a:solidFill>
                <a:prstClr val="white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		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3600" b="0" i="0" u="none" strike="noStrike" kern="1200" cap="none" spc="2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3600" b="0" i="0" u="none" strike="noStrike" kern="1200" cap="none" spc="2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D983F934-5360-4122-9471-F28E2AD0A22D}"/>
              </a:ext>
            </a:extLst>
          </p:cNvPr>
          <p:cNvSpPr/>
          <p:nvPr/>
        </p:nvSpPr>
        <p:spPr>
          <a:xfrm>
            <a:off x="0" y="5969722"/>
            <a:ext cx="12192000" cy="900000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38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1BDD2858-B5A3-43CA-85FF-57F21E1B9F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510" y="5999040"/>
            <a:ext cx="1794933" cy="772859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CFEA6E75-BA0E-4EE7-81C4-E8BC51725869}"/>
              </a:ext>
            </a:extLst>
          </p:cNvPr>
          <p:cNvSpPr txBox="1"/>
          <p:nvPr/>
        </p:nvSpPr>
        <p:spPr>
          <a:xfrm>
            <a:off x="255864" y="6083045"/>
            <a:ext cx="4447051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Roboto Light" panose="02000000000000000000" pitchFamily="2" charset="0"/>
                <a:cs typeface="Segoe UI Light" panose="020B0502040204020203" pitchFamily="34" charset="0"/>
              </a:rPr>
              <a:t>Zweckverband IndustriePark Oberelbe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700" b="0" i="0" u="none" strike="noStrike" kern="1200" cap="none" spc="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Roboto Light" panose="02000000000000000000" pitchFamily="2" charset="0"/>
                <a:cs typeface="Segoe UI Light" panose="020B0502040204020203" pitchFamily="34" charset="0"/>
              </a:rPr>
              <a:t>Breite Straße 4 · 01796 Pirna · www.zv-ipo.de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A2C1D797-4EB0-4C61-908C-F50E2C4DADBD}"/>
              </a:ext>
            </a:extLst>
          </p:cNvPr>
          <p:cNvSpPr/>
          <p:nvPr/>
        </p:nvSpPr>
        <p:spPr>
          <a:xfrm>
            <a:off x="0" y="0"/>
            <a:ext cx="12192000" cy="845820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85F74623-C901-471A-B193-6BB6DB94C594}"/>
              </a:ext>
            </a:extLst>
          </p:cNvPr>
          <p:cNvSpPr txBox="1"/>
          <p:nvPr/>
        </p:nvSpPr>
        <p:spPr>
          <a:xfrm>
            <a:off x="0" y="198378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IPO - IndustriePark Oberelbe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EA27CFCE-F1DA-42F3-B4AD-076D383F1E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7256" t="41422"/>
          <a:stretch/>
        </p:blipFill>
        <p:spPr>
          <a:xfrm>
            <a:off x="0" y="9286"/>
            <a:ext cx="1086024" cy="845168"/>
          </a:xfrm>
          <a:prstGeom prst="rect">
            <a:avLst/>
          </a:prstGeom>
        </p:spPr>
      </p:pic>
      <p:sp>
        <p:nvSpPr>
          <p:cNvPr id="24" name="Rechteck 23">
            <a:extLst>
              <a:ext uri="{FF2B5EF4-FFF2-40B4-BE49-F238E27FC236}">
                <a16:creationId xmlns:a16="http://schemas.microsoft.com/office/drawing/2014/main" id="{C34AD8FB-CC6D-42A8-B385-6F2058C9CFE1}"/>
              </a:ext>
            </a:extLst>
          </p:cNvPr>
          <p:cNvSpPr/>
          <p:nvPr/>
        </p:nvSpPr>
        <p:spPr>
          <a:xfrm>
            <a:off x="0" y="9286"/>
            <a:ext cx="361244" cy="408403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1832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DD9F86A1-F7F5-40AB-B4E5-5670F89FF6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16746"/>
            <a:ext cx="12191999" cy="5152976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D70F45BB-CD91-413E-8B05-B2C8279766E8}"/>
              </a:ext>
            </a:extLst>
          </p:cNvPr>
          <p:cNvSpPr/>
          <p:nvPr/>
        </p:nvSpPr>
        <p:spPr>
          <a:xfrm>
            <a:off x="0" y="5969722"/>
            <a:ext cx="12192000" cy="900000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E65BD999-3B4F-49EF-B6B2-F9D67652FA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510" y="5999040"/>
            <a:ext cx="1794933" cy="772859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B12D6A33-0EB0-4DAE-AFCE-0C4DCD5029C2}"/>
              </a:ext>
            </a:extLst>
          </p:cNvPr>
          <p:cNvSpPr txBox="1"/>
          <p:nvPr/>
        </p:nvSpPr>
        <p:spPr>
          <a:xfrm>
            <a:off x="255864" y="6083045"/>
            <a:ext cx="4447051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spc="40" dirty="0">
                <a:solidFill>
                  <a:schemeClr val="bg1"/>
                </a:solidFill>
                <a:latin typeface="Segoe UI Light" panose="020B0502040204020203" pitchFamily="34" charset="0"/>
                <a:ea typeface="Roboto Light" panose="02000000000000000000" pitchFamily="2" charset="0"/>
                <a:cs typeface="Segoe UI Light" panose="020B0502040204020203" pitchFamily="34" charset="0"/>
              </a:rPr>
              <a:t>Zweckverband IndustriePark Oberelbe</a:t>
            </a:r>
          </a:p>
          <a:p>
            <a:r>
              <a:rPr lang="de-DE" sz="1700" spc="40" dirty="0">
                <a:solidFill>
                  <a:schemeClr val="bg1"/>
                </a:solidFill>
                <a:latin typeface="Segoe UI Light" panose="020B0502040204020203" pitchFamily="34" charset="0"/>
                <a:ea typeface="Roboto Light" panose="02000000000000000000" pitchFamily="2" charset="0"/>
                <a:cs typeface="Segoe UI Light" panose="020B0502040204020203" pitchFamily="34" charset="0"/>
              </a:rPr>
              <a:t>Breite Straße 4 · 01796 Pirna · www.zv-ipo.de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531CE0AC-058E-41BE-82BC-B940DC787F7C}"/>
              </a:ext>
            </a:extLst>
          </p:cNvPr>
          <p:cNvSpPr txBox="1"/>
          <p:nvPr/>
        </p:nvSpPr>
        <p:spPr>
          <a:xfrm>
            <a:off x="255864" y="1146935"/>
            <a:ext cx="11936135" cy="2020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spc="20" dirty="0">
                <a:solidFill>
                  <a:schemeClr val="bg1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 III. Rückblick, Einblick, Ausblick</a:t>
            </a:r>
          </a:p>
          <a:p>
            <a:endParaRPr lang="de-DE" sz="1600" b="1" spc="20" dirty="0">
              <a:solidFill>
                <a:schemeClr val="bg1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r>
              <a:rPr lang="de-DE" sz="2800" b="1" spc="20" dirty="0">
                <a:solidFill>
                  <a:schemeClr val="bg1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 Herr Opitz, Herr Flörke, Frau Schubert</a:t>
            </a:r>
          </a:p>
          <a:p>
            <a:pPr marL="342900" indent="-342900">
              <a:lnSpc>
                <a:spcPct val="130000"/>
              </a:lnSpc>
              <a:buFontTx/>
              <a:buChar char="-"/>
            </a:pPr>
            <a:endParaRPr lang="de-DE" sz="2000" spc="20" dirty="0">
              <a:solidFill>
                <a:schemeClr val="bg1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pPr marL="342900" indent="-342900">
              <a:lnSpc>
                <a:spcPct val="130000"/>
              </a:lnSpc>
              <a:buFontTx/>
              <a:buChar char="-"/>
            </a:pPr>
            <a:endParaRPr lang="de-DE" sz="2000" spc="20" dirty="0"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0A40BABF-CF38-4C9F-A3A8-BFFC702486F9}"/>
              </a:ext>
            </a:extLst>
          </p:cNvPr>
          <p:cNvSpPr/>
          <p:nvPr/>
        </p:nvSpPr>
        <p:spPr>
          <a:xfrm>
            <a:off x="0" y="0"/>
            <a:ext cx="12192000" cy="845820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BE72C1C1-565F-4F09-9ED1-CB04FFE639C8}"/>
              </a:ext>
            </a:extLst>
          </p:cNvPr>
          <p:cNvSpPr txBox="1"/>
          <p:nvPr/>
        </p:nvSpPr>
        <p:spPr>
          <a:xfrm>
            <a:off x="0" y="198378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spc="80" dirty="0">
                <a:solidFill>
                  <a:schemeClr val="bg1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IPO - IndustriePark Oberelbe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86F911C8-91E2-4D1B-9A86-8822EB98F7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7256" t="41422"/>
          <a:stretch/>
        </p:blipFill>
        <p:spPr>
          <a:xfrm>
            <a:off x="0" y="9286"/>
            <a:ext cx="1086024" cy="845168"/>
          </a:xfrm>
          <a:prstGeom prst="rect">
            <a:avLst/>
          </a:prstGeom>
        </p:spPr>
      </p:pic>
      <p:sp>
        <p:nvSpPr>
          <p:cNvPr id="18" name="Rechteck 17">
            <a:extLst>
              <a:ext uri="{FF2B5EF4-FFF2-40B4-BE49-F238E27FC236}">
                <a16:creationId xmlns:a16="http://schemas.microsoft.com/office/drawing/2014/main" id="{61DEF937-4474-43DA-B7B4-8A9DFAFA04D7}"/>
              </a:ext>
            </a:extLst>
          </p:cNvPr>
          <p:cNvSpPr/>
          <p:nvPr/>
        </p:nvSpPr>
        <p:spPr>
          <a:xfrm>
            <a:off x="0" y="9286"/>
            <a:ext cx="361244" cy="408403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851049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55E821F6-21C3-4E92-BBA3-153ABC8ABE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16746"/>
            <a:ext cx="12191999" cy="5152976"/>
          </a:xfrm>
          <a:prstGeom prst="rect">
            <a:avLst/>
          </a:prstGeom>
        </p:spPr>
      </p:pic>
      <p:sp>
        <p:nvSpPr>
          <p:cNvPr id="18" name="Rechteck 17">
            <a:extLst>
              <a:ext uri="{FF2B5EF4-FFF2-40B4-BE49-F238E27FC236}">
                <a16:creationId xmlns:a16="http://schemas.microsoft.com/office/drawing/2014/main" id="{D983F934-5360-4122-9471-F28E2AD0A22D}"/>
              </a:ext>
            </a:extLst>
          </p:cNvPr>
          <p:cNvSpPr/>
          <p:nvPr/>
        </p:nvSpPr>
        <p:spPr>
          <a:xfrm>
            <a:off x="0" y="5969722"/>
            <a:ext cx="12192000" cy="900000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39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1BDD2858-B5A3-43CA-85FF-57F21E1B9F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510" y="5999040"/>
            <a:ext cx="1794933" cy="772859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CFEA6E75-BA0E-4EE7-81C4-E8BC51725869}"/>
              </a:ext>
            </a:extLst>
          </p:cNvPr>
          <p:cNvSpPr txBox="1"/>
          <p:nvPr/>
        </p:nvSpPr>
        <p:spPr>
          <a:xfrm>
            <a:off x="255864" y="6083045"/>
            <a:ext cx="4447051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Roboto Light" panose="02000000000000000000" pitchFamily="2" charset="0"/>
                <a:cs typeface="Segoe UI Light" panose="020B0502040204020203" pitchFamily="34" charset="0"/>
              </a:rPr>
              <a:t>Zweckverband IndustriePark Oberelbe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700" b="0" i="0" u="none" strike="noStrike" kern="1200" cap="none" spc="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Roboto Light" panose="02000000000000000000" pitchFamily="2" charset="0"/>
                <a:cs typeface="Segoe UI Light" panose="020B0502040204020203" pitchFamily="34" charset="0"/>
              </a:rPr>
              <a:t>Breite Straße 4 · 01796 Pirna · www.zv-ipo.de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A2C1D797-4EB0-4C61-908C-F50E2C4DADBD}"/>
              </a:ext>
            </a:extLst>
          </p:cNvPr>
          <p:cNvSpPr/>
          <p:nvPr/>
        </p:nvSpPr>
        <p:spPr>
          <a:xfrm>
            <a:off x="0" y="0"/>
            <a:ext cx="12192000" cy="845820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85F74623-C901-471A-B193-6BB6DB94C594}"/>
              </a:ext>
            </a:extLst>
          </p:cNvPr>
          <p:cNvSpPr txBox="1"/>
          <p:nvPr/>
        </p:nvSpPr>
        <p:spPr>
          <a:xfrm>
            <a:off x="0" y="198378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IPO - IndustriePark Oberelbe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EA27CFCE-F1DA-42F3-B4AD-076D383F1E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7256" t="41422"/>
          <a:stretch/>
        </p:blipFill>
        <p:spPr>
          <a:xfrm>
            <a:off x="0" y="9286"/>
            <a:ext cx="1086024" cy="845168"/>
          </a:xfrm>
          <a:prstGeom prst="rect">
            <a:avLst/>
          </a:prstGeom>
        </p:spPr>
      </p:pic>
      <p:sp>
        <p:nvSpPr>
          <p:cNvPr id="24" name="Rechteck 23">
            <a:extLst>
              <a:ext uri="{FF2B5EF4-FFF2-40B4-BE49-F238E27FC236}">
                <a16:creationId xmlns:a16="http://schemas.microsoft.com/office/drawing/2014/main" id="{C34AD8FB-CC6D-42A8-B385-6F2058C9CFE1}"/>
              </a:ext>
            </a:extLst>
          </p:cNvPr>
          <p:cNvSpPr/>
          <p:nvPr/>
        </p:nvSpPr>
        <p:spPr>
          <a:xfrm>
            <a:off x="0" y="9286"/>
            <a:ext cx="361244" cy="408403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9F65310-DB52-96A2-E527-D4E1108CD3C6}"/>
              </a:ext>
            </a:extLst>
          </p:cNvPr>
          <p:cNvSpPr txBox="1"/>
          <p:nvPr/>
        </p:nvSpPr>
        <p:spPr>
          <a:xfrm>
            <a:off x="631450" y="957947"/>
            <a:ext cx="5765559" cy="1304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IV. Fragestunde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Stadträte</a:t>
            </a:r>
          </a:p>
        </p:txBody>
      </p:sp>
    </p:spTree>
    <p:extLst>
      <p:ext uri="{BB962C8B-B14F-4D97-AF65-F5344CB8AC3E}">
        <p14:creationId xmlns:p14="http://schemas.microsoft.com/office/powerpoint/2010/main" val="3419987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33D5C2E2-C9F7-4C0D-8261-DEFF6F8723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16746"/>
            <a:ext cx="12191999" cy="5152976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5931B205-0BE7-4DB6-9AA8-F27585199157}"/>
              </a:ext>
            </a:extLst>
          </p:cNvPr>
          <p:cNvSpPr/>
          <p:nvPr/>
        </p:nvSpPr>
        <p:spPr>
          <a:xfrm>
            <a:off x="0" y="5969722"/>
            <a:ext cx="12192000" cy="900000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157F7564-3BC9-4153-B176-7F628164CCF3}"/>
              </a:ext>
            </a:extLst>
          </p:cNvPr>
          <p:cNvSpPr txBox="1"/>
          <p:nvPr/>
        </p:nvSpPr>
        <p:spPr>
          <a:xfrm>
            <a:off x="116541" y="916439"/>
            <a:ext cx="120647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5"/>
            <a:r>
              <a:rPr lang="de-DE" sz="3200" b="1" spc="20" dirty="0">
                <a:solidFill>
                  <a:schemeClr val="bg1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 </a:t>
            </a:r>
            <a:endParaRPr lang="de-DE" sz="2400" b="1" spc="20" dirty="0">
              <a:solidFill>
                <a:schemeClr val="bg1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pPr lvl="5"/>
            <a:r>
              <a:rPr lang="de-DE" sz="3600" b="1" spc="20" dirty="0">
                <a:solidFill>
                  <a:schemeClr val="bg1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     </a:t>
            </a:r>
            <a:r>
              <a:rPr lang="de-DE" sz="2800" b="1" spc="20" dirty="0">
                <a:solidFill>
                  <a:schemeClr val="bg1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1.  Beweggründe – Herr Flörke</a:t>
            </a:r>
            <a:endParaRPr lang="de-DE" sz="3200" b="1" spc="20" dirty="0">
              <a:solidFill>
                <a:schemeClr val="bg1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endParaRPr lang="de-DE" sz="3600" spc="20" dirty="0">
              <a:solidFill>
                <a:schemeClr val="bg1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6B2B7F5D-2C8D-497D-8BF5-62F6D16287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510" y="5999040"/>
            <a:ext cx="1794933" cy="772859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4FBBCB2A-5CB4-4377-A604-D6B51942B552}"/>
              </a:ext>
            </a:extLst>
          </p:cNvPr>
          <p:cNvSpPr txBox="1"/>
          <p:nvPr/>
        </p:nvSpPr>
        <p:spPr>
          <a:xfrm>
            <a:off x="255864" y="6083045"/>
            <a:ext cx="4447051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spc="40" dirty="0">
                <a:solidFill>
                  <a:schemeClr val="bg1"/>
                </a:solidFill>
                <a:latin typeface="Segoe UI Light" panose="020B0502040204020203" pitchFamily="34" charset="0"/>
                <a:ea typeface="Roboto Light" panose="02000000000000000000" pitchFamily="2" charset="0"/>
                <a:cs typeface="Segoe UI Light" panose="020B0502040204020203" pitchFamily="34" charset="0"/>
              </a:rPr>
              <a:t>Zweckverband IndustriePark Oberelbe</a:t>
            </a:r>
          </a:p>
          <a:p>
            <a:r>
              <a:rPr lang="de-DE" sz="1700" spc="40" dirty="0">
                <a:solidFill>
                  <a:schemeClr val="bg1"/>
                </a:solidFill>
                <a:latin typeface="Segoe UI Light" panose="020B0502040204020203" pitchFamily="34" charset="0"/>
                <a:ea typeface="Roboto Light" panose="02000000000000000000" pitchFamily="2" charset="0"/>
                <a:cs typeface="Segoe UI Light" panose="020B0502040204020203" pitchFamily="34" charset="0"/>
              </a:rPr>
              <a:t>Breite Straße 4 · 01796 Pirna · www.zv-ipo.de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25357F88-681A-4FBC-B20F-6B52E52DCEF5}"/>
              </a:ext>
            </a:extLst>
          </p:cNvPr>
          <p:cNvSpPr/>
          <p:nvPr/>
        </p:nvSpPr>
        <p:spPr>
          <a:xfrm>
            <a:off x="0" y="0"/>
            <a:ext cx="12192000" cy="845820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8437EEC-EA75-42CD-95B7-CDBE7809FC90}"/>
              </a:ext>
            </a:extLst>
          </p:cNvPr>
          <p:cNvSpPr txBox="1"/>
          <p:nvPr/>
        </p:nvSpPr>
        <p:spPr>
          <a:xfrm>
            <a:off x="0" y="198378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spc="80" dirty="0">
                <a:solidFill>
                  <a:schemeClr val="bg1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IPO - IndustriePark Oberelbe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DE6410F7-1C19-4E68-885B-81110CFB25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7256" t="41422"/>
          <a:stretch/>
        </p:blipFill>
        <p:spPr>
          <a:xfrm>
            <a:off x="0" y="9286"/>
            <a:ext cx="1086024" cy="845168"/>
          </a:xfrm>
          <a:prstGeom prst="rect">
            <a:avLst/>
          </a:prstGeom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451E5DAC-3D6B-430C-93E2-CA591BEA3790}"/>
              </a:ext>
            </a:extLst>
          </p:cNvPr>
          <p:cNvSpPr/>
          <p:nvPr/>
        </p:nvSpPr>
        <p:spPr>
          <a:xfrm>
            <a:off x="0" y="9286"/>
            <a:ext cx="361244" cy="408403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40237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F3ECE817-2331-4BA6-8702-525476389167}"/>
              </a:ext>
            </a:extLst>
          </p:cNvPr>
          <p:cNvSpPr/>
          <p:nvPr/>
        </p:nvSpPr>
        <p:spPr>
          <a:xfrm>
            <a:off x="0" y="0"/>
            <a:ext cx="12192000" cy="845820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58CF835-CED0-4186-9459-E6E5E62D1F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7256" t="41422"/>
          <a:stretch/>
        </p:blipFill>
        <p:spPr>
          <a:xfrm>
            <a:off x="0" y="9286"/>
            <a:ext cx="1086024" cy="845168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9AF8DB60-82BA-4FB9-9D95-F8195D90198E}"/>
              </a:ext>
            </a:extLst>
          </p:cNvPr>
          <p:cNvSpPr/>
          <p:nvPr/>
        </p:nvSpPr>
        <p:spPr>
          <a:xfrm>
            <a:off x="0" y="9286"/>
            <a:ext cx="361244" cy="408403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DB6DF23-79AF-4A4F-82F2-71E0596B1D30}"/>
              </a:ext>
            </a:extLst>
          </p:cNvPr>
          <p:cNvSpPr txBox="1"/>
          <p:nvPr/>
        </p:nvSpPr>
        <p:spPr>
          <a:xfrm>
            <a:off x="1" y="19948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spc="80" dirty="0">
                <a:solidFill>
                  <a:schemeClr val="bg1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IPO - IndustriePark Oberelbe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DA155E2-A9CB-45C3-85B1-213F42A52A0C}"/>
              </a:ext>
            </a:extLst>
          </p:cNvPr>
          <p:cNvSpPr txBox="1"/>
          <p:nvPr/>
        </p:nvSpPr>
        <p:spPr>
          <a:xfrm>
            <a:off x="2902998" y="1166471"/>
            <a:ext cx="8648139" cy="2366674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kumimoji="0" lang="de-DE" sz="2000" b="1" i="0" u="none" strike="noStrike" kern="1200" cap="none" spc="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Schwächen unserer Region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de-DE" b="1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Überalterung</a:t>
            </a:r>
            <a:r>
              <a:rPr lang="de-DE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und Abwanderung junger Menschen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de-DE" b="1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Mangel</a:t>
            </a:r>
            <a:r>
              <a:rPr lang="de-DE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an Industrie- und Gewerbeflächen generell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de-DE" b="1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Nichtvorhandensein</a:t>
            </a:r>
            <a:r>
              <a:rPr lang="de-DE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von Flächen größer als 5 ha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de-DE" b="1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Tourismusprägung</a:t>
            </a:r>
            <a:r>
              <a:rPr lang="de-DE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– Niedriglohnsektor überwiegt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de-DE" b="1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finanzschwache kommunale Körperschaften </a:t>
            </a:r>
            <a:r>
              <a:rPr lang="de-DE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– mangelnde Einnahmen</a:t>
            </a:r>
          </a:p>
          <a:p>
            <a:pPr lvl="2">
              <a:lnSpc>
                <a:spcPct val="130000"/>
              </a:lnSpc>
            </a:pPr>
            <a:endParaRPr lang="de-DE" sz="100" spc="20" dirty="0"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pPr>
              <a:lnSpc>
                <a:spcPct val="130000"/>
              </a:lnSpc>
            </a:pPr>
            <a:endParaRPr lang="de-DE" sz="300" spc="20" dirty="0"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7D4B7FB-0AEC-4E00-8EF4-0838BEAD6405}"/>
              </a:ext>
            </a:extLst>
          </p:cNvPr>
          <p:cNvSpPr/>
          <p:nvPr/>
        </p:nvSpPr>
        <p:spPr>
          <a:xfrm>
            <a:off x="0" y="5969722"/>
            <a:ext cx="12192000" cy="900000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Segoe UI Light" panose="020B0502040204020203" pitchFamily="34" charset="0"/>
                <a:cs typeface="Segoe UI Light" panose="020B0502040204020203" pitchFamily="34" charset="0"/>
              </a:rPr>
              <a:t>5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82E179D4-8490-4D9B-A822-38A508DDD4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510" y="5999040"/>
            <a:ext cx="1794933" cy="772859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19A6BB2D-F880-485A-ACA5-05EDCCA986E6}"/>
              </a:ext>
            </a:extLst>
          </p:cNvPr>
          <p:cNvSpPr txBox="1"/>
          <p:nvPr/>
        </p:nvSpPr>
        <p:spPr>
          <a:xfrm>
            <a:off x="255864" y="6083045"/>
            <a:ext cx="4447051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spc="40" dirty="0">
                <a:solidFill>
                  <a:schemeClr val="bg1"/>
                </a:solidFill>
                <a:latin typeface="Segoe UI Light" panose="020B0502040204020203" pitchFamily="34" charset="0"/>
                <a:ea typeface="Roboto Light" panose="02000000000000000000" pitchFamily="2" charset="0"/>
                <a:cs typeface="Segoe UI Light" panose="020B0502040204020203" pitchFamily="34" charset="0"/>
              </a:rPr>
              <a:t>Zweckverband IndustriePark Oberelbe</a:t>
            </a:r>
          </a:p>
          <a:p>
            <a:r>
              <a:rPr lang="de-DE" sz="1700" spc="40" dirty="0">
                <a:solidFill>
                  <a:schemeClr val="bg1"/>
                </a:solidFill>
                <a:latin typeface="Segoe UI Light" panose="020B0502040204020203" pitchFamily="34" charset="0"/>
                <a:ea typeface="Roboto Light" panose="02000000000000000000" pitchFamily="2" charset="0"/>
                <a:cs typeface="Segoe UI Light" panose="020B0502040204020203" pitchFamily="34" charset="0"/>
              </a:rPr>
              <a:t>Breite Straße 4 · 01796 Pirna · www.zv-ipo.de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D68AF25-1185-4A9E-A7D0-677C68C254ED}"/>
              </a:ext>
            </a:extLst>
          </p:cNvPr>
          <p:cNvSpPr txBox="1"/>
          <p:nvPr/>
        </p:nvSpPr>
        <p:spPr>
          <a:xfrm>
            <a:off x="-1" y="845821"/>
            <a:ext cx="492443" cy="51239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de-DE" sz="20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Beweggründe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7BCDA12-86DE-4D1E-916E-5C292D6118DB}"/>
              </a:ext>
            </a:extLst>
          </p:cNvPr>
          <p:cNvSpPr txBox="1"/>
          <p:nvPr/>
        </p:nvSpPr>
        <p:spPr>
          <a:xfrm>
            <a:off x="2902998" y="3716556"/>
            <a:ext cx="8648139" cy="18950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kumimoji="0" lang="de-DE" sz="2000" b="1" i="0" u="none" strike="noStrike" kern="1200" cap="none" spc="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Stärken unserer Region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de-DE" b="1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optimale Anbindung / Lage</a:t>
            </a:r>
            <a:r>
              <a:rPr lang="de-DE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- zwei Autobahnen und Bundesstraße / Dresden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kumimoji="0" lang="de-DE" sz="1800" b="1" i="0" u="none" strike="noStrike" kern="1200" cap="none" spc="2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vorhandene Unternehmensanfragen</a:t>
            </a:r>
            <a:r>
              <a:rPr kumimoji="0" lang="de-DE" sz="1800" b="0" i="0" u="none" strike="noStrike" kern="1200" cap="none" spc="2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nach Industrie- und Gewerbeflächen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kumimoji="0" lang="de-DE" sz="1800" b="1" i="0" u="none" strike="noStrike" kern="1200" cap="none" spc="2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zusätzlicher Flächenbedarf</a:t>
            </a:r>
            <a:r>
              <a:rPr kumimoji="0" lang="de-DE" sz="1800" b="0" i="0" u="none" strike="noStrike" kern="1200" cap="none" spc="2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durch Ansiedlungen in DD (25.000 Arbeitsplätze)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de-DE" b="1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großes Potenzial</a:t>
            </a:r>
            <a:r>
              <a:rPr lang="de-DE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für Arbeitsplätze mit entsprechendem Lohnniveau (Zuzug)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9BFC08D-5990-4CBC-9C20-095B54CF87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0" t="11994" r="53453" b="15744"/>
          <a:stretch/>
        </p:blipFill>
        <p:spPr>
          <a:xfrm>
            <a:off x="1200744" y="3934643"/>
            <a:ext cx="1187514" cy="135236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C3084989-52A1-4FC8-A407-4650E567052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987"/>
          <a:stretch/>
        </p:blipFill>
        <p:spPr>
          <a:xfrm>
            <a:off x="1138597" y="1597334"/>
            <a:ext cx="1295288" cy="123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283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F3ECE817-2331-4BA6-8702-525476389167}"/>
              </a:ext>
            </a:extLst>
          </p:cNvPr>
          <p:cNvSpPr/>
          <p:nvPr/>
        </p:nvSpPr>
        <p:spPr>
          <a:xfrm>
            <a:off x="0" y="0"/>
            <a:ext cx="12192000" cy="845820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58CF835-CED0-4186-9459-E6E5E62D1F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7256" t="41422"/>
          <a:stretch/>
        </p:blipFill>
        <p:spPr>
          <a:xfrm>
            <a:off x="0" y="9286"/>
            <a:ext cx="1086024" cy="845168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9AF8DB60-82BA-4FB9-9D95-F8195D90198E}"/>
              </a:ext>
            </a:extLst>
          </p:cNvPr>
          <p:cNvSpPr/>
          <p:nvPr/>
        </p:nvSpPr>
        <p:spPr>
          <a:xfrm>
            <a:off x="0" y="9286"/>
            <a:ext cx="361244" cy="408403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DB6DF23-79AF-4A4F-82F2-71E0596B1D30}"/>
              </a:ext>
            </a:extLst>
          </p:cNvPr>
          <p:cNvSpPr txBox="1"/>
          <p:nvPr/>
        </p:nvSpPr>
        <p:spPr>
          <a:xfrm>
            <a:off x="1" y="19948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spc="80" dirty="0">
                <a:solidFill>
                  <a:schemeClr val="bg1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IPO - IndustriePark Oberelbe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DA155E2-A9CB-45C3-85B1-213F42A52A0C}"/>
              </a:ext>
            </a:extLst>
          </p:cNvPr>
          <p:cNvSpPr txBox="1"/>
          <p:nvPr/>
        </p:nvSpPr>
        <p:spPr>
          <a:xfrm>
            <a:off x="1770184" y="1078679"/>
            <a:ext cx="8651631" cy="171604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Gegenmaßnahmen – was können wir tun? </a:t>
            </a:r>
            <a:endParaRPr lang="de-DE" sz="2000" b="1" spc="20" dirty="0">
              <a:solidFill>
                <a:srgbClr val="C00000"/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de-DE" b="1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Entwicklung </a:t>
            </a:r>
            <a:r>
              <a:rPr lang="de-DE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von nachgefragten Gewerbeflächen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de-DE" b="1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Schaffung</a:t>
            </a:r>
            <a:r>
              <a:rPr lang="de-DE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von attraktiven Arbeitsplätzen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de-DE" b="1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Ausbau</a:t>
            </a:r>
            <a:r>
              <a:rPr lang="de-DE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und Stabilisierung der Infrastruktur</a:t>
            </a:r>
          </a:p>
          <a:p>
            <a:pPr>
              <a:lnSpc>
                <a:spcPct val="130000"/>
              </a:lnSpc>
            </a:pPr>
            <a:endParaRPr lang="de-DE" sz="600" spc="2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7D4B7FB-0AEC-4E00-8EF4-0838BEAD6405}"/>
              </a:ext>
            </a:extLst>
          </p:cNvPr>
          <p:cNvSpPr/>
          <p:nvPr/>
        </p:nvSpPr>
        <p:spPr>
          <a:xfrm>
            <a:off x="0" y="5969722"/>
            <a:ext cx="12192000" cy="900000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82E179D4-8490-4D9B-A822-38A508DDD4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510" y="5999040"/>
            <a:ext cx="1794933" cy="772859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19A6BB2D-F880-485A-ACA5-05EDCCA986E6}"/>
              </a:ext>
            </a:extLst>
          </p:cNvPr>
          <p:cNvSpPr txBox="1"/>
          <p:nvPr/>
        </p:nvSpPr>
        <p:spPr>
          <a:xfrm>
            <a:off x="255864" y="6083045"/>
            <a:ext cx="4447051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spc="40" dirty="0">
                <a:solidFill>
                  <a:schemeClr val="bg1"/>
                </a:solidFill>
                <a:latin typeface="Segoe UI Light" panose="020B0502040204020203" pitchFamily="34" charset="0"/>
                <a:ea typeface="Roboto Light" panose="02000000000000000000" pitchFamily="2" charset="0"/>
                <a:cs typeface="Segoe UI Light" panose="020B0502040204020203" pitchFamily="34" charset="0"/>
              </a:rPr>
              <a:t>Zweckverband IndustriePark Oberelbe</a:t>
            </a:r>
          </a:p>
          <a:p>
            <a:r>
              <a:rPr lang="de-DE" sz="1700" spc="40" dirty="0">
                <a:solidFill>
                  <a:schemeClr val="bg1"/>
                </a:solidFill>
                <a:latin typeface="Segoe UI Light" panose="020B0502040204020203" pitchFamily="34" charset="0"/>
                <a:ea typeface="Roboto Light" panose="02000000000000000000" pitchFamily="2" charset="0"/>
                <a:cs typeface="Segoe UI Light" panose="020B0502040204020203" pitchFamily="34" charset="0"/>
              </a:rPr>
              <a:t>Breite Straße 4 · 01796 Pirna · www.zv-ipo.de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D68AF25-1185-4A9E-A7D0-677C68C254ED}"/>
              </a:ext>
            </a:extLst>
          </p:cNvPr>
          <p:cNvSpPr txBox="1"/>
          <p:nvPr/>
        </p:nvSpPr>
        <p:spPr>
          <a:xfrm>
            <a:off x="-1" y="845821"/>
            <a:ext cx="492443" cy="51239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de-DE" sz="20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Beweggründe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4E9DA0F5-47A8-4B78-BDF2-E90EAB06698B}"/>
              </a:ext>
            </a:extLst>
          </p:cNvPr>
          <p:cNvSpPr txBox="1"/>
          <p:nvPr/>
        </p:nvSpPr>
        <p:spPr>
          <a:xfrm>
            <a:off x="1770184" y="3846777"/>
            <a:ext cx="8651631" cy="1877181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endParaRPr kumimoji="0" lang="de-DE" sz="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>
              <a:lnSpc>
                <a:spcPct val="130000"/>
              </a:lnSpc>
              <a:spcAft>
                <a:spcPts val="600"/>
              </a:spcAft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   Ziel  -  </a:t>
            </a:r>
            <a:r>
              <a:rPr lang="de-DE" sz="2000" b="1" spc="20" dirty="0">
                <a:solidFill>
                  <a:srgbClr val="C00000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Stabilisierung Kommunalfinanzen und Region insgesamt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de-DE" b="1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Primäreffekte:	</a:t>
            </a:r>
            <a:r>
              <a:rPr lang="de-DE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Grundsteuer, </a:t>
            </a:r>
            <a:r>
              <a:rPr lang="de-DE" b="1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Gewerbesteuer</a:t>
            </a:r>
            <a:r>
              <a:rPr lang="de-DE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, Körperschaftssteuer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de-DE" b="1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Sekundäreffekte:  	Einkommenssteuer</a:t>
            </a:r>
            <a:r>
              <a:rPr lang="de-DE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, Kaufkraft, Immobilienmarkt,         </a:t>
            </a:r>
          </a:p>
          <a:p>
            <a:pPr>
              <a:lnSpc>
                <a:spcPct val="130000"/>
              </a:lnSpc>
            </a:pPr>
            <a:r>
              <a:rPr lang="de-DE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                                    	</a:t>
            </a:r>
            <a:r>
              <a:rPr lang="de-DE" b="1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Bevölkerungsentwicklung</a:t>
            </a:r>
            <a:r>
              <a:rPr lang="de-DE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, Auslastung Infrastruktur</a:t>
            </a:r>
          </a:p>
          <a:p>
            <a:pPr>
              <a:lnSpc>
                <a:spcPct val="130000"/>
              </a:lnSpc>
            </a:pPr>
            <a:endParaRPr lang="de-DE" sz="600" spc="2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Roboto Slab" pitchFamily="2" charset="0"/>
              <a:cs typeface="Segoe UI" panose="020B0502040204020203" pitchFamily="34" charset="0"/>
            </a:endParaRPr>
          </a:p>
        </p:txBody>
      </p:sp>
      <p:sp>
        <p:nvSpPr>
          <p:cNvPr id="5" name="Pfeil: nach unten 4">
            <a:extLst>
              <a:ext uri="{FF2B5EF4-FFF2-40B4-BE49-F238E27FC236}">
                <a16:creationId xmlns:a16="http://schemas.microsoft.com/office/drawing/2014/main" id="{BEBB0D2E-FC59-4773-9EC4-6C84FF0B3855}"/>
              </a:ext>
            </a:extLst>
          </p:cNvPr>
          <p:cNvSpPr/>
          <p:nvPr/>
        </p:nvSpPr>
        <p:spPr>
          <a:xfrm>
            <a:off x="5840900" y="2982889"/>
            <a:ext cx="355713" cy="656866"/>
          </a:xfrm>
          <a:prstGeom prst="downArrow">
            <a:avLst/>
          </a:prstGeom>
          <a:solidFill>
            <a:srgbClr val="FFC000"/>
          </a:solidFill>
          <a:ln w="73025" cap="flat" cmpd="sng" algn="ctr">
            <a:solidFill>
              <a:srgbClr val="FFC000"/>
            </a:solidFill>
            <a:prstDash val="solid"/>
            <a:miter lim="800000"/>
            <a:headEnd type="arrow" w="med" len="sm"/>
            <a:tailEnd type="arrow" w="med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6872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Zeichenbereich 1">
            <a:extLst>
              <a:ext uri="{FF2B5EF4-FFF2-40B4-BE49-F238E27FC236}">
                <a16:creationId xmlns:a16="http://schemas.microsoft.com/office/drawing/2014/main" id="{A5716C4B-3F61-4E1D-974E-A7272799F071}"/>
              </a:ext>
            </a:extLst>
          </p:cNvPr>
          <p:cNvGrpSpPr/>
          <p:nvPr/>
        </p:nvGrpSpPr>
        <p:grpSpPr>
          <a:xfrm>
            <a:off x="1340947" y="928062"/>
            <a:ext cx="10599526" cy="4951752"/>
            <a:chOff x="-1754427" y="-231422"/>
            <a:chExt cx="9253230" cy="4951752"/>
          </a:xfrm>
        </p:grpSpPr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B1C8513D-3551-49A2-BA30-D491503621B0}"/>
                </a:ext>
              </a:extLst>
            </p:cNvPr>
            <p:cNvSpPr/>
            <p:nvPr/>
          </p:nvSpPr>
          <p:spPr>
            <a:xfrm>
              <a:off x="0" y="0"/>
              <a:ext cx="7454900" cy="4464050"/>
            </a:xfrm>
            <a:prstGeom prst="rect">
              <a:avLst/>
            </a:prstGeom>
          </p:spPr>
        </p:sp>
        <p:sp>
          <p:nvSpPr>
            <p:cNvPr id="17" name="Rechteckiger Pfeil 5">
              <a:extLst>
                <a:ext uri="{FF2B5EF4-FFF2-40B4-BE49-F238E27FC236}">
                  <a16:creationId xmlns:a16="http://schemas.microsoft.com/office/drawing/2014/main" id="{8F1AD66D-03F3-4780-A6BB-722515AEBEE0}"/>
                </a:ext>
              </a:extLst>
            </p:cNvPr>
            <p:cNvSpPr/>
            <p:nvPr/>
          </p:nvSpPr>
          <p:spPr>
            <a:xfrm rot="10800000">
              <a:off x="2195431" y="1068832"/>
              <a:ext cx="1009651" cy="1993227"/>
            </a:xfrm>
            <a:prstGeom prst="bentArrow">
              <a:avLst>
                <a:gd name="adj1" fmla="val 48271"/>
                <a:gd name="adj2" fmla="val 46384"/>
                <a:gd name="adj3" fmla="val 19339"/>
                <a:gd name="adj4" fmla="val 16352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8" name="Rechteckiger Pfeil 6">
              <a:extLst>
                <a:ext uri="{FF2B5EF4-FFF2-40B4-BE49-F238E27FC236}">
                  <a16:creationId xmlns:a16="http://schemas.microsoft.com/office/drawing/2014/main" id="{0963A492-BBC3-4575-8FEE-F2A4BA0708A5}"/>
                </a:ext>
              </a:extLst>
            </p:cNvPr>
            <p:cNvSpPr/>
            <p:nvPr/>
          </p:nvSpPr>
          <p:spPr>
            <a:xfrm rot="10800000" flipH="1">
              <a:off x="3772916" y="1075968"/>
              <a:ext cx="481575" cy="1902952"/>
            </a:xfrm>
            <a:prstGeom prst="bentArrow">
              <a:avLst>
                <a:gd name="adj1" fmla="val 54702"/>
                <a:gd name="adj2" fmla="val 50000"/>
                <a:gd name="adj3" fmla="val 25000"/>
                <a:gd name="adj4" fmla="val 17443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9" name="Rechteckiger Pfeil 7">
              <a:extLst>
                <a:ext uri="{FF2B5EF4-FFF2-40B4-BE49-F238E27FC236}">
                  <a16:creationId xmlns:a16="http://schemas.microsoft.com/office/drawing/2014/main" id="{5315344B-9A52-44E4-89B7-EE59A489DD43}"/>
                </a:ext>
              </a:extLst>
            </p:cNvPr>
            <p:cNvSpPr/>
            <p:nvPr/>
          </p:nvSpPr>
          <p:spPr>
            <a:xfrm rot="10800000" flipH="1">
              <a:off x="4223499" y="1068832"/>
              <a:ext cx="863295" cy="1286348"/>
            </a:xfrm>
            <a:prstGeom prst="bentArrow">
              <a:avLst>
                <a:gd name="adj1" fmla="val 34106"/>
                <a:gd name="adj2" fmla="val 41188"/>
                <a:gd name="adj3" fmla="val 25000"/>
                <a:gd name="adj4" fmla="val 43750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0" name="Pfeil nach unten 8">
              <a:extLst>
                <a:ext uri="{FF2B5EF4-FFF2-40B4-BE49-F238E27FC236}">
                  <a16:creationId xmlns:a16="http://schemas.microsoft.com/office/drawing/2014/main" id="{68FE96E6-C6BE-4361-905F-9D5D54A9EAC5}"/>
                </a:ext>
              </a:extLst>
            </p:cNvPr>
            <p:cNvSpPr/>
            <p:nvPr/>
          </p:nvSpPr>
          <p:spPr>
            <a:xfrm>
              <a:off x="3257317" y="1067259"/>
              <a:ext cx="457200" cy="2453623"/>
            </a:xfrm>
            <a:prstGeom prst="downArrow">
              <a:avLst/>
            </a:prstGeom>
            <a:solidFill>
              <a:srgbClr val="92D050"/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1" name="Textfeld 8">
              <a:extLst>
                <a:ext uri="{FF2B5EF4-FFF2-40B4-BE49-F238E27FC236}">
                  <a16:creationId xmlns:a16="http://schemas.microsoft.com/office/drawing/2014/main" id="{DF485C52-E613-4D41-963C-7711C9CD39E9}"/>
                </a:ext>
              </a:extLst>
            </p:cNvPr>
            <p:cNvSpPr txBox="1"/>
            <p:nvPr/>
          </p:nvSpPr>
          <p:spPr>
            <a:xfrm>
              <a:off x="2713404" y="-231422"/>
              <a:ext cx="1807796" cy="1220920"/>
            </a:xfrm>
            <a:prstGeom prst="rect">
              <a:avLst/>
            </a:prstGeom>
            <a:solidFill>
              <a:srgbClr val="92D050"/>
            </a:solidFill>
            <a:ln w="6350">
              <a:solidFill>
                <a:prstClr val="black"/>
              </a:solidFill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de-DE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Segoe UI" panose="020B0502040204020203" pitchFamily="34" charset="0"/>
                  <a:ea typeface="Calibri"/>
                  <a:cs typeface="Segoe UI" panose="020B0502040204020203" pitchFamily="34" charset="0"/>
                </a:rPr>
                <a:t>Gewerbesteuer</a:t>
              </a:r>
              <a:br>
                <a:rPr kumimoji="0" lang="de-DE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Segoe UI" panose="020B0502040204020203" pitchFamily="34" charset="0"/>
                  <a:ea typeface="Calibri"/>
                  <a:cs typeface="Segoe UI" panose="020B0502040204020203" pitchFamily="34" charset="0"/>
                </a:rPr>
              </a:br>
              <a:r>
                <a:rPr kumimoji="0" lang="de-DE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Segoe UI" panose="020B0502040204020203" pitchFamily="34" charset="0"/>
                  <a:ea typeface="Calibri"/>
                  <a:cs typeface="Segoe UI" panose="020B0502040204020203" pitchFamily="34" charset="0"/>
                </a:rPr>
                <a:t>Kommunen </a:t>
              </a:r>
            </a:p>
            <a:p>
              <a:pPr marL="0" marR="0" lvl="0" indent="0" algn="ctr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de-DE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ea typeface="Calibri"/>
                  <a:cs typeface="Segoe UI" panose="020B0502040204020203" pitchFamily="34" charset="0"/>
                </a:rPr>
                <a:t>(100 %)</a:t>
              </a:r>
            </a:p>
            <a:p>
              <a:pPr marL="0" marR="0" lvl="0" indent="0" algn="ctr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de-DE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Calibri"/>
                <a:cs typeface="Segoe UI" panose="020B0502040204020203" pitchFamily="34" charset="0"/>
              </a:endParaRPr>
            </a:p>
          </p:txBody>
        </p:sp>
        <p:sp>
          <p:nvSpPr>
            <p:cNvPr id="22" name="Textfeld 9">
              <a:extLst>
                <a:ext uri="{FF2B5EF4-FFF2-40B4-BE49-F238E27FC236}">
                  <a16:creationId xmlns:a16="http://schemas.microsoft.com/office/drawing/2014/main" id="{89F64563-4B7B-4748-87C4-B4CB01BF9F51}"/>
                </a:ext>
              </a:extLst>
            </p:cNvPr>
            <p:cNvSpPr txBox="1"/>
            <p:nvPr/>
          </p:nvSpPr>
          <p:spPr>
            <a:xfrm>
              <a:off x="5218543" y="1759166"/>
              <a:ext cx="2280260" cy="472361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>
              <a:solidFill>
                <a:prstClr val="black"/>
              </a:solidFill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Segoe UI" panose="020B0502040204020203" pitchFamily="34" charset="0"/>
                  <a:ea typeface="Calibri"/>
                  <a:cs typeface="Segoe UI" panose="020B0502040204020203" pitchFamily="34" charset="0"/>
                </a:rPr>
                <a:t> Erhöhung Kreisumlage</a:t>
              </a:r>
            </a:p>
          </p:txBody>
        </p:sp>
        <p:sp>
          <p:nvSpPr>
            <p:cNvPr id="24" name="Textfeld 10">
              <a:extLst>
                <a:ext uri="{FF2B5EF4-FFF2-40B4-BE49-F238E27FC236}">
                  <a16:creationId xmlns:a16="http://schemas.microsoft.com/office/drawing/2014/main" id="{E8F1A168-AE0D-47E0-BA1F-F32F44AA46E7}"/>
                </a:ext>
              </a:extLst>
            </p:cNvPr>
            <p:cNvSpPr txBox="1"/>
            <p:nvPr/>
          </p:nvSpPr>
          <p:spPr>
            <a:xfrm>
              <a:off x="4403718" y="2506559"/>
              <a:ext cx="2489512" cy="472361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>
              <a:solidFill>
                <a:prstClr val="black"/>
              </a:solidFill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Segoe UI" panose="020B0502040204020203" pitchFamily="34" charset="0"/>
                  <a:ea typeface="Calibri"/>
                  <a:cs typeface="Segoe UI" panose="020B0502040204020203" pitchFamily="34" charset="0"/>
                </a:rPr>
                <a:t>Gewerbesteuerumlage</a:t>
              </a:r>
            </a:p>
          </p:txBody>
        </p:sp>
        <p:sp>
          <p:nvSpPr>
            <p:cNvPr id="25" name="Textfeld 11">
              <a:extLst>
                <a:ext uri="{FF2B5EF4-FFF2-40B4-BE49-F238E27FC236}">
                  <a16:creationId xmlns:a16="http://schemas.microsoft.com/office/drawing/2014/main" id="{3F2716E9-6DDF-491C-AD34-51EA4E7ED70D}"/>
                </a:ext>
              </a:extLst>
            </p:cNvPr>
            <p:cNvSpPr txBox="1"/>
            <p:nvPr/>
          </p:nvSpPr>
          <p:spPr>
            <a:xfrm>
              <a:off x="2212700" y="3619983"/>
              <a:ext cx="2581155" cy="1100347"/>
            </a:xfrm>
            <a:prstGeom prst="rect">
              <a:avLst/>
            </a:prstGeom>
            <a:solidFill>
              <a:srgbClr val="92D050"/>
            </a:solidFill>
            <a:ln w="6350">
              <a:solidFill>
                <a:prstClr val="black"/>
              </a:solidFill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Segoe UI" panose="020B0502040204020203" pitchFamily="34" charset="0"/>
                  <a:ea typeface="Calibri"/>
                  <a:cs typeface="Segoe UI" panose="020B0502040204020203" pitchFamily="34" charset="0"/>
                </a:rPr>
                <a:t>Reinertrag</a:t>
              </a:r>
            </a:p>
            <a:p>
              <a:pPr marL="0" marR="0" lvl="0" indent="0" algn="ctr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ea typeface="Calibri"/>
                  <a:cs typeface="Segoe UI" panose="020B0502040204020203" pitchFamily="34" charset="0"/>
                </a:rPr>
                <a:t>bei ZV IPO </a:t>
              </a:r>
              <a:r>
                <a:rPr kumimoji="0" lang="de-DE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Segoe UI" panose="020B0502040204020203" pitchFamily="34" charset="0"/>
                  <a:ea typeface="Calibri"/>
                  <a:cs typeface="Segoe UI" panose="020B0502040204020203" pitchFamily="34" charset="0"/>
                </a:rPr>
                <a:t> </a:t>
              </a:r>
            </a:p>
            <a:p>
              <a:pPr marL="0" marR="0" lvl="0" indent="0" algn="ctr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Segoe UI" panose="020B0502040204020203" pitchFamily="34" charset="0"/>
                  <a:ea typeface="Calibri"/>
                  <a:cs typeface="Segoe UI" panose="020B0502040204020203" pitchFamily="34" charset="0"/>
                </a:rPr>
                <a:t>ca. 15 % </a:t>
              </a:r>
            </a:p>
          </p:txBody>
        </p:sp>
        <p:sp>
          <p:nvSpPr>
            <p:cNvPr id="26" name="Textfeld 12">
              <a:extLst>
                <a:ext uri="{FF2B5EF4-FFF2-40B4-BE49-F238E27FC236}">
                  <a16:creationId xmlns:a16="http://schemas.microsoft.com/office/drawing/2014/main" id="{A9F81404-FCB7-4D63-B5AE-F181165DCABF}"/>
                </a:ext>
              </a:extLst>
            </p:cNvPr>
            <p:cNvSpPr txBox="1"/>
            <p:nvPr/>
          </p:nvSpPr>
          <p:spPr>
            <a:xfrm>
              <a:off x="-1754427" y="2355180"/>
              <a:ext cx="3805473" cy="48125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>
              <a:solidFill>
                <a:prstClr val="black"/>
              </a:solidFill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Segoe UI" panose="020B0502040204020203" pitchFamily="34" charset="0"/>
                  <a:ea typeface="Calibri"/>
                  <a:cs typeface="Segoe UI" panose="020B0502040204020203" pitchFamily="34" charset="0"/>
                </a:rPr>
                <a:t>Verringerung Schlüsselzuweisungen </a:t>
              </a:r>
            </a:p>
          </p:txBody>
        </p:sp>
      </p:grpSp>
      <p:sp>
        <p:nvSpPr>
          <p:cNvPr id="2" name="Textfeld 12">
            <a:extLst>
              <a:ext uri="{FF2B5EF4-FFF2-40B4-BE49-F238E27FC236}">
                <a16:creationId xmlns:a16="http://schemas.microsoft.com/office/drawing/2014/main" id="{B500DF7F-DB1F-664C-99E3-90ADED4AE574}"/>
              </a:ext>
            </a:extLst>
          </p:cNvPr>
          <p:cNvSpPr txBox="1"/>
          <p:nvPr/>
        </p:nvSpPr>
        <p:spPr>
          <a:xfrm>
            <a:off x="618141" y="931136"/>
            <a:ext cx="5117786" cy="2235949"/>
          </a:xfrm>
          <a:prstGeom prst="rect">
            <a:avLst/>
          </a:prstGeom>
          <a:solidFill>
            <a:srgbClr val="92D050">
              <a:alpha val="50196"/>
            </a:srgbClr>
          </a:solidFill>
          <a:ln w="6350">
            <a:solidFill>
              <a:prstClr val="black"/>
            </a:solidFill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  <a:t>Beispiel Gewerbesteuer </a:t>
            </a:r>
            <a:r>
              <a:rPr kumimoji="0" lang="de-DE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  <a:t>– </a:t>
            </a: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  <a:t>Primäreffekt</a:t>
            </a:r>
            <a:r>
              <a:rPr lang="de-DE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  <a:t> mit häufigen Missverständnissen</a:t>
            </a:r>
            <a:r>
              <a:rPr kumimoji="0" lang="de-DE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  <a:t>:</a:t>
            </a:r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8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Segoe UI" panose="020B0502040204020203" pitchFamily="34" charset="0"/>
              <a:ea typeface="Calibri"/>
              <a:cs typeface="Segoe UI" panose="020B0502040204020203" pitchFamily="34" charset="0"/>
            </a:endParaRPr>
          </a:p>
          <a:p>
            <a:pPr marL="285750" marR="0" lvl="0" indent="-28575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  <a:t>i.d.R. wichtigste, kommunale </a:t>
            </a:r>
            <a:r>
              <a:rPr lang="de-DE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  <a:t>Steuerquelle</a:t>
            </a:r>
          </a:p>
          <a:p>
            <a:pPr marL="285750" marR="0" lvl="0" indent="-28575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DE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  <a:t>sächs. Kommunen </a:t>
            </a:r>
            <a:r>
              <a:rPr kumimoji="0" lang="de-DE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  <a:t>unterdurchschnittlich</a:t>
            </a:r>
          </a:p>
          <a:p>
            <a:pPr marL="285750" marR="0" lvl="0" indent="-28575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  <a:t>viele Unternehmen = </a:t>
            </a:r>
            <a:r>
              <a:rPr lang="de-DE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  <a:t>hohe Einnahmen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DE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  <a:t>auch </a:t>
            </a:r>
            <a:r>
              <a:rPr kumimoji="0" lang="de-DE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  <a:t>große Unternehmen </a:t>
            </a:r>
            <a:r>
              <a:rPr kumimoji="0" lang="de-DE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  <a:t>zahlen</a:t>
            </a:r>
            <a:endParaRPr kumimoji="0" lang="de-DE" sz="16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Segoe UI" panose="020B0502040204020203" pitchFamily="34" charset="0"/>
              <a:ea typeface="Calibri"/>
              <a:cs typeface="Segoe UI" panose="020B0502040204020203" pitchFamily="34" charset="0"/>
            </a:endParaRPr>
          </a:p>
        </p:txBody>
      </p:sp>
      <p:sp>
        <p:nvSpPr>
          <p:cNvPr id="27" name="Textfeld 12">
            <a:extLst>
              <a:ext uri="{FF2B5EF4-FFF2-40B4-BE49-F238E27FC236}">
                <a16:creationId xmlns:a16="http://schemas.microsoft.com/office/drawing/2014/main" id="{83D9FF6B-2677-4BF1-8FAC-1011700CA96B}"/>
              </a:ext>
            </a:extLst>
          </p:cNvPr>
          <p:cNvSpPr txBox="1"/>
          <p:nvPr/>
        </p:nvSpPr>
        <p:spPr>
          <a:xfrm>
            <a:off x="641712" y="4333310"/>
            <a:ext cx="5058384" cy="1550623"/>
          </a:xfrm>
          <a:prstGeom prst="rect">
            <a:avLst/>
          </a:prstGeom>
          <a:solidFill>
            <a:srgbClr val="92D050">
              <a:alpha val="50196"/>
            </a:srgbClr>
          </a:solidFill>
          <a:ln w="6350">
            <a:solidFill>
              <a:prstClr val="black"/>
            </a:solidFill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  <a:t>Beispiel Gewerbegebiet „Areal Pro“ </a:t>
            </a:r>
            <a:r>
              <a:rPr kumimoji="0" lang="de-DE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  <a:t>(Günzburg, </a:t>
            </a:r>
            <a:r>
              <a:rPr lang="de-DE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</a:rPr>
              <a:t>Bubesheim</a:t>
            </a:r>
            <a:r>
              <a:rPr lang="de-DE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</a:rPr>
              <a:t>, Leipheim</a:t>
            </a:r>
            <a:r>
              <a:rPr kumimoji="0" lang="de-DE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  <a:t>): </a:t>
            </a:r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80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Segoe UI" panose="020B0502040204020203" pitchFamily="34" charset="0"/>
              <a:ea typeface="Calibri"/>
              <a:cs typeface="Segoe UI" panose="020B0502040204020203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  <a:t>Abführung </a:t>
            </a:r>
            <a:r>
              <a:rPr kumimoji="0" lang="de-DE" b="1" i="0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  <a:t>Überschuss</a:t>
            </a:r>
            <a:r>
              <a:rPr kumimoji="0" lang="de-DE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  <a:t> vom Zweckverband an Mitgliedskommunen bereits </a:t>
            </a:r>
            <a:r>
              <a:rPr kumimoji="0" lang="de-DE" b="1" i="0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  <a:t>nach 8 Jahren</a:t>
            </a:r>
            <a:endParaRPr kumimoji="0" lang="de-DE" sz="200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Segoe UI" panose="020B0502040204020203" pitchFamily="34" charset="0"/>
              <a:ea typeface="Calibri"/>
              <a:cs typeface="Segoe UI" panose="020B0502040204020203" pitchFamily="34" charset="0"/>
            </a:endParaRP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A11E1F23-2B15-45BC-8BEB-242BF6F82D2B}"/>
              </a:ext>
            </a:extLst>
          </p:cNvPr>
          <p:cNvSpPr/>
          <p:nvPr/>
        </p:nvSpPr>
        <p:spPr>
          <a:xfrm>
            <a:off x="0" y="5969722"/>
            <a:ext cx="12192000" cy="900000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Segoe UI Light" panose="020B0502040204020203" pitchFamily="34" charset="0"/>
                <a:cs typeface="Segoe UI Light" panose="020B0502040204020203" pitchFamily="34" charset="0"/>
              </a:rPr>
              <a:t>7</a:t>
            </a: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767DD429-227E-4519-9C53-F0F75D0AA7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510" y="5999040"/>
            <a:ext cx="1794933" cy="772859"/>
          </a:xfrm>
          <a:prstGeom prst="rect">
            <a:avLst/>
          </a:prstGeom>
        </p:spPr>
      </p:pic>
      <p:sp>
        <p:nvSpPr>
          <p:cNvPr id="30" name="Textfeld 29">
            <a:extLst>
              <a:ext uri="{FF2B5EF4-FFF2-40B4-BE49-F238E27FC236}">
                <a16:creationId xmlns:a16="http://schemas.microsoft.com/office/drawing/2014/main" id="{F5E14BF6-3080-4B24-B7AC-F81D5999AE8F}"/>
              </a:ext>
            </a:extLst>
          </p:cNvPr>
          <p:cNvSpPr txBox="1"/>
          <p:nvPr/>
        </p:nvSpPr>
        <p:spPr>
          <a:xfrm>
            <a:off x="255864" y="6083045"/>
            <a:ext cx="4447051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spc="40" dirty="0">
                <a:solidFill>
                  <a:schemeClr val="bg1"/>
                </a:solidFill>
                <a:latin typeface="Segoe UI Light" panose="020B0502040204020203" pitchFamily="34" charset="0"/>
                <a:ea typeface="Roboto Light" panose="02000000000000000000" pitchFamily="2" charset="0"/>
                <a:cs typeface="Segoe UI Light" panose="020B0502040204020203" pitchFamily="34" charset="0"/>
              </a:rPr>
              <a:t>Zweckverband IndustriePark Oberelbe</a:t>
            </a:r>
          </a:p>
          <a:p>
            <a:r>
              <a:rPr lang="de-DE" sz="1700" spc="40" dirty="0">
                <a:solidFill>
                  <a:schemeClr val="bg1"/>
                </a:solidFill>
                <a:latin typeface="Segoe UI Light" panose="020B0502040204020203" pitchFamily="34" charset="0"/>
                <a:ea typeface="Roboto Light" panose="02000000000000000000" pitchFamily="2" charset="0"/>
                <a:cs typeface="Segoe UI Light" panose="020B0502040204020203" pitchFamily="34" charset="0"/>
              </a:rPr>
              <a:t>Breite Straße 4 · 01796 Pirna · www.zv-ipo.de</a:t>
            </a: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094A74EE-F7AE-484A-84E4-31261FD74B06}"/>
              </a:ext>
            </a:extLst>
          </p:cNvPr>
          <p:cNvSpPr/>
          <p:nvPr/>
        </p:nvSpPr>
        <p:spPr>
          <a:xfrm>
            <a:off x="0" y="0"/>
            <a:ext cx="12192000" cy="845820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0" name="Grafik 39">
            <a:extLst>
              <a:ext uri="{FF2B5EF4-FFF2-40B4-BE49-F238E27FC236}">
                <a16:creationId xmlns:a16="http://schemas.microsoft.com/office/drawing/2014/main" id="{59B82BF3-E44F-4D36-ABA3-7F3850D4AA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7256" t="41422"/>
          <a:stretch/>
        </p:blipFill>
        <p:spPr>
          <a:xfrm>
            <a:off x="0" y="9286"/>
            <a:ext cx="1086024" cy="845168"/>
          </a:xfrm>
          <a:prstGeom prst="rect">
            <a:avLst/>
          </a:prstGeom>
        </p:spPr>
      </p:pic>
      <p:sp>
        <p:nvSpPr>
          <p:cNvPr id="41" name="Rechteck 40">
            <a:extLst>
              <a:ext uri="{FF2B5EF4-FFF2-40B4-BE49-F238E27FC236}">
                <a16:creationId xmlns:a16="http://schemas.microsoft.com/office/drawing/2014/main" id="{BF87DC12-F8A8-46DE-AB73-FA02546937BB}"/>
              </a:ext>
            </a:extLst>
          </p:cNvPr>
          <p:cNvSpPr/>
          <p:nvPr/>
        </p:nvSpPr>
        <p:spPr>
          <a:xfrm>
            <a:off x="0" y="9286"/>
            <a:ext cx="361244" cy="408403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79F4E1A6-5F9E-47B5-AE5B-46B6C77A62F1}"/>
              </a:ext>
            </a:extLst>
          </p:cNvPr>
          <p:cNvSpPr txBox="1"/>
          <p:nvPr/>
        </p:nvSpPr>
        <p:spPr>
          <a:xfrm>
            <a:off x="0" y="845821"/>
            <a:ext cx="492443" cy="51239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de-DE" sz="20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Beweggründe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2C6B6B8E-649F-42CA-AD8C-62FA0C5F81EE}"/>
              </a:ext>
            </a:extLst>
          </p:cNvPr>
          <p:cNvSpPr txBox="1"/>
          <p:nvPr/>
        </p:nvSpPr>
        <p:spPr>
          <a:xfrm>
            <a:off x="1" y="19948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spc="80" dirty="0">
                <a:solidFill>
                  <a:schemeClr val="bg1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IPO - IndustriePark Oberelbe</a:t>
            </a:r>
          </a:p>
        </p:txBody>
      </p:sp>
    </p:spTree>
    <p:extLst>
      <p:ext uri="{BB962C8B-B14F-4D97-AF65-F5344CB8AC3E}">
        <p14:creationId xmlns:p14="http://schemas.microsoft.com/office/powerpoint/2010/main" val="3736722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F3ECE817-2331-4BA6-8702-525476389167}"/>
              </a:ext>
            </a:extLst>
          </p:cNvPr>
          <p:cNvSpPr/>
          <p:nvPr/>
        </p:nvSpPr>
        <p:spPr>
          <a:xfrm>
            <a:off x="0" y="0"/>
            <a:ext cx="12192000" cy="845820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B794735D-7B9B-4E68-8690-2097E4FC61CD}"/>
              </a:ext>
            </a:extLst>
          </p:cNvPr>
          <p:cNvSpPr/>
          <p:nvPr/>
        </p:nvSpPr>
        <p:spPr>
          <a:xfrm>
            <a:off x="0" y="5969722"/>
            <a:ext cx="12192000" cy="900000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Segoe UI Light" panose="020B0502040204020203" pitchFamily="34" charset="0"/>
                <a:cs typeface="Segoe UI Light" panose="020B0502040204020203" pitchFamily="34" charset="0"/>
              </a:rPr>
              <a:t>8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58CF835-CED0-4186-9459-E6E5E62D1F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7256" t="41422"/>
          <a:stretch/>
        </p:blipFill>
        <p:spPr>
          <a:xfrm>
            <a:off x="0" y="9286"/>
            <a:ext cx="1086024" cy="845168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9AF8DB60-82BA-4FB9-9D95-F8195D90198E}"/>
              </a:ext>
            </a:extLst>
          </p:cNvPr>
          <p:cNvSpPr/>
          <p:nvPr/>
        </p:nvSpPr>
        <p:spPr>
          <a:xfrm>
            <a:off x="0" y="9286"/>
            <a:ext cx="361244" cy="408403"/>
          </a:xfrm>
          <a:prstGeom prst="rect">
            <a:avLst/>
          </a:prstGeom>
          <a:solidFill>
            <a:srgbClr val="686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FF6092F-B193-44D4-AD33-715C558211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510" y="5999040"/>
            <a:ext cx="1794933" cy="77285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A95D3142-1EA7-45BD-8737-FA2797A02FFE}"/>
              </a:ext>
            </a:extLst>
          </p:cNvPr>
          <p:cNvSpPr txBox="1"/>
          <p:nvPr/>
        </p:nvSpPr>
        <p:spPr>
          <a:xfrm>
            <a:off x="255864" y="6083045"/>
            <a:ext cx="4447051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spc="40" dirty="0">
                <a:solidFill>
                  <a:schemeClr val="bg1"/>
                </a:solidFill>
                <a:latin typeface="Segoe UI Light" panose="020B0502040204020203" pitchFamily="34" charset="0"/>
                <a:ea typeface="Roboto Light" panose="02000000000000000000" pitchFamily="2" charset="0"/>
                <a:cs typeface="Segoe UI Light" panose="020B0502040204020203" pitchFamily="34" charset="0"/>
              </a:rPr>
              <a:t>Zweckverband IndustriePark Oberelbe</a:t>
            </a:r>
          </a:p>
          <a:p>
            <a:r>
              <a:rPr lang="de-DE" sz="1700" spc="40" dirty="0">
                <a:solidFill>
                  <a:schemeClr val="bg1"/>
                </a:solidFill>
                <a:latin typeface="Segoe UI Light" panose="020B0502040204020203" pitchFamily="34" charset="0"/>
                <a:ea typeface="Roboto Light" panose="02000000000000000000" pitchFamily="2" charset="0"/>
                <a:cs typeface="Segoe UI Light" panose="020B0502040204020203" pitchFamily="34" charset="0"/>
              </a:rPr>
              <a:t>Breite Straße 4 · 01796 Pirna · www.zv-ipo.de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FBAD19F9-562B-4A68-9617-421AB85504D1}"/>
              </a:ext>
            </a:extLst>
          </p:cNvPr>
          <p:cNvSpPr txBox="1"/>
          <p:nvPr/>
        </p:nvSpPr>
        <p:spPr>
          <a:xfrm>
            <a:off x="180622" y="863260"/>
            <a:ext cx="112851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D6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de-DE"/>
            </a:defPPr>
            <a:lvl1pPr>
              <a:spcBef>
                <a:spcPts val="600"/>
              </a:spcBef>
              <a:buFontTx/>
              <a:buNone/>
              <a:defRPr sz="2800" b="1">
                <a:solidFill>
                  <a:srgbClr val="C00000"/>
                </a:solidFill>
                <a:latin typeface="Segoe UI Light" panose="020B0502040204020203" pitchFamily="34" charset="0"/>
                <a:ea typeface="Roboto" panose="02000000000000000000" pitchFamily="2" charset="0"/>
                <a:cs typeface="Segoe UI Light" panose="020B0502040204020203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" pitchFamily="18" charset="0"/>
              </a:defRPr>
            </a:lvl9pPr>
          </a:lstStyle>
          <a:p>
            <a:pPr algn="ctr">
              <a:spcBef>
                <a:spcPts val="0"/>
              </a:spcBef>
            </a:pPr>
            <a:r>
              <a:rPr lang="de-DE" sz="2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</a:t>
            </a:r>
            <a:r>
              <a:rPr lang="de-DE" sz="2400" dirty="0">
                <a:latin typeface="Segoe UI" panose="020B0502040204020203" pitchFamily="34" charset="0"/>
                <a:cs typeface="Segoe UI" panose="020B0502040204020203" pitchFamily="34" charset="0"/>
              </a:rPr>
              <a:t>Unternehmensanfragen der letzten Jahre</a:t>
            </a:r>
            <a:endParaRPr lang="de-DE" sz="2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3C6BB4A-4ADB-4A2E-2FA4-96595C2F51C7}"/>
              </a:ext>
            </a:extLst>
          </p:cNvPr>
          <p:cNvSpPr txBox="1"/>
          <p:nvPr/>
        </p:nvSpPr>
        <p:spPr>
          <a:xfrm>
            <a:off x="960263" y="1291501"/>
            <a:ext cx="10780180" cy="4255011"/>
          </a:xfrm>
          <a:prstGeom prst="rect">
            <a:avLst/>
          </a:prstGeom>
          <a:solidFill>
            <a:schemeClr val="bg1"/>
          </a:solidFill>
        </p:spPr>
        <p:txBody>
          <a:bodyPr wrap="square" bIns="0">
            <a:spAutoFit/>
          </a:bodyPr>
          <a:lstStyle>
            <a:defPPr>
              <a:defRPr lang="de-DE"/>
            </a:defPPr>
            <a:lvl1pPr marL="180975" marR="0" lvl="0" indent="-180975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200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indent="0" defTabSz="361950">
              <a:spcAft>
                <a:spcPts val="300"/>
              </a:spcAft>
              <a:buNone/>
            </a:pPr>
            <a:r>
              <a:rPr lang="de-DE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1. 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Gewerbeparkentwickler - </a:t>
            </a:r>
            <a:r>
              <a:rPr lang="de-DE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Van </a:t>
            </a:r>
            <a:r>
              <a:rPr lang="de-DE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Geet</a:t>
            </a:r>
            <a:r>
              <a:rPr lang="de-DE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Parks (VGP):</a:t>
            </a:r>
          </a:p>
          <a:p>
            <a:pPr defTabSz="361950">
              <a:spcAft>
                <a:spcPts val="300"/>
              </a:spcAft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einer der größten europäischen Projektentwickler für Industrie und Gewerbe</a:t>
            </a:r>
          </a:p>
          <a:p>
            <a:pPr defTabSz="361950">
              <a:spcAft>
                <a:spcPts val="300"/>
              </a:spcAft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2018 – Vorplanung und Kaufangebot für Teilbaufläche „C“ Pirna </a:t>
            </a:r>
          </a:p>
          <a:p>
            <a:pPr defTabSz="361950">
              <a:spcAft>
                <a:spcPts val="300"/>
              </a:spcAft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2022 – Ortsbesichtigung VGP Park Rodgau und Stadtverwaltung</a:t>
            </a:r>
          </a:p>
          <a:p>
            <a:pPr defTabSz="361950">
              <a:spcAft>
                <a:spcPts val="300"/>
              </a:spcAft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2023 – Vorplanung für Teilbaufläche „A“ Dohna </a:t>
            </a:r>
          </a:p>
          <a:p>
            <a:pPr defTabSz="361950">
              <a:spcAft>
                <a:spcPts val="300"/>
              </a:spcAft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2024 – laufende und konkretisierende Gespräche </a:t>
            </a:r>
          </a:p>
          <a:p>
            <a:pPr marL="0" indent="0" defTabSz="361950">
              <a:lnSpc>
                <a:spcPct val="130000"/>
              </a:lnSpc>
              <a:buNone/>
            </a:pPr>
            <a:endParaRPr lang="de-DE" sz="500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FFFF00"/>
              </a:highligh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defTabSz="361950">
              <a:spcAft>
                <a:spcPts val="300"/>
              </a:spcAft>
              <a:buNone/>
            </a:pPr>
            <a:r>
              <a:rPr lang="de-DE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2. Gewerbeparkentwickler – Central Trade Park (CTP):</a:t>
            </a:r>
          </a:p>
          <a:p>
            <a:pPr defTabSz="361950">
              <a:spcAft>
                <a:spcPts val="300"/>
              </a:spcAft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größter börsennotierter Entwickler von Logistik- und Industrieimmobilien in Europa, </a:t>
            </a:r>
          </a:p>
          <a:p>
            <a:pPr defTabSz="361950">
              <a:spcAft>
                <a:spcPts val="300"/>
              </a:spcAft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seit 2021 in Deutschland, bisheriger Schwerpunkt Osteuropa und Benelux </a:t>
            </a:r>
          </a:p>
          <a:p>
            <a:pPr defTabSz="361950">
              <a:spcAft>
                <a:spcPts val="300"/>
              </a:spcAft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2023 - Erstkontakt IPO 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Konzept für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Sandstone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HI-TECH PARK </a:t>
            </a:r>
            <a:endParaRPr lang="de-DE" sz="16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361950">
              <a:spcAft>
                <a:spcPts val="300"/>
              </a:spcAft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2024 – Vorplanung, Kaufangebot für 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Teilbaufläche „C“ Pirna und laufende Gespräche</a:t>
            </a:r>
            <a:endParaRPr lang="de-DE" sz="16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361950">
              <a:spcAft>
                <a:spcPts val="300"/>
              </a:spcAft>
            </a:pPr>
            <a:endParaRPr lang="de-DE" sz="5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defTabSz="361950">
              <a:spcAft>
                <a:spcPts val="300"/>
              </a:spcAft>
              <a:buNone/>
            </a:pPr>
            <a:r>
              <a:rPr lang="de-DE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3. Weitere Unternehmen und Branchen (über 50 Kontakte):</a:t>
            </a:r>
          </a:p>
          <a:p>
            <a:pPr defTabSz="361950">
              <a:spcAft>
                <a:spcPts val="300"/>
              </a:spcAft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Chip- und Automobilindustrie, Elektrotechnik sowie Maschinen- und Anlagenbau</a:t>
            </a:r>
          </a:p>
          <a:p>
            <a:pPr defTabSz="361950">
              <a:spcAft>
                <a:spcPts val="300"/>
              </a:spcAft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Logistik, Chemie, Holz- und Fertighausbau, Grundstoffindustrie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Batterie- und Photovoltaik 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3FCB9CE-F93D-4423-84FF-E6AB319B28EA}"/>
              </a:ext>
            </a:extLst>
          </p:cNvPr>
          <p:cNvSpPr txBox="1"/>
          <p:nvPr/>
        </p:nvSpPr>
        <p:spPr>
          <a:xfrm>
            <a:off x="1" y="19948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spc="80" dirty="0">
                <a:solidFill>
                  <a:schemeClr val="bg1"/>
                </a:solidFill>
                <a:latin typeface="Segoe UI" panose="020B0502040204020203" pitchFamily="34" charset="0"/>
                <a:ea typeface="Roboto Slab" pitchFamily="2" charset="0"/>
                <a:cs typeface="Segoe UI" panose="020B0502040204020203" pitchFamily="34" charset="0"/>
              </a:rPr>
              <a:t>IPO - IndustriePark Oberelbe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2009280-B609-4273-9FD0-76CF50BE3692}"/>
              </a:ext>
            </a:extLst>
          </p:cNvPr>
          <p:cNvSpPr txBox="1"/>
          <p:nvPr/>
        </p:nvSpPr>
        <p:spPr>
          <a:xfrm>
            <a:off x="-5238" y="844206"/>
            <a:ext cx="492443" cy="51239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de-DE" sz="20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Beweggründe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73D393A-B1A5-4F08-87F1-0DE1CA1CE6C9}"/>
              </a:ext>
            </a:extLst>
          </p:cNvPr>
          <p:cNvSpPr txBox="1"/>
          <p:nvPr/>
        </p:nvSpPr>
        <p:spPr>
          <a:xfrm>
            <a:off x="620370" y="5568109"/>
            <a:ext cx="11285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bisher keine Vereinbarungen möglich – da weder Baurecht, Eigentum noch Erschließung vorhanden</a:t>
            </a:r>
            <a:endParaRPr lang="de-DE" sz="2000" b="1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2357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73025" cap="flat" cmpd="sng" algn="ctr">
          <a:solidFill>
            <a:schemeClr val="accent4"/>
          </a:solidFill>
          <a:prstDash val="solid"/>
          <a:miter lim="800000"/>
          <a:headEnd type="arrow" w="med" len="sm"/>
          <a:tailEnd type="arrow" w="med" len="sm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3264</Words>
  <Application>Microsoft Office PowerPoint</Application>
  <PresentationFormat>Breitbild</PresentationFormat>
  <Paragraphs>744</Paragraphs>
  <Slides>40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11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40</vt:i4>
      </vt:variant>
    </vt:vector>
  </HeadingPairs>
  <TitlesOfParts>
    <vt:vector size="53" baseType="lpstr">
      <vt:lpstr>Arial</vt:lpstr>
      <vt:lpstr>Calibri</vt:lpstr>
      <vt:lpstr>Calibri Light</vt:lpstr>
      <vt:lpstr>Open Sans</vt:lpstr>
      <vt:lpstr>Roboto</vt:lpstr>
      <vt:lpstr>Roboto Condensed Light</vt:lpstr>
      <vt:lpstr>Roboto Light</vt:lpstr>
      <vt:lpstr>Segoe UI</vt:lpstr>
      <vt:lpstr>Segoe UI Black</vt:lpstr>
      <vt:lpstr>Segoe UI Light</vt:lpstr>
      <vt:lpstr>Wingdings</vt:lpstr>
      <vt:lpstr>Office</vt:lpstr>
      <vt:lpstr>Worksheet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Katrin Geißler</dc:creator>
  <cp:lastModifiedBy>Rick Bothmann</cp:lastModifiedBy>
  <cp:revision>1730</cp:revision>
  <cp:lastPrinted>2023-04-21T08:24:16Z</cp:lastPrinted>
  <dcterms:created xsi:type="dcterms:W3CDTF">2019-09-11T06:48:54Z</dcterms:created>
  <dcterms:modified xsi:type="dcterms:W3CDTF">2024-09-19T09:51:31Z</dcterms:modified>
</cp:coreProperties>
</file>